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/>
            <a:r>
              <a:rPr lang="ru-RU" noProof="0"/>
              <a:t> __ ___________ ________ ________ _____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&lt;верхний колонтитул&gt;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3E1E176A-3BAF-4989-98F4-2B66B1254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140" name="CustomShape 2"/>
          <p:cNvSpPr/>
          <p:nvPr/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>
            <a:normAutofit fontScale="63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34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55760"/>
            <a:ext cx="960840" cy="501372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28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107360" y="160020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78228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107360" y="3963960"/>
            <a:ext cx="30924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4840"/>
          </a:xfrm>
          <a:prstGeom prst="rect">
            <a:avLst/>
          </a:prstGeom>
        </p:spPr>
        <p:txBody>
          <a:bodyPr>
            <a:normAutofit fontScale="63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8228520" cy="57934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452484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49680" y="396396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520" cy="12495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49680" y="1600200"/>
            <a:ext cx="468720" cy="2158200"/>
          </a:xfrm>
          <a:prstGeom prst="rect">
            <a:avLst/>
          </a:prstGeom>
        </p:spPr>
        <p:txBody>
          <a:bodyPr>
            <a:normAutofit fontScale="6000"/>
          </a:bodyPr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0840" cy="2158200"/>
          </a:xfrm>
          <a:prstGeom prst="rect">
            <a:avLst/>
          </a:prstGeom>
        </p:spPr>
        <p:txBody>
          <a:bodyPr>
            <a:normAutofit fontScale="20000"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8013" cy="124936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438" cy="45243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466850" y="1600200"/>
            <a:ext cx="960438" cy="45243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-1">
                <a:solidFill>
                  <a:srgbClr val="000000"/>
                </a:solidFill>
                <a:latin typeface="Calibri"/>
              </a:rPr>
              <a:t> </a:t>
            </a:r>
            <a:endParaRPr lang="ru-RU" sz="4400" spc="-1"/>
          </a:p>
        </p:txBody>
      </p:sp>
      <p:sp>
        <p:nvSpPr>
          <p:cNvPr id="84" name="CustomShape 2"/>
          <p:cNvSpPr/>
          <p:nvPr/>
        </p:nvSpPr>
        <p:spPr>
          <a:xfrm>
            <a:off x="900113" y="115888"/>
            <a:ext cx="8121650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pic>
        <p:nvPicPr>
          <p:cNvPr id="28675" name="Объект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954088"/>
            <a:ext cx="5811838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331913" y="260350"/>
            <a:ext cx="7677150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pic>
        <p:nvPicPr>
          <p:cNvPr id="3891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4325938"/>
            <a:ext cx="334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CustomShape 2"/>
          <p:cNvSpPr/>
          <p:nvPr/>
        </p:nvSpPr>
        <p:spPr>
          <a:xfrm>
            <a:off x="4865688" y="1100138"/>
            <a:ext cx="4319587" cy="5294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35436A"/>
                </a:solidFill>
                <a:latin typeface="Bookman Old Style"/>
              </a:rPr>
              <a:t>Укрепление добрососедских отношений путем популяризации русского языка и мотивирования детей и молодежи Монголии на его изучение</a:t>
            </a:r>
            <a:endParaRPr lang="ru-RU" spc="-1" dirty="0"/>
          </a:p>
        </p:txBody>
      </p:sp>
      <p:pic>
        <p:nvPicPr>
          <p:cNvPr id="38916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950" y="2628900"/>
            <a:ext cx="2781300" cy="39290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891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1790700"/>
            <a:ext cx="33178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71550" y="260350"/>
            <a:ext cx="796607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182813"/>
            <a:ext cx="33464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CustomShape 2"/>
          <p:cNvSpPr/>
          <p:nvPr/>
        </p:nvSpPr>
        <p:spPr>
          <a:xfrm>
            <a:off x="4787900" y="1268413"/>
            <a:ext cx="4354513" cy="50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35436A"/>
                </a:solidFill>
                <a:latin typeface="Bookman Old Style"/>
              </a:rPr>
              <a:t>Установка памятных знаков в особо значимых местах, закладка аллеи Победителей в Улан-Баторе, проведение фотовыставки. </a:t>
            </a:r>
            <a:endParaRPr lang="ru-RU" spc="-1"/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4583113"/>
            <a:ext cx="3384550" cy="18716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068638"/>
            <a:ext cx="3919538" cy="3527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042988" y="188913"/>
            <a:ext cx="796607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25" name="CustomShape 2"/>
          <p:cNvSpPr/>
          <p:nvPr/>
        </p:nvSpPr>
        <p:spPr>
          <a:xfrm>
            <a:off x="1439863" y="1030288"/>
            <a:ext cx="3995737" cy="2828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spc="-1">
                <a:solidFill>
                  <a:srgbClr val="35436A"/>
                </a:solidFill>
                <a:latin typeface="Bookman Old Style"/>
              </a:rPr>
              <a:t>Запланировано проведение праздничных концертов художественной самодеятельности силами участников экспедиции, чтение публичных лекций по истории участия россиян в военном конфликте на реке Халхин-Гол в августе 1939 года, встречи с военнослужащими, ветеранами армии Монголии, спортивные соревнования.</a:t>
            </a:r>
            <a:endParaRPr lang="ru-RU" sz="1550" spc="-1"/>
          </a:p>
        </p:txBody>
      </p:sp>
      <p:pic>
        <p:nvPicPr>
          <p:cNvPr id="40963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038" y="3860800"/>
            <a:ext cx="3455987" cy="2303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3862388"/>
            <a:ext cx="3446462" cy="2378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8" y="1125538"/>
            <a:ext cx="3455987" cy="2301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71550" y="115888"/>
            <a:ext cx="8037513" cy="841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30" name="CustomShape 2"/>
          <p:cNvSpPr/>
          <p:nvPr/>
        </p:nvSpPr>
        <p:spPr>
          <a:xfrm>
            <a:off x="1576388" y="1830388"/>
            <a:ext cx="3379787" cy="50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35436A"/>
                </a:solidFill>
                <a:latin typeface="Bookman Old Style"/>
              </a:rPr>
              <a:t>Становление патриотов Отечества через духовно- нравственное и эстетическое воспитание молодежи.</a:t>
            </a:r>
            <a:endParaRPr lang="ru-RU" spc="-1"/>
          </a:p>
        </p:txBody>
      </p:sp>
      <p:pic>
        <p:nvPicPr>
          <p:cNvPr id="41987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39989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932238"/>
            <a:ext cx="3841750" cy="2562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932238"/>
            <a:ext cx="3748088" cy="2565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4221163"/>
            <a:ext cx="3768725" cy="24447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35" name="CustomShape 1"/>
          <p:cNvSpPr/>
          <p:nvPr/>
        </p:nvSpPr>
        <p:spPr>
          <a:xfrm>
            <a:off x="1042988" y="115888"/>
            <a:ext cx="7966075" cy="841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36" name="CustomShape 2"/>
          <p:cNvSpPr/>
          <p:nvPr/>
        </p:nvSpPr>
        <p:spPr>
          <a:xfrm>
            <a:off x="468313" y="1125538"/>
            <a:ext cx="8350250" cy="573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-1">
                <a:solidFill>
                  <a:srgbClr val="35436A"/>
                </a:solidFill>
                <a:latin typeface="Bookman Old Style"/>
              </a:rPr>
              <a:t>Ожидаемые результаты:</a:t>
            </a:r>
            <a:endParaRPr lang="ru-RU" sz="3000" spc="-1"/>
          </a:p>
        </p:txBody>
      </p:sp>
      <p:sp>
        <p:nvSpPr>
          <p:cNvPr id="137" name="CustomShape 3"/>
          <p:cNvSpPr/>
          <p:nvPr/>
        </p:nvSpPr>
        <p:spPr>
          <a:xfrm>
            <a:off x="1331913" y="1844675"/>
            <a:ext cx="3887787" cy="5229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>
                <a:solidFill>
                  <a:srgbClr val="35436A"/>
                </a:solidFill>
                <a:latin typeface="Bookman Old Style"/>
              </a:rPr>
              <a:t>Развитие долгосрочного сотрудничества между молодежными организациями двух стран</a:t>
            </a:r>
            <a:endParaRPr lang="ru-RU" sz="16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>
                <a:solidFill>
                  <a:srgbClr val="35436A"/>
                </a:solidFill>
                <a:latin typeface="Bookman Old Style"/>
              </a:rPr>
              <a:t>Заключение соглашений о всестороннем сотрудничестве в сфере патриотического воспитания между молодежными организациями Монголии и Иркутской области</a:t>
            </a:r>
            <a:endParaRPr lang="ru-RU" sz="16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>
                <a:solidFill>
                  <a:srgbClr val="35436A"/>
                </a:solidFill>
                <a:latin typeface="Bookman Old Style"/>
              </a:rPr>
              <a:t>Систематизация деятельности по увековечиванию памяти погибших при исполнении воинского долга  </a:t>
            </a:r>
            <a:endParaRPr lang="ru-RU" sz="16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>
                <a:solidFill>
                  <a:srgbClr val="35436A"/>
                </a:solidFill>
                <a:latin typeface="Bookman Old Style"/>
              </a:rPr>
              <a:t>Укрепление имиджа Иркутской области как высокоразвитого и самодостаточного региона</a:t>
            </a:r>
            <a:endParaRPr lang="ru-RU" sz="1600" spc="-1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425" y="1557338"/>
            <a:ext cx="3768725" cy="259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-1">
                <a:solidFill>
                  <a:srgbClr val="000000"/>
                </a:solidFill>
                <a:latin typeface="Calibri"/>
              </a:rPr>
              <a:t> </a:t>
            </a:r>
            <a:endParaRPr lang="ru-RU" sz="4400" spc="-1"/>
          </a:p>
        </p:txBody>
      </p:sp>
      <p:sp>
        <p:nvSpPr>
          <p:cNvPr id="87" name="CustomShape 2"/>
          <p:cNvSpPr/>
          <p:nvPr/>
        </p:nvSpPr>
        <p:spPr>
          <a:xfrm>
            <a:off x="1116013" y="1052513"/>
            <a:ext cx="8026400" cy="5803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28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35436A"/>
                </a:solidFill>
                <a:latin typeface="Bookman Old Style"/>
              </a:rPr>
              <a:t>Миссия экспедиции:</a:t>
            </a:r>
            <a:endParaRPr lang="ru-RU" sz="2800" spc="-1"/>
          </a:p>
          <a:p>
            <a:pPr marL="2728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35436A"/>
                </a:solidFill>
                <a:latin typeface="Bookman Old Style"/>
              </a:rPr>
              <a:t>Россия – великая держава, уважающая соседей, помнящая всех своих граждан, погибших за свободу и независимость Родины. </a:t>
            </a:r>
            <a:endParaRPr lang="ru-RU" sz="1600" spc="-1"/>
          </a:p>
          <a:p>
            <a:pPr marL="1792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>
                <a:solidFill>
                  <a:srgbClr val="35436A"/>
                </a:solidFill>
                <a:latin typeface="Bookman Old Style"/>
              </a:rPr>
              <a:t>Молодежь России – достойна своих отцов и дедов и способна преодолеть все препятствия и победить.</a:t>
            </a:r>
            <a:endParaRPr lang="ru-RU" sz="16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/>
          </a:p>
        </p:txBody>
      </p:sp>
      <p:sp>
        <p:nvSpPr>
          <p:cNvPr id="88" name="CustomShape 3"/>
          <p:cNvSpPr/>
          <p:nvPr/>
        </p:nvSpPr>
        <p:spPr>
          <a:xfrm>
            <a:off x="1042988" y="115888"/>
            <a:ext cx="7978775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08275"/>
            <a:ext cx="71469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42988" y="115888"/>
            <a:ext cx="7966075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91" name="CustomShape 2"/>
          <p:cNvSpPr/>
          <p:nvPr/>
        </p:nvSpPr>
        <p:spPr>
          <a:xfrm>
            <a:off x="1116013" y="981075"/>
            <a:ext cx="7874000" cy="5541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">
                <a:solidFill>
                  <a:srgbClr val="35436A"/>
                </a:solidFill>
                <a:latin typeface="Bookman Old Style"/>
              </a:rPr>
              <a:t>ОРГАНИЗАТОР</a:t>
            </a:r>
            <a:r>
              <a:rPr lang="ru-RU" sz="3200" spc="-1">
                <a:solidFill>
                  <a:srgbClr val="35436A"/>
                </a:solidFill>
                <a:latin typeface="Calibri"/>
              </a:rPr>
              <a:t>:</a:t>
            </a:r>
            <a:endParaRPr lang="ru-RU" sz="3200" spc="-1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/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-1">
                <a:solidFill>
                  <a:srgbClr val="35436A"/>
                </a:solidFill>
                <a:latin typeface="Bookman Old Style"/>
              </a:rPr>
              <a:t>Иркутский региональный общественный фонд социальной поддержки участников боевых действий «ВЕТЕРАН»</a:t>
            </a:r>
            <a:endParaRPr lang="ru-RU" sz="3200" spc="-1"/>
          </a:p>
        </p:txBody>
      </p:sp>
      <p:pic>
        <p:nvPicPr>
          <p:cNvPr id="3072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468688"/>
            <a:ext cx="44005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187450" y="188913"/>
            <a:ext cx="7821613" cy="836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94" name="CustomShape 2"/>
          <p:cNvSpPr/>
          <p:nvPr/>
        </p:nvSpPr>
        <p:spPr>
          <a:xfrm>
            <a:off x="1695450" y="1114425"/>
            <a:ext cx="7313613" cy="5561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 dirty="0">
                <a:solidFill>
                  <a:srgbClr val="35436A"/>
                </a:solidFill>
                <a:latin typeface="Bookman Old Style"/>
              </a:rPr>
              <a:t>При поддержке:</a:t>
            </a:r>
            <a:endParaRPr lang="ru-RU" sz="24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ПРАВИТЕЛЬСТВА </a:t>
            </a: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ИРКУТСКОЙ ОБЛАСТИ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ЗАКОНОДАТЕЛЬНОГО СОБРАНИЯ ИРКУТСКОЙ ОБЛАСТИ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ИРКУТСКОГО РЕГИОНАЛЬНОГО ОТДЕЛЕНИЯ ВСЕРОССИЙСКОЙ ОБЩЕСТВЕННОЙ ОРГАНИЗАЦИИ ВЕТЕРАНОВ «БОЕВОЕ БРАТСТВО»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ИРКУТСКОГО </a:t>
            </a:r>
            <a:r>
              <a:rPr lang="ru-RU" sz="1600" spc="-1">
                <a:solidFill>
                  <a:srgbClr val="000000"/>
                </a:solidFill>
                <a:latin typeface="Constantia"/>
              </a:rPr>
              <a:t>РЕГИОНАЛЬНОГО ОТДЕЛЕНИЯ </a:t>
            </a: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ВСЕРОССИЙСКОГО ДЕТСКО-ЮНОШЕСКОГО ВОЕННО-ПАТРИОТИЧЕСКОГО ОБЩЕСТВЕННОГО ДВИЖЕНИЯ «ЮНАРМИЯ»</a:t>
            </a:r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ИРКУТСКОЙ </a:t>
            </a: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РЕГИОНАЛЬНОЙ ОРГАНИЗАЦИИ ОБЩЕРОССИЙСКОЙ ОБЩЕСТВЕННОЙ ОРГАНИЗАЦИИ   ИНВАЛИДОВ ВОЙНЫ В АФГАНИСТАНЕ И ВОЕННОЙ ТРАВМЫ «ИНВАЛИДЫ ВОЙНЫ»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РЕГИОНАЛЬНОГО ОТДЕЛЕНИЯ ОБЩЕРОССИЙСКОЙ ОБЩЕСТВЕННО-ГОСУДАРСТВЕННОЙ ОРГАНИЗАЦИИ ДОСААФ РОССИИ В ИРКУТСКОЙ ОБЛАСТИ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ВСЕРОССИЙСКОГО ОБЩЕСТВЕННОГО ДВИЖЕНИЯ «ВОЛОНТЁРЫ ПОБЕДЫ»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ТЕЛЕКОМПАНИИ «АИСТ»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ОБЩЕСТВЕННО-ПОЛИТИЧЕСКОЙ ГАЗЕТЫ «ОБЛАСТНАЯ»</a:t>
            </a:r>
            <a:endParaRPr lang="ru-RU" sz="1600" spc="-1" dirty="0"/>
          </a:p>
          <a:p>
            <a:pPr marL="343080" indent="-3416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ИНФОРМАЦИОННОГО ПОРТАЛА «БАЙКАЛ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 24</a:t>
            </a:r>
            <a:r>
              <a:rPr lang="ru-RU" sz="1600" spc="-1" dirty="0">
                <a:solidFill>
                  <a:srgbClr val="000000"/>
                </a:solidFill>
                <a:latin typeface="Constantia"/>
              </a:rPr>
              <a:t>»</a:t>
            </a:r>
            <a:endParaRPr lang="ru-RU" sz="1600" spc="-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/>
          </a:p>
        </p:txBody>
      </p:sp>
      <p:sp>
        <p:nvSpPr>
          <p:cNvPr id="95" name="CustomShape 3"/>
          <p:cNvSpPr/>
          <p:nvPr/>
        </p:nvSpPr>
        <p:spPr>
          <a:xfrm>
            <a:off x="2286000" y="2386013"/>
            <a:ext cx="4570413" cy="3127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27088" y="115888"/>
            <a:ext cx="8181975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97" name="CustomShape 2"/>
          <p:cNvSpPr/>
          <p:nvPr/>
        </p:nvSpPr>
        <p:spPr>
          <a:xfrm>
            <a:off x="1524000" y="1123950"/>
            <a:ext cx="7439025" cy="1871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Bookman Old Style" pitchFamily="18" charset="0"/>
              </a:rPr>
              <a:t>Маршрут  экспедиции более 5000 км:</a:t>
            </a:r>
            <a:endParaRPr lang="ru-RU" sz="1600"/>
          </a:p>
          <a:p>
            <a:pPr algn="ctr"/>
            <a:endParaRPr lang="ru-RU" sz="1600"/>
          </a:p>
          <a:p>
            <a:pPr algn="ctr"/>
            <a:r>
              <a:rPr lang="ru-RU" sz="1600" b="1">
                <a:solidFill>
                  <a:srgbClr val="000000"/>
                </a:solidFill>
                <a:latin typeface="Bookman Old Style" pitchFamily="18" charset="0"/>
              </a:rPr>
              <a:t>Иркутск  - Шелехов – Слюдянка – Байкальск – Улан-Удэ –  Кяхта (Бурятия) – Алтан-Булаг (Монголия) – Сухэ-Батор – Дархан – Улан-Батор – Халхин-Гол </a:t>
            </a:r>
            <a:endParaRPr lang="ru-RU" sz="160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32088"/>
            <a:ext cx="619283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033463" y="260350"/>
            <a:ext cx="8108950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00" name="CustomShape 2"/>
          <p:cNvSpPr/>
          <p:nvPr/>
        </p:nvSpPr>
        <p:spPr>
          <a:xfrm>
            <a:off x="4641850" y="1100138"/>
            <a:ext cx="4392613" cy="5400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" dirty="0">
                <a:solidFill>
                  <a:srgbClr val="000000"/>
                </a:solidFill>
                <a:latin typeface="Bookman Old Style"/>
              </a:rPr>
              <a:t>Задачи экспедиции:</a:t>
            </a:r>
            <a:endParaRPr lang="ru-RU" sz="2000" spc="-1" dirty="0"/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Военно-патриотическое воспитание подрастающего поколения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Проведение мемориальных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мероприятий памяти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 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погибших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  </a:t>
            </a:r>
            <a:endParaRPr lang="ru-RU" sz="1600" spc="-1" dirty="0">
              <a:solidFill>
                <a:srgbClr val="000000"/>
              </a:solidFill>
              <a:latin typeface="Bookman Old Style"/>
            </a:endParaRPr>
          </a:p>
          <a:p>
            <a:pPr marL="14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    солдат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и офицеров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Ремонт памятников и установление новых памятных знаков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Создание условий для проведении поисковых работ в местах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боев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(Халхин-Гол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)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Привлечение  к осуществлению проекта органов власти, общественности, представителей бизнеса Российской Федерации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Продвижение имиджа Иркутской области как высокоразвитого и самодостаточного региона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Продвижение брэндов корпораций области</a:t>
            </a:r>
            <a:endParaRPr lang="ru-RU" sz="1600" spc="-1" dirty="0"/>
          </a:p>
          <a:p>
            <a:pPr marL="343080" indent="-3416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Объединение усилий в противодействии фактам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фальсификации исторических событий </a:t>
            </a:r>
            <a:r>
              <a:rPr lang="ru-RU" sz="1600" spc="-1" dirty="0">
                <a:solidFill>
                  <a:srgbClr val="000000"/>
                </a:solidFill>
                <a:latin typeface="Bookman Old Style"/>
              </a:rPr>
              <a:t>в ущерб интересам России. </a:t>
            </a:r>
            <a:endParaRPr lang="ru-RU" sz="1600" spc="-1" dirty="0"/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3789363"/>
            <a:ext cx="3327400" cy="23034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3238500" cy="20859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971550" y="188913"/>
            <a:ext cx="8037513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04" name="CustomShape 2"/>
          <p:cNvSpPr/>
          <p:nvPr/>
        </p:nvSpPr>
        <p:spPr>
          <a:xfrm>
            <a:off x="1403350" y="1052513"/>
            <a:ext cx="3024188" cy="3382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1">
                <a:solidFill>
                  <a:srgbClr val="000000"/>
                </a:solidFill>
                <a:latin typeface="Bookman Old Style"/>
              </a:rPr>
              <a:t>Участники экспедиции: </a:t>
            </a:r>
            <a:endParaRPr lang="ru-RU" sz="22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100" spc="-1">
                <a:solidFill>
                  <a:srgbClr val="000000"/>
                </a:solidFill>
                <a:latin typeface="Bookman Old Style"/>
              </a:rPr>
              <a:t>Ветераны </a:t>
            </a:r>
            <a:endParaRPr lang="ru-RU" sz="21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100" spc="-1">
                <a:solidFill>
                  <a:srgbClr val="000000"/>
                </a:solidFill>
                <a:latin typeface="Bookman Old Style"/>
              </a:rPr>
              <a:t>Журналисты</a:t>
            </a:r>
            <a:endParaRPr lang="ru-RU" sz="21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100" spc="-1">
                <a:solidFill>
                  <a:srgbClr val="000000"/>
                </a:solidFill>
                <a:latin typeface="Bookman Old Style"/>
              </a:rPr>
              <a:t>Студенты вузов и ссузов Иркутской области победители конкурса на право участия в экспедиции</a:t>
            </a:r>
            <a:endParaRPr lang="ru-RU" sz="2100" spc="-1"/>
          </a:p>
          <a:p>
            <a:pPr marL="343080" indent="-342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100" spc="-1">
                <a:solidFill>
                  <a:srgbClr val="000000"/>
                </a:solidFill>
                <a:latin typeface="Bookman Old Style"/>
              </a:rPr>
              <a:t>Участники молодежных общественных объединений</a:t>
            </a:r>
            <a:endParaRPr lang="ru-RU" sz="2100" spc="-1"/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3986213"/>
            <a:ext cx="4110038" cy="2133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96975"/>
            <a:ext cx="4079875" cy="2446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042988" y="115888"/>
            <a:ext cx="7966075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08" name="CustomShape 2"/>
          <p:cNvSpPr/>
          <p:nvPr/>
        </p:nvSpPr>
        <p:spPr>
          <a:xfrm>
            <a:off x="1403350" y="1484313"/>
            <a:ext cx="7559675" cy="475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>
                <a:solidFill>
                  <a:srgbClr val="000000"/>
                </a:solidFill>
                <a:latin typeface="Bookman Old Style"/>
              </a:rPr>
              <a:t>Экспедиция включает в себя следующие направления:</a:t>
            </a:r>
            <a:endParaRPr lang="ru-RU" sz="36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spc="-1"/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800" b="1" spc="-1">
                <a:solidFill>
                  <a:srgbClr val="000000"/>
                </a:solidFill>
                <a:latin typeface="Bookman Old Style"/>
              </a:rPr>
              <a:t>Научное</a:t>
            </a:r>
            <a:endParaRPr lang="ru-RU" sz="2800" spc="-1"/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800" b="1" spc="-1">
                <a:solidFill>
                  <a:srgbClr val="000000"/>
                </a:solidFill>
                <a:latin typeface="Bookman Old Style"/>
              </a:rPr>
              <a:t>Просветительское</a:t>
            </a:r>
            <a:endParaRPr lang="ru-RU" sz="2800" spc="-1"/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800" b="1" spc="-1">
                <a:solidFill>
                  <a:srgbClr val="000000"/>
                </a:solidFill>
                <a:latin typeface="Bookman Old Style"/>
              </a:rPr>
              <a:t>Военно-мемориальное</a:t>
            </a:r>
            <a:endParaRPr lang="ru-RU" sz="2800" spc="-1"/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800" b="1" spc="-1">
                <a:solidFill>
                  <a:srgbClr val="000000"/>
                </a:solidFill>
                <a:latin typeface="Bookman Old Style"/>
              </a:rPr>
              <a:t>Культурно-спортивное</a:t>
            </a:r>
            <a:endParaRPr lang="ru-RU" sz="2800" spc="-1"/>
          </a:p>
          <a:p>
            <a:pPr marL="343080" indent="-342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charset="2"/>
              <a:buChar char=""/>
              <a:defRPr/>
            </a:pPr>
            <a:r>
              <a:rPr lang="ru-RU" sz="2800" b="1" spc="-1">
                <a:solidFill>
                  <a:srgbClr val="000000"/>
                </a:solidFill>
                <a:latin typeface="Bookman Old Style"/>
              </a:rPr>
              <a:t>Духовно-нравственное</a:t>
            </a:r>
            <a:endParaRPr lang="ru-RU" sz="2800" spc="-1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971550" y="188913"/>
            <a:ext cx="8037513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       V международная молодежная экспедиция</a:t>
            </a:r>
            <a:endParaRPr lang="ru-RU" sz="20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-1">
                <a:solidFill>
                  <a:srgbClr val="C0654C"/>
                </a:solidFill>
                <a:latin typeface="Bookman Old Style"/>
              </a:rPr>
              <a:t>«Пламя гордости за победу»</a:t>
            </a:r>
            <a:endParaRPr lang="ru-RU" sz="2000" spc="-1"/>
          </a:p>
        </p:txBody>
      </p:sp>
      <p:sp>
        <p:nvSpPr>
          <p:cNvPr id="110" name="CustomShape 2"/>
          <p:cNvSpPr/>
          <p:nvPr/>
        </p:nvSpPr>
        <p:spPr>
          <a:xfrm>
            <a:off x="1498600" y="1208088"/>
            <a:ext cx="3600450" cy="50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В целях противодействия фактам фальсификации исторических событий в ущерб интересам России пройдут</a:t>
            </a: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spc="-1" dirty="0"/>
          </a:p>
          <a:p>
            <a:pPr marL="343080" indent="-34164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Международная научно-практическая конференция, посвященная победе на реке Халхин-Гол;</a:t>
            </a:r>
            <a:endParaRPr lang="ru-RU" sz="1600" spc="-1" dirty="0"/>
          </a:p>
          <a:p>
            <a:pPr marL="343080" indent="-341640" algn="just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Поисковые работы;</a:t>
            </a:r>
            <a:endParaRPr lang="ru-RU" sz="1600" spc="-1" dirty="0"/>
          </a:p>
          <a:p>
            <a:pPr marL="343080" indent="-341640" fontAlgn="auto">
              <a:spcBef>
                <a:spcPts val="0"/>
              </a:spcBef>
              <a:spcAft>
                <a:spcPts val="0"/>
              </a:spcAft>
              <a:buClr>
                <a:srgbClr val="35436A"/>
              </a:buClr>
              <a:buFont typeface="Wingdings" charset="2"/>
              <a:buChar char=""/>
              <a:defRPr/>
            </a:pP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Акция</a:t>
            </a:r>
            <a:r>
              <a:rPr lang="ru-RU" sz="1600" spc="-1" dirty="0">
                <a:solidFill>
                  <a:srgbClr val="35436A"/>
                </a:solidFill>
                <a:latin typeface="DejaVu Sans"/>
              </a:rPr>
              <a:t> </a:t>
            </a: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Бессмертный</a:t>
            </a:r>
            <a:r>
              <a:rPr lang="ru-RU" sz="1600" spc="-1" dirty="0">
                <a:solidFill>
                  <a:srgbClr val="35436A"/>
                </a:solidFill>
                <a:latin typeface="Bookman Old Style"/>
              </a:rPr>
              <a:t> батальон Халхин-Гола</a:t>
            </a:r>
            <a:r>
              <a:rPr lang="ru-RU" sz="1600" spc="-1" dirty="0">
                <a:solidFill>
                  <a:srgbClr val="35436A"/>
                </a:solidFill>
                <a:latin typeface="DejaVu Sans"/>
              </a:rPr>
              <a:t>»</a:t>
            </a:r>
            <a:endParaRPr lang="ru-RU" sz="1600" spc="-1" dirty="0"/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4295775"/>
            <a:ext cx="35702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670300" cy="23241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7893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860800"/>
            <a:ext cx="36703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482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DejaVu Sans</vt:lpstr>
      <vt:lpstr>Times New Roman</vt:lpstr>
      <vt:lpstr>Calibri</vt:lpstr>
      <vt:lpstr>Bookman Old Style</vt:lpstr>
      <vt:lpstr>Constantia</vt:lpstr>
      <vt:lpstr>Wingdings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Олег Торский</dc:creator>
  <dc:description/>
  <cp:lastModifiedBy>1</cp:lastModifiedBy>
  <cp:revision>166</cp:revision>
  <dcterms:created xsi:type="dcterms:W3CDTF">2013-03-22T01:15:52Z</dcterms:created>
  <dcterms:modified xsi:type="dcterms:W3CDTF">2018-12-18T06:23:59Z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