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621" r:id="rId2"/>
    <p:sldId id="595" r:id="rId3"/>
    <p:sldId id="403" r:id="rId4"/>
    <p:sldId id="404" r:id="rId5"/>
    <p:sldId id="331" r:id="rId6"/>
    <p:sldId id="483" r:id="rId7"/>
    <p:sldId id="623" r:id="rId8"/>
    <p:sldId id="484" r:id="rId9"/>
    <p:sldId id="406" r:id="rId10"/>
    <p:sldId id="624" r:id="rId11"/>
    <p:sldId id="485" r:id="rId12"/>
    <p:sldId id="598" r:id="rId13"/>
    <p:sldId id="599" r:id="rId14"/>
    <p:sldId id="410" r:id="rId15"/>
    <p:sldId id="411" r:id="rId16"/>
    <p:sldId id="412" r:id="rId17"/>
    <p:sldId id="427" r:id="rId18"/>
    <p:sldId id="414" r:id="rId19"/>
    <p:sldId id="428" r:id="rId20"/>
    <p:sldId id="416" r:id="rId21"/>
    <p:sldId id="417" r:id="rId22"/>
    <p:sldId id="543" r:id="rId23"/>
    <p:sldId id="419" r:id="rId24"/>
    <p:sldId id="420" r:id="rId25"/>
    <p:sldId id="421" r:id="rId26"/>
    <p:sldId id="430" r:id="rId27"/>
    <p:sldId id="423" r:id="rId28"/>
    <p:sldId id="544" r:id="rId29"/>
    <p:sldId id="425" r:id="rId30"/>
    <p:sldId id="545" r:id="rId31"/>
    <p:sldId id="433" r:id="rId32"/>
    <p:sldId id="434" r:id="rId33"/>
    <p:sldId id="546" r:id="rId34"/>
    <p:sldId id="496" r:id="rId35"/>
    <p:sldId id="444" r:id="rId36"/>
    <p:sldId id="488" r:id="rId37"/>
    <p:sldId id="445" r:id="rId38"/>
    <p:sldId id="446" r:id="rId39"/>
    <p:sldId id="497" r:id="rId40"/>
    <p:sldId id="443" r:id="rId41"/>
    <p:sldId id="627" r:id="rId42"/>
    <p:sldId id="548" r:id="rId43"/>
    <p:sldId id="448" r:id="rId44"/>
    <p:sldId id="490" r:id="rId45"/>
    <p:sldId id="491" r:id="rId46"/>
    <p:sldId id="492" r:id="rId47"/>
    <p:sldId id="549" r:id="rId48"/>
    <p:sldId id="477" r:id="rId49"/>
    <p:sldId id="478" r:id="rId50"/>
    <p:sldId id="479" r:id="rId51"/>
    <p:sldId id="480" r:id="rId52"/>
    <p:sldId id="601" r:id="rId53"/>
    <p:sldId id="602" r:id="rId54"/>
    <p:sldId id="603" r:id="rId55"/>
    <p:sldId id="604" r:id="rId56"/>
    <p:sldId id="605" r:id="rId57"/>
    <p:sldId id="606" r:id="rId58"/>
    <p:sldId id="607" r:id="rId59"/>
    <p:sldId id="608" r:id="rId60"/>
    <p:sldId id="609" r:id="rId61"/>
    <p:sldId id="610" r:id="rId62"/>
    <p:sldId id="611" r:id="rId63"/>
    <p:sldId id="612" r:id="rId64"/>
    <p:sldId id="613" r:id="rId65"/>
    <p:sldId id="614" r:id="rId66"/>
    <p:sldId id="615" r:id="rId67"/>
    <p:sldId id="616" r:id="rId68"/>
    <p:sldId id="617" r:id="rId69"/>
    <p:sldId id="618" r:id="rId70"/>
    <p:sldId id="619" r:id="rId71"/>
    <p:sldId id="620" r:id="rId72"/>
  </p:sldIdLst>
  <p:sldSz cx="12801600" cy="9601200" type="A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66"/>
    <a:srgbClr val="FFFF00"/>
    <a:srgbClr val="F7F1A7"/>
    <a:srgbClr val="996600"/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712" autoAdjust="0"/>
  </p:normalViewPr>
  <p:slideViewPr>
    <p:cSldViewPr snapToGrid="0">
      <p:cViewPr>
        <p:scale>
          <a:sx n="110" d="100"/>
          <a:sy n="110" d="100"/>
        </p:scale>
        <p:origin x="-492" y="456"/>
      </p:cViewPr>
      <p:guideLst>
        <p:guide orient="horz" pos="2999"/>
        <p:guide pos="4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0C0A3399-A2D6-4B39-85D5-F7AFCD57FAA9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FFE77B19-D3D4-4264-8883-50BDC6F0D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0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30563"/>
            <a:ext cx="79422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9ABA569-E3F7-4A3C-B77E-2413EF261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5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400425" cy="254952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01" y="3229277"/>
            <a:ext cx="7942238" cy="305862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01" y="3229277"/>
            <a:ext cx="7942238" cy="305862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01" y="3229277"/>
            <a:ext cx="7942238" cy="305862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5621696" y="6456378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5225D4-A3FE-431A-A2A4-2DFF5D8B4C3D}" type="slidenum">
              <a:rPr lang="ru-RU" sz="1200" b="0">
                <a:latin typeface="Arial" charset="0"/>
              </a:rPr>
              <a:pPr algn="r"/>
              <a:t>67</a:t>
            </a:fld>
            <a:endParaRPr lang="ru-RU" sz="1200" b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01" y="3229277"/>
            <a:ext cx="7942238" cy="3058628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883" y="3229277"/>
            <a:ext cx="7946874" cy="305862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Заметки 2"/>
          <p:cNvSpPr>
            <a:spLocks noGrp="1"/>
          </p:cNvSpPr>
          <p:nvPr>
            <p:ph type="body" idx="1"/>
          </p:nvPr>
        </p:nvSpPr>
        <p:spPr>
          <a:xfrm>
            <a:off x="992188" y="3232150"/>
            <a:ext cx="7942262" cy="3055938"/>
          </a:xfrm>
          <a:noFill/>
          <a:ln/>
        </p:spPr>
        <p:txBody>
          <a:bodyPr lIns="91420" tIns="45711" rIns="91420" bIns="45711"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8308" name="Номер слайда 3"/>
          <p:cNvSpPr txBox="1">
            <a:spLocks noGrp="1"/>
          </p:cNvSpPr>
          <p:nvPr/>
        </p:nvSpPr>
        <p:spPr bwMode="auto">
          <a:xfrm>
            <a:off x="5624513" y="6456363"/>
            <a:ext cx="4300537" cy="3397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896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6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6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6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6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789C5976-373B-4F50-BB62-9060137F6B7B}" type="slidenum">
              <a:rPr lang="ru-RU" sz="1200" b="0" smtClean="0"/>
              <a:pPr algn="r" eaLnBrk="1" hangingPunct="1">
                <a:defRPr/>
              </a:pPr>
              <a:t>40</a:t>
            </a:fld>
            <a:endParaRPr lang="ru-RU" sz="1200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5013" y="509588"/>
            <a:ext cx="3400425" cy="2549525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xfrm>
            <a:off x="992201" y="3228189"/>
            <a:ext cx="7942238" cy="3059715"/>
          </a:xfrm>
          <a:noFill/>
          <a:ln/>
        </p:spPr>
        <p:txBody>
          <a:bodyPr lIns="91564" tIns="45781" rIns="91564" bIns="45781"/>
          <a:lstStyle/>
          <a:p>
            <a:endParaRPr lang="ru-RU" smtClean="0"/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5621696" y="6455292"/>
            <a:ext cx="4302625" cy="34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4" tIns="45781" rIns="91564" bIns="45781" anchor="b"/>
          <a:lstStyle/>
          <a:p>
            <a:pPr algn="r" eaLnBrk="0" hangingPunct="0"/>
            <a:fld id="{C6B86BB6-5669-49ED-BADA-DC10D61E7261}" type="slidenum">
              <a:rPr lang="ru-RU" sz="1200" b="0">
                <a:latin typeface="Arial" charset="0"/>
              </a:rPr>
              <a:pPr algn="r" eaLnBrk="0" hangingPunct="0"/>
              <a:t>53</a:t>
            </a:fld>
            <a:endParaRPr lang="ru-RU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400425" cy="254952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883" y="3229277"/>
            <a:ext cx="7946874" cy="305862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400425" cy="25495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883" y="3229277"/>
            <a:ext cx="7946874" cy="305862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400425" cy="254952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01" y="3229277"/>
            <a:ext cx="7942238" cy="305862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400425" cy="254952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01" y="3229277"/>
            <a:ext cx="7942238" cy="305862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400425" cy="254952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01" y="3229277"/>
            <a:ext cx="7942238" cy="305862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A7BC-4E63-4665-849D-8F21D49E3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79D1-BE12-4359-B37F-1287D4EDF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4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4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62FC-E7BE-4EDD-845E-AFC53BD42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39763" y="2239963"/>
            <a:ext cx="11522075" cy="63388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F6C2-5704-4CA6-927D-A47171006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39763" y="384175"/>
            <a:ext cx="11522075" cy="8194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40D2EA-8802-45A5-B07F-A9E1009F8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39763" y="384175"/>
            <a:ext cx="11522075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9763" y="2239963"/>
            <a:ext cx="5684837" cy="3092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477000" y="2239963"/>
            <a:ext cx="5684838" cy="3092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39763" y="5484813"/>
            <a:ext cx="5684837" cy="3092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7000" y="5484813"/>
            <a:ext cx="5684838" cy="3092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726B-01D3-49C4-8139-3B45889E792F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8999-8B31-447B-A5A9-C362CDD27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A019-D25C-4C1A-9F33-E0C68C3E7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CBF5-DB5D-41FC-B701-DC7C5E326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BE44-01E4-4CF3-BD59-55F467CAF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BDD6-D563-4927-A484-5DE0C3016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B54C-368C-4751-9273-8FBD235D7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A268-5AD4-4058-9E8C-358494514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70AD-B169-493C-88F0-7871DC9BE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16A5C-BD74-4A4C-8B7D-59D50C243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88" tIns="63946" rIns="127888" bIns="63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88" tIns="63946" rIns="127888" bIns="63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88" tIns="63946" rIns="127888" bIns="63946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88" tIns="63946" rIns="127888" bIns="63946" numCol="1" anchor="t" anchorCtr="0" compatLnSpc="1">
            <a:prstTxWarp prst="textNoShape">
              <a:avLst/>
            </a:prstTxWarp>
          </a:bodyPr>
          <a:lstStyle>
            <a:lvl1pPr algn="ctr">
              <a:defRPr sz="21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88" tIns="63946" rIns="127888" bIns="63946" numCol="1" anchor="t" anchorCtr="0" compatLnSpc="1">
            <a:prstTxWarp prst="textNoShape">
              <a:avLst/>
            </a:prstTxWarp>
          </a:bodyPr>
          <a:lstStyle>
            <a:lvl1pPr algn="r">
              <a:defRPr sz="2100" b="0">
                <a:latin typeface="Arial" charset="0"/>
              </a:defRPr>
            </a:lvl1pPr>
          </a:lstStyle>
          <a:p>
            <a:pPr>
              <a:defRPr/>
            </a:pPr>
            <a:fld id="{C03865D6-AEEF-47FF-A241-7F5683E94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96875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22263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6550" indent="-315913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337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09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481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53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Microsoft_Excel_97-2003_Worksheet1.xls"/><Relationship Id="rId4" Type="http://schemas.openxmlformats.org/officeDocument/2006/relationships/image" Target="../media/image17.png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slide" Target="slide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../wiki/&#208;&#166;&#208;&#181;&#208;&#189;&#209;&#130;&#209;&#128;&#208;&#176;&#208;&#187;&#209;&#140;&#208;&#189;&#209;&#139;&#208;&#185;_&#209;&#132;&#208;&#181;&#208;&#180;&#208;&#181;&#209;&#128;&#208;&#176;&#208;&#187;&#209;&#140;&#208;&#189;&#209;&#139;&#208;&#185;_&#208;&#190;&#208;&#186;&#209;&#128;&#209;&#131;&#208;&#179;_&#208;&#160;&#208;&#190;&#209;&#129;&#209;&#129;&#208;&#184;&#208;&#185;&#209;&#129;&#208;&#186;&#208;&#190;&#208;&#185;_&#208;&#164;&#208;&#181;&#208;&#180;&#208;&#181;&#209;&#128;&#208;&#176;&#209;&#134;&#208;&#184;&#208;&#184;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8.e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17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03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489" y="1759"/>
              <a:ext cx="764" cy="246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485" y="2382"/>
              <a:ext cx="980" cy="246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1705" y="2340"/>
              <a:ext cx="138" cy="251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1083" y="1827"/>
              <a:ext cx="166" cy="247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1792" y="2104"/>
              <a:ext cx="248" cy="247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2" name="Freeform 12"/>
            <p:cNvSpPr>
              <a:spLocks/>
            </p:cNvSpPr>
            <p:nvPr/>
          </p:nvSpPr>
          <p:spPr bwMode="auto">
            <a:xfrm>
              <a:off x="1826" y="2472"/>
              <a:ext cx="282" cy="247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1117" y="2709"/>
              <a:ext cx="354" cy="247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4" name="Freeform 14"/>
            <p:cNvSpPr>
              <a:spLocks/>
            </p:cNvSpPr>
            <p:nvPr/>
          </p:nvSpPr>
          <p:spPr bwMode="auto">
            <a:xfrm>
              <a:off x="1784" y="2898"/>
              <a:ext cx="73" cy="242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1131" y="2611"/>
              <a:ext cx="721" cy="246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6" name="Freeform 16"/>
            <p:cNvSpPr>
              <a:spLocks/>
            </p:cNvSpPr>
            <p:nvPr/>
          </p:nvSpPr>
          <p:spPr bwMode="auto">
            <a:xfrm>
              <a:off x="1794" y="2706"/>
              <a:ext cx="365" cy="246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1632" y="2107"/>
              <a:ext cx="199" cy="246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1212" y="1881"/>
              <a:ext cx="508" cy="246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1242" y="2333"/>
              <a:ext cx="599" cy="246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 rot="11000101" flipV="1">
              <a:off x="373" y="1835"/>
              <a:ext cx="225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5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502" y="1752"/>
              <a:ext cx="735" cy="247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570" y="2142"/>
              <a:ext cx="822" cy="246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 rot="21384435" flipH="1">
              <a:off x="396" y="1823"/>
              <a:ext cx="226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5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4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5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2" descr="заставка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23863" y="2497138"/>
            <a:ext cx="11945937" cy="7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9218">
              <a:defRPr/>
            </a:pPr>
            <a:endParaRPr lang="ru-RU" sz="43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423863" y="2497138"/>
            <a:ext cx="11945937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3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277938">
              <a:defRPr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ПАСПОРТ </a:t>
            </a:r>
          </a:p>
          <a:p>
            <a:pPr algn="ctr" defTabSz="1277938">
              <a:defRPr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БЕЗОПАСНОСТИ </a:t>
            </a: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  </a:t>
            </a:r>
          </a:p>
          <a:p>
            <a:pPr algn="ctr" defTabSz="1277938"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ДЕРЕВНИ БУРДАКОВКА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277938"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УШАКОВСКОГО </a:t>
            </a: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</a:t>
            </a:r>
          </a:p>
          <a:p>
            <a:pPr algn="ctr" defTabSz="1277938"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ИРКУТСКОГО </a:t>
            </a: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РАЙОНА </a:t>
            </a:r>
          </a:p>
          <a:p>
            <a:pPr algn="ctr" defTabSz="1277938"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ИРКУТСКОЙ ОБЛАСТИ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4"/>
          <p:cNvGrpSpPr/>
          <p:nvPr/>
        </p:nvGrpSpPr>
        <p:grpSpPr>
          <a:xfrm>
            <a:off x="0" y="0"/>
            <a:ext cx="12801600" cy="9601200"/>
            <a:chOff x="0" y="0"/>
            <a:chExt cx="9144000" cy="6858000"/>
          </a:xfrm>
        </p:grpSpPr>
        <p:sp>
          <p:nvSpPr>
            <p:cNvPr id="286" name="Line 59"/>
            <p:cNvSpPr>
              <a:spLocks noChangeShapeType="1"/>
            </p:cNvSpPr>
            <p:nvPr/>
          </p:nvSpPr>
          <p:spPr bwMode="auto">
            <a:xfrm>
              <a:off x="4526643" y="1044350"/>
              <a:ext cx="0" cy="33337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lIns="65290" tIns="32645" rIns="65290" bIns="326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87" name="Freeform 61"/>
            <p:cNvSpPr>
              <a:spLocks/>
            </p:cNvSpPr>
            <p:nvPr/>
          </p:nvSpPr>
          <p:spPr bwMode="auto">
            <a:xfrm>
              <a:off x="4628697" y="1135064"/>
              <a:ext cx="278946" cy="44223"/>
            </a:xfrm>
            <a:custGeom>
              <a:avLst/>
              <a:gdLst>
                <a:gd name="T0" fmla="*/ 0 w 136"/>
                <a:gd name="T1" fmla="*/ 2147483647 h 36"/>
                <a:gd name="T2" fmla="*/ 2147483647 w 136"/>
                <a:gd name="T3" fmla="*/ 0 h 36"/>
                <a:gd name="T4" fmla="*/ 2147483647 w 136"/>
                <a:gd name="T5" fmla="*/ 0 h 36"/>
                <a:gd name="T6" fmla="*/ 2147483647 w 136"/>
                <a:gd name="T7" fmla="*/ 0 h 36"/>
                <a:gd name="T8" fmla="*/ 2147483647 w 136"/>
                <a:gd name="T9" fmla="*/ 0 h 36"/>
                <a:gd name="T10" fmla="*/ 2147483647 w 136"/>
                <a:gd name="T11" fmla="*/ 2147483647 h 36"/>
                <a:gd name="T12" fmla="*/ 2147483647 w 136"/>
                <a:gd name="T13" fmla="*/ 2147483647 h 36"/>
                <a:gd name="T14" fmla="*/ 2147483647 w 136"/>
                <a:gd name="T15" fmla="*/ 2147483647 h 36"/>
                <a:gd name="T16" fmla="*/ 2147483647 w 136"/>
                <a:gd name="T17" fmla="*/ 2147483647 h 36"/>
                <a:gd name="T18" fmla="*/ 2147483647 w 136"/>
                <a:gd name="T19" fmla="*/ 2147483647 h 36"/>
                <a:gd name="T20" fmla="*/ 2147483647 w 136"/>
                <a:gd name="T21" fmla="*/ 2147483647 h 36"/>
                <a:gd name="T22" fmla="*/ 2147483647 w 136"/>
                <a:gd name="T23" fmla="*/ 2147483647 h 36"/>
                <a:gd name="T24" fmla="*/ 2147483647 w 136"/>
                <a:gd name="T25" fmla="*/ 2147483647 h 36"/>
                <a:gd name="T26" fmla="*/ 2147483647 w 136"/>
                <a:gd name="T27" fmla="*/ 2147483647 h 36"/>
                <a:gd name="T28" fmla="*/ 2147483647 w 136"/>
                <a:gd name="T29" fmla="*/ 2147483647 h 36"/>
                <a:gd name="T30" fmla="*/ 2147483647 w 136"/>
                <a:gd name="T31" fmla="*/ 2147483647 h 36"/>
                <a:gd name="T32" fmla="*/ 2147483647 w 136"/>
                <a:gd name="T33" fmla="*/ 2147483647 h 36"/>
                <a:gd name="T34" fmla="*/ 2147483647 w 136"/>
                <a:gd name="T35" fmla="*/ 2147483647 h 36"/>
                <a:gd name="T36" fmla="*/ 2147483647 w 136"/>
                <a:gd name="T37" fmla="*/ 2147483647 h 36"/>
                <a:gd name="T38" fmla="*/ 2147483647 w 136"/>
                <a:gd name="T39" fmla="*/ 2147483647 h 36"/>
                <a:gd name="T40" fmla="*/ 2147483647 w 136"/>
                <a:gd name="T41" fmla="*/ 2147483647 h 36"/>
                <a:gd name="T42" fmla="*/ 2147483647 w 136"/>
                <a:gd name="T43" fmla="*/ 2147483647 h 36"/>
                <a:gd name="T44" fmla="*/ 2147483647 w 136"/>
                <a:gd name="T45" fmla="*/ 2147483647 h 36"/>
                <a:gd name="T46" fmla="*/ 0 w 136"/>
                <a:gd name="T47" fmla="*/ 2147483647 h 36"/>
                <a:gd name="T48" fmla="*/ 0 w 136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36"/>
                <a:gd name="T77" fmla="*/ 136 w 136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36">
                  <a:moveTo>
                    <a:pt x="0" y="5"/>
                  </a:moveTo>
                  <a:lnTo>
                    <a:pt x="13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81" y="5"/>
                  </a:lnTo>
                  <a:lnTo>
                    <a:pt x="99" y="10"/>
                  </a:lnTo>
                  <a:lnTo>
                    <a:pt x="107" y="12"/>
                  </a:lnTo>
                  <a:lnTo>
                    <a:pt x="112" y="15"/>
                  </a:lnTo>
                  <a:lnTo>
                    <a:pt x="122" y="20"/>
                  </a:lnTo>
                  <a:lnTo>
                    <a:pt x="135" y="35"/>
                  </a:lnTo>
                  <a:lnTo>
                    <a:pt x="128" y="27"/>
                  </a:lnTo>
                  <a:lnTo>
                    <a:pt x="112" y="22"/>
                  </a:lnTo>
                  <a:lnTo>
                    <a:pt x="99" y="17"/>
                  </a:lnTo>
                  <a:lnTo>
                    <a:pt x="89" y="15"/>
                  </a:lnTo>
                  <a:lnTo>
                    <a:pt x="81" y="15"/>
                  </a:lnTo>
                  <a:lnTo>
                    <a:pt x="68" y="12"/>
                  </a:lnTo>
                  <a:lnTo>
                    <a:pt x="57" y="10"/>
                  </a:lnTo>
                  <a:lnTo>
                    <a:pt x="49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18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8" name="Freeform 62"/>
            <p:cNvSpPr>
              <a:spLocks/>
            </p:cNvSpPr>
            <p:nvPr/>
          </p:nvSpPr>
          <p:spPr bwMode="auto">
            <a:xfrm>
              <a:off x="4621894" y="1194028"/>
              <a:ext cx="332241" cy="52161"/>
            </a:xfrm>
            <a:custGeom>
              <a:avLst/>
              <a:gdLst>
                <a:gd name="T0" fmla="*/ 0 w 162"/>
                <a:gd name="T1" fmla="*/ 2147483647 h 42"/>
                <a:gd name="T2" fmla="*/ 2147483647 w 162"/>
                <a:gd name="T3" fmla="*/ 0 h 42"/>
                <a:gd name="T4" fmla="*/ 2147483647 w 162"/>
                <a:gd name="T5" fmla="*/ 0 h 42"/>
                <a:gd name="T6" fmla="*/ 2147483647 w 162"/>
                <a:gd name="T7" fmla="*/ 0 h 42"/>
                <a:gd name="T8" fmla="*/ 2147483647 w 162"/>
                <a:gd name="T9" fmla="*/ 0 h 42"/>
                <a:gd name="T10" fmla="*/ 2147483647 w 162"/>
                <a:gd name="T11" fmla="*/ 2147483647 h 42"/>
                <a:gd name="T12" fmla="*/ 2147483647 w 162"/>
                <a:gd name="T13" fmla="*/ 2147483647 h 42"/>
                <a:gd name="T14" fmla="*/ 2147483647 w 162"/>
                <a:gd name="T15" fmla="*/ 2147483647 h 42"/>
                <a:gd name="T16" fmla="*/ 2147483647 w 162"/>
                <a:gd name="T17" fmla="*/ 2147483647 h 42"/>
                <a:gd name="T18" fmla="*/ 2147483647 w 162"/>
                <a:gd name="T19" fmla="*/ 2147483647 h 42"/>
                <a:gd name="T20" fmla="*/ 2147483647 w 162"/>
                <a:gd name="T21" fmla="*/ 2147483647 h 42"/>
                <a:gd name="T22" fmla="*/ 2147483647 w 162"/>
                <a:gd name="T23" fmla="*/ 2147483647 h 42"/>
                <a:gd name="T24" fmla="*/ 2147483647 w 162"/>
                <a:gd name="T25" fmla="*/ 2147483647 h 42"/>
                <a:gd name="T26" fmla="*/ 2147483647 w 162"/>
                <a:gd name="T27" fmla="*/ 2147483647 h 42"/>
                <a:gd name="T28" fmla="*/ 2147483647 w 162"/>
                <a:gd name="T29" fmla="*/ 2147483647 h 42"/>
                <a:gd name="T30" fmla="*/ 2147483647 w 162"/>
                <a:gd name="T31" fmla="*/ 2147483647 h 42"/>
                <a:gd name="T32" fmla="*/ 2147483647 w 162"/>
                <a:gd name="T33" fmla="*/ 2147483647 h 42"/>
                <a:gd name="T34" fmla="*/ 2147483647 w 162"/>
                <a:gd name="T35" fmla="*/ 2147483647 h 42"/>
                <a:gd name="T36" fmla="*/ 2147483647 w 162"/>
                <a:gd name="T37" fmla="*/ 2147483647 h 42"/>
                <a:gd name="T38" fmla="*/ 2147483647 w 162"/>
                <a:gd name="T39" fmla="*/ 2147483647 h 42"/>
                <a:gd name="T40" fmla="*/ 2147483647 w 162"/>
                <a:gd name="T41" fmla="*/ 2147483647 h 42"/>
                <a:gd name="T42" fmla="*/ 0 w 162"/>
                <a:gd name="T43" fmla="*/ 2147483647 h 42"/>
                <a:gd name="T44" fmla="*/ 0 w 162"/>
                <a:gd name="T45" fmla="*/ 2147483647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42"/>
                <a:gd name="T71" fmla="*/ 162 w 162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42">
                  <a:moveTo>
                    <a:pt x="0" y="3"/>
                  </a:moveTo>
                  <a:lnTo>
                    <a:pt x="18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86" y="3"/>
                  </a:lnTo>
                  <a:lnTo>
                    <a:pt x="107" y="8"/>
                  </a:lnTo>
                  <a:lnTo>
                    <a:pt x="125" y="13"/>
                  </a:lnTo>
                  <a:lnTo>
                    <a:pt x="143" y="20"/>
                  </a:lnTo>
                  <a:lnTo>
                    <a:pt x="154" y="23"/>
                  </a:lnTo>
                  <a:lnTo>
                    <a:pt x="161" y="41"/>
                  </a:lnTo>
                  <a:lnTo>
                    <a:pt x="148" y="33"/>
                  </a:lnTo>
                  <a:lnTo>
                    <a:pt x="138" y="28"/>
                  </a:lnTo>
                  <a:lnTo>
                    <a:pt x="130" y="28"/>
                  </a:lnTo>
                  <a:lnTo>
                    <a:pt x="117" y="21"/>
                  </a:lnTo>
                  <a:lnTo>
                    <a:pt x="104" y="21"/>
                  </a:lnTo>
                  <a:lnTo>
                    <a:pt x="86" y="17"/>
                  </a:lnTo>
                  <a:lnTo>
                    <a:pt x="62" y="13"/>
                  </a:lnTo>
                  <a:lnTo>
                    <a:pt x="47" y="10"/>
                  </a:lnTo>
                  <a:lnTo>
                    <a:pt x="31" y="13"/>
                  </a:lnTo>
                  <a:lnTo>
                    <a:pt x="13" y="13"/>
                  </a:lnTo>
                  <a:lnTo>
                    <a:pt x="0" y="17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9" name="Freeform 63"/>
            <p:cNvSpPr>
              <a:spLocks/>
            </p:cNvSpPr>
            <p:nvPr/>
          </p:nvSpPr>
          <p:spPr bwMode="auto">
            <a:xfrm>
              <a:off x="5017635" y="1160009"/>
              <a:ext cx="86179" cy="57830"/>
            </a:xfrm>
            <a:custGeom>
              <a:avLst/>
              <a:gdLst>
                <a:gd name="T0" fmla="*/ 2147483647 w 42"/>
                <a:gd name="T1" fmla="*/ 2147483647 h 46"/>
                <a:gd name="T2" fmla="*/ 2147483647 w 42"/>
                <a:gd name="T3" fmla="*/ 2147483647 h 46"/>
                <a:gd name="T4" fmla="*/ 2147483647 w 42"/>
                <a:gd name="T5" fmla="*/ 2147483647 h 46"/>
                <a:gd name="T6" fmla="*/ 2147483647 w 42"/>
                <a:gd name="T7" fmla="*/ 2147483647 h 46"/>
                <a:gd name="T8" fmla="*/ 2147483647 w 42"/>
                <a:gd name="T9" fmla="*/ 2147483647 h 46"/>
                <a:gd name="T10" fmla="*/ 2147483647 w 42"/>
                <a:gd name="T11" fmla="*/ 2147483647 h 46"/>
                <a:gd name="T12" fmla="*/ 2147483647 w 42"/>
                <a:gd name="T13" fmla="*/ 2147483647 h 46"/>
                <a:gd name="T14" fmla="*/ 0 w 42"/>
                <a:gd name="T15" fmla="*/ 0 h 46"/>
                <a:gd name="T16" fmla="*/ 0 w 42"/>
                <a:gd name="T17" fmla="*/ 2147483647 h 46"/>
                <a:gd name="T18" fmla="*/ 2147483647 w 42"/>
                <a:gd name="T19" fmla="*/ 2147483647 h 46"/>
                <a:gd name="T20" fmla="*/ 2147483647 w 42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46"/>
                <a:gd name="T35" fmla="*/ 42 w 42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46">
                  <a:moveTo>
                    <a:pt x="36" y="45"/>
                  </a:moveTo>
                  <a:lnTo>
                    <a:pt x="41" y="40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6" y="13"/>
                  </a:lnTo>
                  <a:lnTo>
                    <a:pt x="36" y="7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29"/>
                  </a:lnTo>
                  <a:lnTo>
                    <a:pt x="36" y="4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" name="Freeform 64"/>
            <p:cNvSpPr>
              <a:spLocks/>
            </p:cNvSpPr>
            <p:nvPr/>
          </p:nvSpPr>
          <p:spPr bwMode="auto">
            <a:xfrm>
              <a:off x="4984751" y="1094242"/>
              <a:ext cx="86179" cy="77107"/>
            </a:xfrm>
            <a:custGeom>
              <a:avLst/>
              <a:gdLst>
                <a:gd name="T0" fmla="*/ 2147483647 w 42"/>
                <a:gd name="T1" fmla="*/ 2147483647 h 61"/>
                <a:gd name="T2" fmla="*/ 2147483647 w 42"/>
                <a:gd name="T3" fmla="*/ 2147483647 h 61"/>
                <a:gd name="T4" fmla="*/ 2147483647 w 42"/>
                <a:gd name="T5" fmla="*/ 2147483647 h 61"/>
                <a:gd name="T6" fmla="*/ 2147483647 w 42"/>
                <a:gd name="T7" fmla="*/ 2147483647 h 61"/>
                <a:gd name="T8" fmla="*/ 2147483647 w 42"/>
                <a:gd name="T9" fmla="*/ 0 h 61"/>
                <a:gd name="T10" fmla="*/ 0 w 42"/>
                <a:gd name="T11" fmla="*/ 0 h 61"/>
                <a:gd name="T12" fmla="*/ 0 w 42"/>
                <a:gd name="T13" fmla="*/ 2147483647 h 61"/>
                <a:gd name="T14" fmla="*/ 0 w 42"/>
                <a:gd name="T15" fmla="*/ 2147483647 h 61"/>
                <a:gd name="T16" fmla="*/ 2147483647 w 42"/>
                <a:gd name="T17" fmla="*/ 2147483647 h 61"/>
                <a:gd name="T18" fmla="*/ 2147483647 w 42"/>
                <a:gd name="T19" fmla="*/ 2147483647 h 61"/>
                <a:gd name="T20" fmla="*/ 2147483647 w 42"/>
                <a:gd name="T21" fmla="*/ 2147483647 h 61"/>
                <a:gd name="T22" fmla="*/ 2147483647 w 42"/>
                <a:gd name="T23" fmla="*/ 2147483647 h 61"/>
                <a:gd name="T24" fmla="*/ 2147483647 w 42"/>
                <a:gd name="T25" fmla="*/ 2147483647 h 61"/>
                <a:gd name="T26" fmla="*/ 2147483647 w 42"/>
                <a:gd name="T27" fmla="*/ 2147483647 h 61"/>
                <a:gd name="T28" fmla="*/ 2147483647 w 42"/>
                <a:gd name="T29" fmla="*/ 2147483647 h 61"/>
                <a:gd name="T30" fmla="*/ 2147483647 w 42"/>
                <a:gd name="T31" fmla="*/ 2147483647 h 61"/>
                <a:gd name="T32" fmla="*/ 2147483647 w 42"/>
                <a:gd name="T33" fmla="*/ 2147483647 h 61"/>
                <a:gd name="T34" fmla="*/ 2147483647 w 42"/>
                <a:gd name="T35" fmla="*/ 2147483647 h 61"/>
                <a:gd name="T36" fmla="*/ 2147483647 w 42"/>
                <a:gd name="T37" fmla="*/ 2147483647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1"/>
                <a:gd name="T59" fmla="*/ 42 w 42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1">
                  <a:moveTo>
                    <a:pt x="28" y="8"/>
                  </a:moveTo>
                  <a:lnTo>
                    <a:pt x="28" y="5"/>
                  </a:lnTo>
                  <a:lnTo>
                    <a:pt x="21" y="5"/>
                  </a:lnTo>
                  <a:lnTo>
                    <a:pt x="13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5" y="30"/>
                  </a:lnTo>
                  <a:lnTo>
                    <a:pt x="8" y="39"/>
                  </a:lnTo>
                  <a:lnTo>
                    <a:pt x="13" y="44"/>
                  </a:lnTo>
                  <a:lnTo>
                    <a:pt x="13" y="49"/>
                  </a:lnTo>
                  <a:lnTo>
                    <a:pt x="26" y="52"/>
                  </a:lnTo>
                  <a:lnTo>
                    <a:pt x="41" y="60"/>
                  </a:lnTo>
                  <a:lnTo>
                    <a:pt x="34" y="35"/>
                  </a:lnTo>
                  <a:lnTo>
                    <a:pt x="34" y="30"/>
                  </a:lnTo>
                  <a:lnTo>
                    <a:pt x="28" y="17"/>
                  </a:lnTo>
                  <a:lnTo>
                    <a:pt x="28" y="8"/>
                  </a:lnTo>
                </a:path>
              </a:pathLst>
            </a:custGeom>
            <a:solidFill>
              <a:srgbClr val="F9F9F9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1" name="Freeform 65"/>
            <p:cNvSpPr>
              <a:spLocks/>
            </p:cNvSpPr>
            <p:nvPr/>
          </p:nvSpPr>
          <p:spPr bwMode="auto">
            <a:xfrm>
              <a:off x="4815796" y="1056823"/>
              <a:ext cx="181429" cy="104321"/>
            </a:xfrm>
            <a:custGeom>
              <a:avLst/>
              <a:gdLst>
                <a:gd name="T0" fmla="*/ 2147483647 w 89"/>
                <a:gd name="T1" fmla="*/ 2147483647 h 83"/>
                <a:gd name="T2" fmla="*/ 0 w 89"/>
                <a:gd name="T3" fmla="*/ 2147483647 h 83"/>
                <a:gd name="T4" fmla="*/ 0 w 89"/>
                <a:gd name="T5" fmla="*/ 2147483647 h 83"/>
                <a:gd name="T6" fmla="*/ 0 w 89"/>
                <a:gd name="T7" fmla="*/ 2147483647 h 83"/>
                <a:gd name="T8" fmla="*/ 0 w 89"/>
                <a:gd name="T9" fmla="*/ 2147483647 h 83"/>
                <a:gd name="T10" fmla="*/ 2147483647 w 89"/>
                <a:gd name="T11" fmla="*/ 0 h 83"/>
                <a:gd name="T12" fmla="*/ 2147483647 w 89"/>
                <a:gd name="T13" fmla="*/ 0 h 83"/>
                <a:gd name="T14" fmla="*/ 2147483647 w 89"/>
                <a:gd name="T15" fmla="*/ 0 h 83"/>
                <a:gd name="T16" fmla="*/ 2147483647 w 89"/>
                <a:gd name="T17" fmla="*/ 2147483647 h 83"/>
                <a:gd name="T18" fmla="*/ 2147483647 w 89"/>
                <a:gd name="T19" fmla="*/ 2147483647 h 83"/>
                <a:gd name="T20" fmla="*/ 2147483647 w 89"/>
                <a:gd name="T21" fmla="*/ 2147483647 h 83"/>
                <a:gd name="T22" fmla="*/ 2147483647 w 89"/>
                <a:gd name="T23" fmla="*/ 2147483647 h 83"/>
                <a:gd name="T24" fmla="*/ 2147483647 w 89"/>
                <a:gd name="T25" fmla="*/ 2147483647 h 83"/>
                <a:gd name="T26" fmla="*/ 2147483647 w 89"/>
                <a:gd name="T27" fmla="*/ 2147483647 h 83"/>
                <a:gd name="T28" fmla="*/ 2147483647 w 89"/>
                <a:gd name="T29" fmla="*/ 2147483647 h 83"/>
                <a:gd name="T30" fmla="*/ 2147483647 w 89"/>
                <a:gd name="T31" fmla="*/ 2147483647 h 83"/>
                <a:gd name="T32" fmla="*/ 2147483647 w 89"/>
                <a:gd name="T33" fmla="*/ 2147483647 h 83"/>
                <a:gd name="T34" fmla="*/ 2147483647 w 89"/>
                <a:gd name="T35" fmla="*/ 2147483647 h 83"/>
                <a:gd name="T36" fmla="*/ 2147483647 w 89"/>
                <a:gd name="T37" fmla="*/ 2147483647 h 83"/>
                <a:gd name="T38" fmla="*/ 2147483647 w 89"/>
                <a:gd name="T39" fmla="*/ 2147483647 h 83"/>
                <a:gd name="T40" fmla="*/ 2147483647 w 89"/>
                <a:gd name="T41" fmla="*/ 2147483647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83"/>
                <a:gd name="T65" fmla="*/ 89 w 89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83">
                  <a:moveTo>
                    <a:pt x="8" y="69"/>
                  </a:moveTo>
                  <a:lnTo>
                    <a:pt x="0" y="54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8"/>
                  </a:lnTo>
                  <a:lnTo>
                    <a:pt x="3" y="0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57" y="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0" y="27"/>
                  </a:lnTo>
                  <a:lnTo>
                    <a:pt x="75" y="49"/>
                  </a:lnTo>
                  <a:lnTo>
                    <a:pt x="81" y="64"/>
                  </a:lnTo>
                  <a:lnTo>
                    <a:pt x="88" y="82"/>
                  </a:lnTo>
                  <a:lnTo>
                    <a:pt x="75" y="79"/>
                  </a:lnTo>
                  <a:lnTo>
                    <a:pt x="65" y="74"/>
                  </a:lnTo>
                  <a:lnTo>
                    <a:pt x="52" y="69"/>
                  </a:lnTo>
                  <a:lnTo>
                    <a:pt x="42" y="69"/>
                  </a:lnTo>
                  <a:lnTo>
                    <a:pt x="29" y="69"/>
                  </a:lnTo>
                  <a:lnTo>
                    <a:pt x="8" y="6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2" name="Freeform 66"/>
            <p:cNvSpPr>
              <a:spLocks/>
            </p:cNvSpPr>
            <p:nvPr/>
          </p:nvSpPr>
          <p:spPr bwMode="auto">
            <a:xfrm>
              <a:off x="4772707" y="1050018"/>
              <a:ext cx="86179" cy="73706"/>
            </a:xfrm>
            <a:custGeom>
              <a:avLst/>
              <a:gdLst>
                <a:gd name="T0" fmla="*/ 0 w 42"/>
                <a:gd name="T1" fmla="*/ 0 h 59"/>
                <a:gd name="T2" fmla="*/ 2147483647 w 42"/>
                <a:gd name="T3" fmla="*/ 0 h 59"/>
                <a:gd name="T4" fmla="*/ 2147483647 w 42"/>
                <a:gd name="T5" fmla="*/ 0 h 59"/>
                <a:gd name="T6" fmla="*/ 2147483647 w 42"/>
                <a:gd name="T7" fmla="*/ 2147483647 h 59"/>
                <a:gd name="T8" fmla="*/ 2147483647 w 42"/>
                <a:gd name="T9" fmla="*/ 2147483647 h 59"/>
                <a:gd name="T10" fmla="*/ 2147483647 w 42"/>
                <a:gd name="T11" fmla="*/ 2147483647 h 59"/>
                <a:gd name="T12" fmla="*/ 2147483647 w 42"/>
                <a:gd name="T13" fmla="*/ 2147483647 h 59"/>
                <a:gd name="T14" fmla="*/ 2147483647 w 42"/>
                <a:gd name="T15" fmla="*/ 2147483647 h 59"/>
                <a:gd name="T16" fmla="*/ 2147483647 w 42"/>
                <a:gd name="T17" fmla="*/ 2147483647 h 59"/>
                <a:gd name="T18" fmla="*/ 2147483647 w 42"/>
                <a:gd name="T19" fmla="*/ 2147483647 h 59"/>
                <a:gd name="T20" fmla="*/ 2147483647 w 42"/>
                <a:gd name="T21" fmla="*/ 2147483647 h 59"/>
                <a:gd name="T22" fmla="*/ 2147483647 w 42"/>
                <a:gd name="T23" fmla="*/ 2147483647 h 59"/>
                <a:gd name="T24" fmla="*/ 2147483647 w 42"/>
                <a:gd name="T25" fmla="*/ 2147483647 h 59"/>
                <a:gd name="T26" fmla="*/ 2147483647 w 42"/>
                <a:gd name="T27" fmla="*/ 2147483647 h 59"/>
                <a:gd name="T28" fmla="*/ 2147483647 w 42"/>
                <a:gd name="T29" fmla="*/ 2147483647 h 59"/>
                <a:gd name="T30" fmla="*/ 2147483647 w 42"/>
                <a:gd name="T31" fmla="*/ 2147483647 h 59"/>
                <a:gd name="T32" fmla="*/ 2147483647 w 42"/>
                <a:gd name="T33" fmla="*/ 2147483647 h 59"/>
                <a:gd name="T34" fmla="*/ 2147483647 w 42"/>
                <a:gd name="T35" fmla="*/ 2147483647 h 59"/>
                <a:gd name="T36" fmla="*/ 2147483647 w 42"/>
                <a:gd name="T37" fmla="*/ 2147483647 h 59"/>
                <a:gd name="T38" fmla="*/ 2147483647 w 42"/>
                <a:gd name="T39" fmla="*/ 2147483647 h 59"/>
                <a:gd name="T40" fmla="*/ 0 w 42"/>
                <a:gd name="T41" fmla="*/ 2147483647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36" y="13"/>
                  </a:lnTo>
                  <a:lnTo>
                    <a:pt x="34" y="28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58"/>
                  </a:lnTo>
                  <a:lnTo>
                    <a:pt x="26" y="50"/>
                  </a:lnTo>
                  <a:lnTo>
                    <a:pt x="21" y="38"/>
                  </a:lnTo>
                  <a:lnTo>
                    <a:pt x="13" y="28"/>
                  </a:lnTo>
                  <a:lnTo>
                    <a:pt x="8" y="22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9F9F9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3" name="Freeform 67"/>
            <p:cNvSpPr>
              <a:spLocks/>
            </p:cNvSpPr>
            <p:nvPr/>
          </p:nvSpPr>
          <p:spPr bwMode="auto">
            <a:xfrm>
              <a:off x="4548188" y="1030741"/>
              <a:ext cx="283482" cy="99786"/>
            </a:xfrm>
            <a:custGeom>
              <a:avLst/>
              <a:gdLst>
                <a:gd name="T0" fmla="*/ 0 w 138"/>
                <a:gd name="T1" fmla="*/ 2147483647 h 79"/>
                <a:gd name="T2" fmla="*/ 0 w 138"/>
                <a:gd name="T3" fmla="*/ 2147483647 h 79"/>
                <a:gd name="T4" fmla="*/ 2147483647 w 138"/>
                <a:gd name="T5" fmla="*/ 2147483647 h 79"/>
                <a:gd name="T6" fmla="*/ 2147483647 w 138"/>
                <a:gd name="T7" fmla="*/ 2147483647 h 79"/>
                <a:gd name="T8" fmla="*/ 2147483647 w 138"/>
                <a:gd name="T9" fmla="*/ 0 h 79"/>
                <a:gd name="T10" fmla="*/ 2147483647 w 138"/>
                <a:gd name="T11" fmla="*/ 0 h 79"/>
                <a:gd name="T12" fmla="*/ 2147483647 w 138"/>
                <a:gd name="T13" fmla="*/ 0 h 79"/>
                <a:gd name="T14" fmla="*/ 2147483647 w 138"/>
                <a:gd name="T15" fmla="*/ 0 h 79"/>
                <a:gd name="T16" fmla="*/ 2147483647 w 138"/>
                <a:gd name="T17" fmla="*/ 0 h 79"/>
                <a:gd name="T18" fmla="*/ 2147483647 w 138"/>
                <a:gd name="T19" fmla="*/ 0 h 79"/>
                <a:gd name="T20" fmla="*/ 2147483647 w 138"/>
                <a:gd name="T21" fmla="*/ 0 h 79"/>
                <a:gd name="T22" fmla="*/ 2147483647 w 138"/>
                <a:gd name="T23" fmla="*/ 0 h 79"/>
                <a:gd name="T24" fmla="*/ 2147483647 w 138"/>
                <a:gd name="T25" fmla="*/ 0 h 79"/>
                <a:gd name="T26" fmla="*/ 2147483647 w 138"/>
                <a:gd name="T27" fmla="*/ 2147483647 h 79"/>
                <a:gd name="T28" fmla="*/ 2147483647 w 138"/>
                <a:gd name="T29" fmla="*/ 2147483647 h 79"/>
                <a:gd name="T30" fmla="*/ 2147483647 w 138"/>
                <a:gd name="T31" fmla="*/ 2147483647 h 79"/>
                <a:gd name="T32" fmla="*/ 2147483647 w 138"/>
                <a:gd name="T33" fmla="*/ 2147483647 h 79"/>
                <a:gd name="T34" fmla="*/ 2147483647 w 138"/>
                <a:gd name="T35" fmla="*/ 2147483647 h 79"/>
                <a:gd name="T36" fmla="*/ 2147483647 w 138"/>
                <a:gd name="T37" fmla="*/ 2147483647 h 79"/>
                <a:gd name="T38" fmla="*/ 2147483647 w 138"/>
                <a:gd name="T39" fmla="*/ 2147483647 h 79"/>
                <a:gd name="T40" fmla="*/ 2147483647 w 138"/>
                <a:gd name="T41" fmla="*/ 2147483647 h 79"/>
                <a:gd name="T42" fmla="*/ 2147483647 w 138"/>
                <a:gd name="T43" fmla="*/ 2147483647 h 79"/>
                <a:gd name="T44" fmla="*/ 2147483647 w 138"/>
                <a:gd name="T45" fmla="*/ 2147483647 h 79"/>
                <a:gd name="T46" fmla="*/ 2147483647 w 138"/>
                <a:gd name="T47" fmla="*/ 2147483647 h 79"/>
                <a:gd name="T48" fmla="*/ 2147483647 w 138"/>
                <a:gd name="T49" fmla="*/ 2147483647 h 79"/>
                <a:gd name="T50" fmla="*/ 2147483647 w 138"/>
                <a:gd name="T51" fmla="*/ 2147483647 h 79"/>
                <a:gd name="T52" fmla="*/ 2147483647 w 138"/>
                <a:gd name="T53" fmla="*/ 2147483647 h 79"/>
                <a:gd name="T54" fmla="*/ 2147483647 w 138"/>
                <a:gd name="T55" fmla="*/ 2147483647 h 79"/>
                <a:gd name="T56" fmla="*/ 2147483647 w 138"/>
                <a:gd name="T57" fmla="*/ 2147483647 h 79"/>
                <a:gd name="T58" fmla="*/ 2147483647 w 138"/>
                <a:gd name="T59" fmla="*/ 2147483647 h 79"/>
                <a:gd name="T60" fmla="*/ 2147483647 w 138"/>
                <a:gd name="T61" fmla="*/ 2147483647 h 79"/>
                <a:gd name="T62" fmla="*/ 2147483647 w 138"/>
                <a:gd name="T63" fmla="*/ 2147483647 h 79"/>
                <a:gd name="T64" fmla="*/ 2147483647 w 138"/>
                <a:gd name="T65" fmla="*/ 2147483647 h 79"/>
                <a:gd name="T66" fmla="*/ 2147483647 w 138"/>
                <a:gd name="T67" fmla="*/ 2147483647 h 79"/>
                <a:gd name="T68" fmla="*/ 2147483647 w 138"/>
                <a:gd name="T69" fmla="*/ 2147483647 h 79"/>
                <a:gd name="T70" fmla="*/ 2147483647 w 138"/>
                <a:gd name="T71" fmla="*/ 2147483647 h 79"/>
                <a:gd name="T72" fmla="*/ 2147483647 w 138"/>
                <a:gd name="T73" fmla="*/ 2147483647 h 79"/>
                <a:gd name="T74" fmla="*/ 2147483647 w 138"/>
                <a:gd name="T75" fmla="*/ 2147483647 h 79"/>
                <a:gd name="T76" fmla="*/ 2147483647 w 138"/>
                <a:gd name="T77" fmla="*/ 2147483647 h 79"/>
                <a:gd name="T78" fmla="*/ 2147483647 w 138"/>
                <a:gd name="T79" fmla="*/ 2147483647 h 79"/>
                <a:gd name="T80" fmla="*/ 2147483647 w 138"/>
                <a:gd name="T81" fmla="*/ 2147483647 h 79"/>
                <a:gd name="T82" fmla="*/ 2147483647 w 138"/>
                <a:gd name="T83" fmla="*/ 2147483647 h 79"/>
                <a:gd name="T84" fmla="*/ 0 w 138"/>
                <a:gd name="T85" fmla="*/ 2147483647 h 79"/>
                <a:gd name="T86" fmla="*/ 0 w 138"/>
                <a:gd name="T87" fmla="*/ 2147483647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79"/>
                <a:gd name="T134" fmla="*/ 138 w 138"/>
                <a:gd name="T135" fmla="*/ 79 h 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79">
                  <a:moveTo>
                    <a:pt x="0" y="12"/>
                  </a:moveTo>
                  <a:lnTo>
                    <a:pt x="0" y="8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3" y="3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09" y="8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4" y="22"/>
                  </a:lnTo>
                  <a:lnTo>
                    <a:pt x="114" y="32"/>
                  </a:lnTo>
                  <a:lnTo>
                    <a:pt x="119" y="40"/>
                  </a:lnTo>
                  <a:lnTo>
                    <a:pt x="124" y="53"/>
                  </a:lnTo>
                  <a:lnTo>
                    <a:pt x="130" y="63"/>
                  </a:lnTo>
                  <a:lnTo>
                    <a:pt x="135" y="73"/>
                  </a:lnTo>
                  <a:lnTo>
                    <a:pt x="137" y="78"/>
                  </a:lnTo>
                  <a:lnTo>
                    <a:pt x="130" y="73"/>
                  </a:lnTo>
                  <a:lnTo>
                    <a:pt x="119" y="67"/>
                  </a:lnTo>
                  <a:lnTo>
                    <a:pt x="109" y="63"/>
                  </a:lnTo>
                  <a:lnTo>
                    <a:pt x="99" y="58"/>
                  </a:lnTo>
                  <a:lnTo>
                    <a:pt x="88" y="57"/>
                  </a:lnTo>
                  <a:lnTo>
                    <a:pt x="78" y="53"/>
                  </a:lnTo>
                  <a:lnTo>
                    <a:pt x="65" y="53"/>
                  </a:lnTo>
                  <a:lnTo>
                    <a:pt x="49" y="53"/>
                  </a:lnTo>
                  <a:lnTo>
                    <a:pt x="36" y="53"/>
                  </a:lnTo>
                  <a:lnTo>
                    <a:pt x="23" y="53"/>
                  </a:lnTo>
                  <a:lnTo>
                    <a:pt x="10" y="57"/>
                  </a:lnTo>
                  <a:lnTo>
                    <a:pt x="10" y="53"/>
                  </a:lnTo>
                  <a:lnTo>
                    <a:pt x="10" y="47"/>
                  </a:lnTo>
                  <a:lnTo>
                    <a:pt x="8" y="38"/>
                  </a:lnTo>
                  <a:lnTo>
                    <a:pt x="5" y="32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4" name="Freeform 68"/>
            <p:cNvSpPr>
              <a:spLocks/>
            </p:cNvSpPr>
            <p:nvPr/>
          </p:nvSpPr>
          <p:spPr bwMode="auto">
            <a:xfrm>
              <a:off x="5043716" y="1094242"/>
              <a:ext cx="80509" cy="77107"/>
            </a:xfrm>
            <a:custGeom>
              <a:avLst/>
              <a:gdLst>
                <a:gd name="T0" fmla="*/ 2147483647 w 39"/>
                <a:gd name="T1" fmla="*/ 2147483647 h 61"/>
                <a:gd name="T2" fmla="*/ 2147483647 w 39"/>
                <a:gd name="T3" fmla="*/ 2147483647 h 61"/>
                <a:gd name="T4" fmla="*/ 2147483647 w 39"/>
                <a:gd name="T5" fmla="*/ 2147483647 h 61"/>
                <a:gd name="T6" fmla="*/ 2147483647 w 39"/>
                <a:gd name="T7" fmla="*/ 2147483647 h 61"/>
                <a:gd name="T8" fmla="*/ 2147483647 w 39"/>
                <a:gd name="T9" fmla="*/ 2147483647 h 61"/>
                <a:gd name="T10" fmla="*/ 2147483647 w 39"/>
                <a:gd name="T11" fmla="*/ 2147483647 h 61"/>
                <a:gd name="T12" fmla="*/ 0 w 39"/>
                <a:gd name="T13" fmla="*/ 2147483647 h 61"/>
                <a:gd name="T14" fmla="*/ 0 w 39"/>
                <a:gd name="T15" fmla="*/ 2147483647 h 61"/>
                <a:gd name="T16" fmla="*/ 0 w 39"/>
                <a:gd name="T17" fmla="*/ 2147483647 h 61"/>
                <a:gd name="T18" fmla="*/ 0 w 39"/>
                <a:gd name="T19" fmla="*/ 2147483647 h 61"/>
                <a:gd name="T20" fmla="*/ 0 w 39"/>
                <a:gd name="T21" fmla="*/ 2147483647 h 61"/>
                <a:gd name="T22" fmla="*/ 0 w 39"/>
                <a:gd name="T23" fmla="*/ 2147483647 h 61"/>
                <a:gd name="T24" fmla="*/ 0 w 39"/>
                <a:gd name="T25" fmla="*/ 2147483647 h 61"/>
                <a:gd name="T26" fmla="*/ 0 w 39"/>
                <a:gd name="T27" fmla="*/ 0 h 61"/>
                <a:gd name="T28" fmla="*/ 2147483647 w 39"/>
                <a:gd name="T29" fmla="*/ 0 h 61"/>
                <a:gd name="T30" fmla="*/ 2147483647 w 39"/>
                <a:gd name="T31" fmla="*/ 0 h 61"/>
                <a:gd name="T32" fmla="*/ 2147483647 w 39"/>
                <a:gd name="T33" fmla="*/ 0 h 61"/>
                <a:gd name="T34" fmla="*/ 2147483647 w 39"/>
                <a:gd name="T35" fmla="*/ 0 h 61"/>
                <a:gd name="T36" fmla="*/ 2147483647 w 39"/>
                <a:gd name="T37" fmla="*/ 2147483647 h 61"/>
                <a:gd name="T38" fmla="*/ 2147483647 w 39"/>
                <a:gd name="T39" fmla="*/ 2147483647 h 61"/>
                <a:gd name="T40" fmla="*/ 2147483647 w 39"/>
                <a:gd name="T41" fmla="*/ 2147483647 h 61"/>
                <a:gd name="T42" fmla="*/ 2147483647 w 39"/>
                <a:gd name="T43" fmla="*/ 2147483647 h 61"/>
                <a:gd name="T44" fmla="*/ 2147483647 w 39"/>
                <a:gd name="T45" fmla="*/ 2147483647 h 61"/>
                <a:gd name="T46" fmla="*/ 2147483647 w 39"/>
                <a:gd name="T47" fmla="*/ 2147483647 h 61"/>
                <a:gd name="T48" fmla="*/ 2147483647 w 39"/>
                <a:gd name="T49" fmla="*/ 2147483647 h 61"/>
                <a:gd name="T50" fmla="*/ 2147483647 w 39"/>
                <a:gd name="T51" fmla="*/ 2147483647 h 61"/>
                <a:gd name="T52" fmla="*/ 2147483647 w 39"/>
                <a:gd name="T53" fmla="*/ 2147483647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61"/>
                <a:gd name="T83" fmla="*/ 39 w 39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61">
                  <a:moveTo>
                    <a:pt x="38" y="55"/>
                  </a:moveTo>
                  <a:lnTo>
                    <a:pt x="28" y="52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3" y="5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31" y="27"/>
                  </a:lnTo>
                  <a:lnTo>
                    <a:pt x="31" y="35"/>
                  </a:lnTo>
                  <a:lnTo>
                    <a:pt x="33" y="40"/>
                  </a:lnTo>
                  <a:lnTo>
                    <a:pt x="36" y="45"/>
                  </a:lnTo>
                  <a:lnTo>
                    <a:pt x="38" y="5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5" name="Freeform 69"/>
            <p:cNvSpPr>
              <a:spLocks/>
            </p:cNvSpPr>
            <p:nvPr/>
          </p:nvSpPr>
          <p:spPr bwMode="auto">
            <a:xfrm>
              <a:off x="5043714" y="1163412"/>
              <a:ext cx="114527" cy="48759"/>
            </a:xfrm>
            <a:custGeom>
              <a:avLst/>
              <a:gdLst>
                <a:gd name="T0" fmla="*/ 2147483647 w 55"/>
                <a:gd name="T1" fmla="*/ 2147483647 h 39"/>
                <a:gd name="T2" fmla="*/ 2147483647 w 55"/>
                <a:gd name="T3" fmla="*/ 2147483647 h 39"/>
                <a:gd name="T4" fmla="*/ 2147483647 w 55"/>
                <a:gd name="T5" fmla="*/ 2147483647 h 39"/>
                <a:gd name="T6" fmla="*/ 2147483647 w 55"/>
                <a:gd name="T7" fmla="*/ 0 h 39"/>
                <a:gd name="T8" fmla="*/ 2147483647 w 55"/>
                <a:gd name="T9" fmla="*/ 0 h 39"/>
                <a:gd name="T10" fmla="*/ 2147483647 w 55"/>
                <a:gd name="T11" fmla="*/ 0 h 39"/>
                <a:gd name="T12" fmla="*/ 2147483647 w 55"/>
                <a:gd name="T13" fmla="*/ 0 h 39"/>
                <a:gd name="T14" fmla="*/ 0 w 55"/>
                <a:gd name="T15" fmla="*/ 0 h 39"/>
                <a:gd name="T16" fmla="*/ 0 w 55"/>
                <a:gd name="T17" fmla="*/ 2147483647 h 39"/>
                <a:gd name="T18" fmla="*/ 0 w 55"/>
                <a:gd name="T19" fmla="*/ 2147483647 h 39"/>
                <a:gd name="T20" fmla="*/ 0 w 55"/>
                <a:gd name="T21" fmla="*/ 2147483647 h 39"/>
                <a:gd name="T22" fmla="*/ 0 w 55"/>
                <a:gd name="T23" fmla="*/ 2147483647 h 39"/>
                <a:gd name="T24" fmla="*/ 0 w 55"/>
                <a:gd name="T25" fmla="*/ 2147483647 h 39"/>
                <a:gd name="T26" fmla="*/ 2147483647 w 55"/>
                <a:gd name="T27" fmla="*/ 2147483647 h 39"/>
                <a:gd name="T28" fmla="*/ 2147483647 w 55"/>
                <a:gd name="T29" fmla="*/ 2147483647 h 39"/>
                <a:gd name="T30" fmla="*/ 2147483647 w 55"/>
                <a:gd name="T31" fmla="*/ 2147483647 h 39"/>
                <a:gd name="T32" fmla="*/ 2147483647 w 55"/>
                <a:gd name="T33" fmla="*/ 2147483647 h 39"/>
                <a:gd name="T34" fmla="*/ 2147483647 w 55"/>
                <a:gd name="T35" fmla="*/ 2147483647 h 39"/>
                <a:gd name="T36" fmla="*/ 2147483647 w 55"/>
                <a:gd name="T37" fmla="*/ 214748364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39"/>
                <a:gd name="T59" fmla="*/ 55 w 55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39">
                  <a:moveTo>
                    <a:pt x="54" y="35"/>
                  </a:moveTo>
                  <a:lnTo>
                    <a:pt x="47" y="22"/>
                  </a:lnTo>
                  <a:lnTo>
                    <a:pt x="44" y="8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10" y="30"/>
                  </a:lnTo>
                  <a:lnTo>
                    <a:pt x="23" y="30"/>
                  </a:lnTo>
                  <a:lnTo>
                    <a:pt x="36" y="30"/>
                  </a:lnTo>
                  <a:lnTo>
                    <a:pt x="47" y="30"/>
                  </a:lnTo>
                  <a:lnTo>
                    <a:pt x="54" y="35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6" name="Freeform 70"/>
            <p:cNvSpPr>
              <a:spLocks/>
            </p:cNvSpPr>
            <p:nvPr/>
          </p:nvSpPr>
          <p:spPr bwMode="auto">
            <a:xfrm>
              <a:off x="4841877" y="1140733"/>
              <a:ext cx="201839" cy="60099"/>
            </a:xfrm>
            <a:custGeom>
              <a:avLst/>
              <a:gdLst>
                <a:gd name="T0" fmla="*/ 2147483647 w 99"/>
                <a:gd name="T1" fmla="*/ 2147483647 h 47"/>
                <a:gd name="T2" fmla="*/ 2147483647 w 99"/>
                <a:gd name="T3" fmla="*/ 2147483647 h 47"/>
                <a:gd name="T4" fmla="*/ 2147483647 w 99"/>
                <a:gd name="T5" fmla="*/ 2147483647 h 47"/>
                <a:gd name="T6" fmla="*/ 2147483647 w 99"/>
                <a:gd name="T7" fmla="*/ 2147483647 h 47"/>
                <a:gd name="T8" fmla="*/ 2147483647 w 99"/>
                <a:gd name="T9" fmla="*/ 2147483647 h 47"/>
                <a:gd name="T10" fmla="*/ 2147483647 w 99"/>
                <a:gd name="T11" fmla="*/ 2147483647 h 47"/>
                <a:gd name="T12" fmla="*/ 2147483647 w 99"/>
                <a:gd name="T13" fmla="*/ 2147483647 h 47"/>
                <a:gd name="T14" fmla="*/ 2147483647 w 99"/>
                <a:gd name="T15" fmla="*/ 2147483647 h 47"/>
                <a:gd name="T16" fmla="*/ 2147483647 w 99"/>
                <a:gd name="T17" fmla="*/ 2147483647 h 47"/>
                <a:gd name="T18" fmla="*/ 2147483647 w 99"/>
                <a:gd name="T19" fmla="*/ 2147483647 h 47"/>
                <a:gd name="T20" fmla="*/ 2147483647 w 99"/>
                <a:gd name="T21" fmla="*/ 2147483647 h 47"/>
                <a:gd name="T22" fmla="*/ 2147483647 w 99"/>
                <a:gd name="T23" fmla="*/ 0 h 47"/>
                <a:gd name="T24" fmla="*/ 2147483647 w 99"/>
                <a:gd name="T25" fmla="*/ 0 h 47"/>
                <a:gd name="T26" fmla="*/ 0 w 99"/>
                <a:gd name="T27" fmla="*/ 0 h 47"/>
                <a:gd name="T28" fmla="*/ 2147483647 w 99"/>
                <a:gd name="T29" fmla="*/ 2147483647 h 47"/>
                <a:gd name="T30" fmla="*/ 2147483647 w 99"/>
                <a:gd name="T31" fmla="*/ 2147483647 h 47"/>
                <a:gd name="T32" fmla="*/ 2147483647 w 9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47"/>
                <a:gd name="T53" fmla="*/ 99 w 99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47">
                  <a:moveTo>
                    <a:pt x="18" y="31"/>
                  </a:moveTo>
                  <a:lnTo>
                    <a:pt x="31" y="31"/>
                  </a:lnTo>
                  <a:lnTo>
                    <a:pt x="47" y="31"/>
                  </a:lnTo>
                  <a:lnTo>
                    <a:pt x="70" y="38"/>
                  </a:lnTo>
                  <a:lnTo>
                    <a:pt x="85" y="41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1" y="31"/>
                  </a:lnTo>
                  <a:lnTo>
                    <a:pt x="85" y="20"/>
                  </a:lnTo>
                  <a:lnTo>
                    <a:pt x="80" y="12"/>
                  </a:lnTo>
                  <a:lnTo>
                    <a:pt x="57" y="3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3" y="26"/>
                  </a:lnTo>
                  <a:lnTo>
                    <a:pt x="18" y="31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" name="Freeform 71"/>
            <p:cNvSpPr>
              <a:spLocks/>
            </p:cNvSpPr>
            <p:nvPr/>
          </p:nvSpPr>
          <p:spPr bwMode="auto">
            <a:xfrm>
              <a:off x="4575403" y="1099912"/>
              <a:ext cx="309562" cy="77107"/>
            </a:xfrm>
            <a:custGeom>
              <a:avLst/>
              <a:gdLst>
                <a:gd name="T0" fmla="*/ 0 w 151"/>
                <a:gd name="T1" fmla="*/ 2147483647 h 61"/>
                <a:gd name="T2" fmla="*/ 2147483647 w 151"/>
                <a:gd name="T3" fmla="*/ 2147483647 h 61"/>
                <a:gd name="T4" fmla="*/ 2147483647 w 151"/>
                <a:gd name="T5" fmla="*/ 2147483647 h 61"/>
                <a:gd name="T6" fmla="*/ 2147483647 w 151"/>
                <a:gd name="T7" fmla="*/ 2147483647 h 61"/>
                <a:gd name="T8" fmla="*/ 2147483647 w 151"/>
                <a:gd name="T9" fmla="*/ 2147483647 h 61"/>
                <a:gd name="T10" fmla="*/ 2147483647 w 151"/>
                <a:gd name="T11" fmla="*/ 2147483647 h 61"/>
                <a:gd name="T12" fmla="*/ 2147483647 w 151"/>
                <a:gd name="T13" fmla="*/ 2147483647 h 61"/>
                <a:gd name="T14" fmla="*/ 2147483647 w 151"/>
                <a:gd name="T15" fmla="*/ 2147483647 h 61"/>
                <a:gd name="T16" fmla="*/ 2147483647 w 151"/>
                <a:gd name="T17" fmla="*/ 2147483647 h 61"/>
                <a:gd name="T18" fmla="*/ 2147483647 w 151"/>
                <a:gd name="T19" fmla="*/ 2147483647 h 61"/>
                <a:gd name="T20" fmla="*/ 2147483647 w 151"/>
                <a:gd name="T21" fmla="*/ 2147483647 h 61"/>
                <a:gd name="T22" fmla="*/ 2147483647 w 151"/>
                <a:gd name="T23" fmla="*/ 2147483647 h 61"/>
                <a:gd name="T24" fmla="*/ 2147483647 w 151"/>
                <a:gd name="T25" fmla="*/ 2147483647 h 61"/>
                <a:gd name="T26" fmla="*/ 2147483647 w 151"/>
                <a:gd name="T27" fmla="*/ 0 h 61"/>
                <a:gd name="T28" fmla="*/ 2147483647 w 151"/>
                <a:gd name="T29" fmla="*/ 0 h 61"/>
                <a:gd name="T30" fmla="*/ 2147483647 w 151"/>
                <a:gd name="T31" fmla="*/ 0 h 61"/>
                <a:gd name="T32" fmla="*/ 0 w 151"/>
                <a:gd name="T33" fmla="*/ 2147483647 h 61"/>
                <a:gd name="T34" fmla="*/ 0 w 151"/>
                <a:gd name="T35" fmla="*/ 2147483647 h 61"/>
                <a:gd name="T36" fmla="*/ 0 w 151"/>
                <a:gd name="T37" fmla="*/ 2147483647 h 61"/>
                <a:gd name="T38" fmla="*/ 0 w 151"/>
                <a:gd name="T39" fmla="*/ 2147483647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61"/>
                <a:gd name="T62" fmla="*/ 151 w 151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61">
                  <a:moveTo>
                    <a:pt x="0" y="35"/>
                  </a:moveTo>
                  <a:lnTo>
                    <a:pt x="5" y="35"/>
                  </a:lnTo>
                  <a:lnTo>
                    <a:pt x="29" y="32"/>
                  </a:lnTo>
                  <a:lnTo>
                    <a:pt x="44" y="32"/>
                  </a:lnTo>
                  <a:lnTo>
                    <a:pt x="62" y="35"/>
                  </a:lnTo>
                  <a:lnTo>
                    <a:pt x="91" y="40"/>
                  </a:lnTo>
                  <a:lnTo>
                    <a:pt x="132" y="52"/>
                  </a:lnTo>
                  <a:lnTo>
                    <a:pt x="150" y="60"/>
                  </a:lnTo>
                  <a:lnTo>
                    <a:pt x="137" y="37"/>
                  </a:lnTo>
                  <a:lnTo>
                    <a:pt x="127" y="25"/>
                  </a:lnTo>
                  <a:lnTo>
                    <a:pt x="122" y="20"/>
                  </a:lnTo>
                  <a:lnTo>
                    <a:pt x="104" y="12"/>
                  </a:lnTo>
                  <a:lnTo>
                    <a:pt x="78" y="3"/>
                  </a:lnTo>
                  <a:lnTo>
                    <a:pt x="49" y="0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5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8" name="Freeform 72"/>
            <p:cNvSpPr>
              <a:spLocks/>
            </p:cNvSpPr>
            <p:nvPr/>
          </p:nvSpPr>
          <p:spPr bwMode="auto">
            <a:xfrm>
              <a:off x="4788582" y="1201964"/>
              <a:ext cx="129268" cy="41956"/>
            </a:xfrm>
            <a:custGeom>
              <a:avLst/>
              <a:gdLst>
                <a:gd name="T0" fmla="*/ 0 w 63"/>
                <a:gd name="T1" fmla="*/ 0 h 34"/>
                <a:gd name="T2" fmla="*/ 0 w 63"/>
                <a:gd name="T3" fmla="*/ 2147483647 h 34"/>
                <a:gd name="T4" fmla="*/ 2147483647 w 63"/>
                <a:gd name="T5" fmla="*/ 2147483647 h 34"/>
                <a:gd name="T6" fmla="*/ 2147483647 w 63"/>
                <a:gd name="T7" fmla="*/ 2147483647 h 34"/>
                <a:gd name="T8" fmla="*/ 2147483647 w 63"/>
                <a:gd name="T9" fmla="*/ 2147483647 h 34"/>
                <a:gd name="T10" fmla="*/ 2147483647 w 63"/>
                <a:gd name="T11" fmla="*/ 2147483647 h 34"/>
                <a:gd name="T12" fmla="*/ 2147483647 w 63"/>
                <a:gd name="T13" fmla="*/ 2147483647 h 34"/>
                <a:gd name="T14" fmla="*/ 2147483647 w 63"/>
                <a:gd name="T15" fmla="*/ 2147483647 h 34"/>
                <a:gd name="T16" fmla="*/ 2147483647 w 63"/>
                <a:gd name="T17" fmla="*/ 2147483647 h 34"/>
                <a:gd name="T18" fmla="*/ 2147483647 w 63"/>
                <a:gd name="T19" fmla="*/ 2147483647 h 34"/>
                <a:gd name="T20" fmla="*/ 2147483647 w 63"/>
                <a:gd name="T21" fmla="*/ 2147483647 h 34"/>
                <a:gd name="T22" fmla="*/ 2147483647 w 63"/>
                <a:gd name="T23" fmla="*/ 2147483647 h 34"/>
                <a:gd name="T24" fmla="*/ 2147483647 w 63"/>
                <a:gd name="T25" fmla="*/ 0 h 34"/>
                <a:gd name="T26" fmla="*/ 0 w 63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34"/>
                <a:gd name="T44" fmla="*/ 63 w 63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34">
                  <a:moveTo>
                    <a:pt x="0" y="0"/>
                  </a:moveTo>
                  <a:lnTo>
                    <a:pt x="0" y="33"/>
                  </a:lnTo>
                  <a:lnTo>
                    <a:pt x="8" y="25"/>
                  </a:lnTo>
                  <a:lnTo>
                    <a:pt x="13" y="23"/>
                  </a:lnTo>
                  <a:lnTo>
                    <a:pt x="21" y="23"/>
                  </a:lnTo>
                  <a:lnTo>
                    <a:pt x="31" y="23"/>
                  </a:lnTo>
                  <a:lnTo>
                    <a:pt x="42" y="25"/>
                  </a:lnTo>
                  <a:lnTo>
                    <a:pt x="55" y="25"/>
                  </a:lnTo>
                  <a:lnTo>
                    <a:pt x="60" y="23"/>
                  </a:lnTo>
                  <a:lnTo>
                    <a:pt x="62" y="17"/>
                  </a:lnTo>
                  <a:lnTo>
                    <a:pt x="55" y="15"/>
                  </a:lnTo>
                  <a:lnTo>
                    <a:pt x="39" y="8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B9001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" name="Freeform 73"/>
            <p:cNvSpPr>
              <a:spLocks/>
            </p:cNvSpPr>
            <p:nvPr/>
          </p:nvSpPr>
          <p:spPr bwMode="auto">
            <a:xfrm>
              <a:off x="4568599" y="1140734"/>
              <a:ext cx="349250" cy="85045"/>
            </a:xfrm>
            <a:custGeom>
              <a:avLst/>
              <a:gdLst>
                <a:gd name="T0" fmla="*/ 2147483647 w 170"/>
                <a:gd name="T1" fmla="*/ 2147483647 h 67"/>
                <a:gd name="T2" fmla="*/ 2147483647 w 170"/>
                <a:gd name="T3" fmla="*/ 0 h 67"/>
                <a:gd name="T4" fmla="*/ 2147483647 w 170"/>
                <a:gd name="T5" fmla="*/ 0 h 67"/>
                <a:gd name="T6" fmla="*/ 2147483647 w 170"/>
                <a:gd name="T7" fmla="*/ 0 h 67"/>
                <a:gd name="T8" fmla="*/ 2147483647 w 170"/>
                <a:gd name="T9" fmla="*/ 0 h 67"/>
                <a:gd name="T10" fmla="*/ 2147483647 w 170"/>
                <a:gd name="T11" fmla="*/ 0 h 67"/>
                <a:gd name="T12" fmla="*/ 2147483647 w 170"/>
                <a:gd name="T13" fmla="*/ 2147483647 h 67"/>
                <a:gd name="T14" fmla="*/ 2147483647 w 170"/>
                <a:gd name="T15" fmla="*/ 2147483647 h 67"/>
                <a:gd name="T16" fmla="*/ 2147483647 w 170"/>
                <a:gd name="T17" fmla="*/ 2147483647 h 67"/>
                <a:gd name="T18" fmla="*/ 2147483647 w 170"/>
                <a:gd name="T19" fmla="*/ 2147483647 h 67"/>
                <a:gd name="T20" fmla="*/ 2147483647 w 170"/>
                <a:gd name="T21" fmla="*/ 2147483647 h 67"/>
                <a:gd name="T22" fmla="*/ 2147483647 w 170"/>
                <a:gd name="T23" fmla="*/ 2147483647 h 67"/>
                <a:gd name="T24" fmla="*/ 2147483647 w 170"/>
                <a:gd name="T25" fmla="*/ 2147483647 h 67"/>
                <a:gd name="T26" fmla="*/ 2147483647 w 170"/>
                <a:gd name="T27" fmla="*/ 2147483647 h 67"/>
                <a:gd name="T28" fmla="*/ 2147483647 w 170"/>
                <a:gd name="T29" fmla="*/ 2147483647 h 67"/>
                <a:gd name="T30" fmla="*/ 2147483647 w 170"/>
                <a:gd name="T31" fmla="*/ 2147483647 h 67"/>
                <a:gd name="T32" fmla="*/ 2147483647 w 170"/>
                <a:gd name="T33" fmla="*/ 2147483647 h 67"/>
                <a:gd name="T34" fmla="*/ 2147483647 w 170"/>
                <a:gd name="T35" fmla="*/ 2147483647 h 67"/>
                <a:gd name="T36" fmla="*/ 2147483647 w 170"/>
                <a:gd name="T37" fmla="*/ 2147483647 h 67"/>
                <a:gd name="T38" fmla="*/ 2147483647 w 170"/>
                <a:gd name="T39" fmla="*/ 2147483647 h 67"/>
                <a:gd name="T40" fmla="*/ 2147483647 w 170"/>
                <a:gd name="T41" fmla="*/ 2147483647 h 67"/>
                <a:gd name="T42" fmla="*/ 2147483647 w 170"/>
                <a:gd name="T43" fmla="*/ 2147483647 h 67"/>
                <a:gd name="T44" fmla="*/ 0 w 170"/>
                <a:gd name="T45" fmla="*/ 2147483647 h 67"/>
                <a:gd name="T46" fmla="*/ 0 w 170"/>
                <a:gd name="T47" fmla="*/ 2147483647 h 67"/>
                <a:gd name="T48" fmla="*/ 0 w 170"/>
                <a:gd name="T49" fmla="*/ 2147483647 h 67"/>
                <a:gd name="T50" fmla="*/ 2147483647 w 170"/>
                <a:gd name="T51" fmla="*/ 2147483647 h 67"/>
                <a:gd name="T52" fmla="*/ 2147483647 w 170"/>
                <a:gd name="T53" fmla="*/ 2147483647 h 67"/>
                <a:gd name="T54" fmla="*/ 2147483647 w 170"/>
                <a:gd name="T55" fmla="*/ 2147483647 h 67"/>
                <a:gd name="T56" fmla="*/ 2147483647 w 170"/>
                <a:gd name="T57" fmla="*/ 2147483647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67"/>
                <a:gd name="T89" fmla="*/ 170 w 170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67">
                  <a:moveTo>
                    <a:pt x="8" y="3"/>
                  </a:moveTo>
                  <a:lnTo>
                    <a:pt x="18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6" y="3"/>
                  </a:lnTo>
                  <a:lnTo>
                    <a:pt x="102" y="8"/>
                  </a:lnTo>
                  <a:lnTo>
                    <a:pt x="120" y="12"/>
                  </a:lnTo>
                  <a:lnTo>
                    <a:pt x="143" y="20"/>
                  </a:lnTo>
                  <a:lnTo>
                    <a:pt x="151" y="25"/>
                  </a:lnTo>
                  <a:lnTo>
                    <a:pt x="169" y="66"/>
                  </a:lnTo>
                  <a:lnTo>
                    <a:pt x="167" y="58"/>
                  </a:lnTo>
                  <a:lnTo>
                    <a:pt x="159" y="58"/>
                  </a:lnTo>
                  <a:lnTo>
                    <a:pt x="151" y="53"/>
                  </a:lnTo>
                  <a:lnTo>
                    <a:pt x="138" y="48"/>
                  </a:lnTo>
                  <a:lnTo>
                    <a:pt x="120" y="46"/>
                  </a:lnTo>
                  <a:lnTo>
                    <a:pt x="96" y="40"/>
                  </a:lnTo>
                  <a:lnTo>
                    <a:pt x="81" y="40"/>
                  </a:lnTo>
                  <a:lnTo>
                    <a:pt x="60" y="40"/>
                  </a:lnTo>
                  <a:lnTo>
                    <a:pt x="39" y="43"/>
                  </a:lnTo>
                  <a:lnTo>
                    <a:pt x="13" y="46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3"/>
                  </a:lnTo>
                  <a:lnTo>
                    <a:pt x="8" y="3"/>
                  </a:lnTo>
                </a:path>
              </a:pathLst>
            </a:custGeom>
            <a:solidFill>
              <a:srgbClr val="FC012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" name="Freeform 74"/>
            <p:cNvSpPr>
              <a:spLocks/>
            </p:cNvSpPr>
            <p:nvPr/>
          </p:nvSpPr>
          <p:spPr bwMode="auto">
            <a:xfrm>
              <a:off x="5027840" y="1231448"/>
              <a:ext cx="86179" cy="46491"/>
            </a:xfrm>
            <a:custGeom>
              <a:avLst/>
              <a:gdLst>
                <a:gd name="T0" fmla="*/ 2147483647 w 42"/>
                <a:gd name="T1" fmla="*/ 2147483647 h 36"/>
                <a:gd name="T2" fmla="*/ 0 w 42"/>
                <a:gd name="T3" fmla="*/ 0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18" y="35"/>
                  </a:moveTo>
                  <a:lnTo>
                    <a:pt x="0" y="0"/>
                  </a:lnTo>
                  <a:lnTo>
                    <a:pt x="41" y="13"/>
                  </a:lnTo>
                  <a:lnTo>
                    <a:pt x="36" y="24"/>
                  </a:lnTo>
                  <a:lnTo>
                    <a:pt x="18" y="35"/>
                  </a:lnTo>
                </a:path>
              </a:pathLst>
            </a:custGeom>
            <a:solidFill>
              <a:srgbClr val="B9001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1" name="Freeform 75"/>
            <p:cNvSpPr>
              <a:spLocks/>
            </p:cNvSpPr>
            <p:nvPr/>
          </p:nvSpPr>
          <p:spPr bwMode="auto">
            <a:xfrm>
              <a:off x="4782911" y="1181554"/>
              <a:ext cx="277813" cy="69170"/>
            </a:xfrm>
            <a:custGeom>
              <a:avLst/>
              <a:gdLst>
                <a:gd name="T0" fmla="*/ 2147483647 w 136"/>
                <a:gd name="T1" fmla="*/ 2147483647 h 54"/>
                <a:gd name="T2" fmla="*/ 2147483647 w 136"/>
                <a:gd name="T3" fmla="*/ 2147483647 h 54"/>
                <a:gd name="T4" fmla="*/ 2147483647 w 136"/>
                <a:gd name="T5" fmla="*/ 2147483647 h 54"/>
                <a:gd name="T6" fmla="*/ 2147483647 w 136"/>
                <a:gd name="T7" fmla="*/ 2147483647 h 54"/>
                <a:gd name="T8" fmla="*/ 2147483647 w 136"/>
                <a:gd name="T9" fmla="*/ 2147483647 h 54"/>
                <a:gd name="T10" fmla="*/ 2147483647 w 136"/>
                <a:gd name="T11" fmla="*/ 2147483647 h 54"/>
                <a:gd name="T12" fmla="*/ 2147483647 w 136"/>
                <a:gd name="T13" fmla="*/ 2147483647 h 54"/>
                <a:gd name="T14" fmla="*/ 2147483647 w 136"/>
                <a:gd name="T15" fmla="*/ 2147483647 h 54"/>
                <a:gd name="T16" fmla="*/ 2147483647 w 136"/>
                <a:gd name="T17" fmla="*/ 0 h 54"/>
                <a:gd name="T18" fmla="*/ 2147483647 w 136"/>
                <a:gd name="T19" fmla="*/ 0 h 54"/>
                <a:gd name="T20" fmla="*/ 2147483647 w 136"/>
                <a:gd name="T21" fmla="*/ 0 h 54"/>
                <a:gd name="T22" fmla="*/ 2147483647 w 136"/>
                <a:gd name="T23" fmla="*/ 0 h 54"/>
                <a:gd name="T24" fmla="*/ 2147483647 w 136"/>
                <a:gd name="T25" fmla="*/ 0 h 54"/>
                <a:gd name="T26" fmla="*/ 2147483647 w 136"/>
                <a:gd name="T27" fmla="*/ 2147483647 h 54"/>
                <a:gd name="T28" fmla="*/ 2147483647 w 136"/>
                <a:gd name="T29" fmla="*/ 2147483647 h 54"/>
                <a:gd name="T30" fmla="*/ 2147483647 w 136"/>
                <a:gd name="T31" fmla="*/ 2147483647 h 54"/>
                <a:gd name="T32" fmla="*/ 2147483647 w 136"/>
                <a:gd name="T33" fmla="*/ 2147483647 h 54"/>
                <a:gd name="T34" fmla="*/ 2147483647 w 136"/>
                <a:gd name="T35" fmla="*/ 2147483647 h 54"/>
                <a:gd name="T36" fmla="*/ 2147483647 w 136"/>
                <a:gd name="T37" fmla="*/ 2147483647 h 54"/>
                <a:gd name="T38" fmla="*/ 0 w 136"/>
                <a:gd name="T39" fmla="*/ 2147483647 h 54"/>
                <a:gd name="T40" fmla="*/ 2147483647 w 136"/>
                <a:gd name="T41" fmla="*/ 2147483647 h 54"/>
                <a:gd name="T42" fmla="*/ 2147483647 w 136"/>
                <a:gd name="T43" fmla="*/ 2147483647 h 54"/>
                <a:gd name="T44" fmla="*/ 2147483647 w 136"/>
                <a:gd name="T45" fmla="*/ 2147483647 h 54"/>
                <a:gd name="T46" fmla="*/ 2147483647 w 136"/>
                <a:gd name="T47" fmla="*/ 2147483647 h 54"/>
                <a:gd name="T48" fmla="*/ 2147483647 w 136"/>
                <a:gd name="T49" fmla="*/ 2147483647 h 54"/>
                <a:gd name="T50" fmla="*/ 2147483647 w 136"/>
                <a:gd name="T51" fmla="*/ 2147483647 h 54"/>
                <a:gd name="T52" fmla="*/ 2147483647 w 136"/>
                <a:gd name="T53" fmla="*/ 2147483647 h 54"/>
                <a:gd name="T54" fmla="*/ 2147483647 w 136"/>
                <a:gd name="T55" fmla="*/ 2147483647 h 54"/>
                <a:gd name="T56" fmla="*/ 2147483647 w 136"/>
                <a:gd name="T57" fmla="*/ 2147483647 h 54"/>
                <a:gd name="T58" fmla="*/ 2147483647 w 136"/>
                <a:gd name="T59" fmla="*/ 2147483647 h 54"/>
                <a:gd name="T60" fmla="*/ 2147483647 w 136"/>
                <a:gd name="T61" fmla="*/ 2147483647 h 54"/>
                <a:gd name="T62" fmla="*/ 2147483647 w 136"/>
                <a:gd name="T63" fmla="*/ 2147483647 h 54"/>
                <a:gd name="T64" fmla="*/ 2147483647 w 136"/>
                <a:gd name="T65" fmla="*/ 2147483647 h 54"/>
                <a:gd name="T66" fmla="*/ 2147483647 w 136"/>
                <a:gd name="T67" fmla="*/ 2147483647 h 54"/>
                <a:gd name="T68" fmla="*/ 2147483647 w 136"/>
                <a:gd name="T69" fmla="*/ 214748364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54"/>
                <a:gd name="T107" fmla="*/ 136 w 136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54">
                  <a:moveTo>
                    <a:pt x="130" y="53"/>
                  </a:moveTo>
                  <a:lnTo>
                    <a:pt x="133" y="40"/>
                  </a:lnTo>
                  <a:lnTo>
                    <a:pt x="135" y="37"/>
                  </a:lnTo>
                  <a:lnTo>
                    <a:pt x="130" y="27"/>
                  </a:lnTo>
                  <a:lnTo>
                    <a:pt x="130" y="20"/>
                  </a:lnTo>
                  <a:lnTo>
                    <a:pt x="125" y="10"/>
                  </a:lnTo>
                  <a:lnTo>
                    <a:pt x="122" y="10"/>
                  </a:lnTo>
                  <a:lnTo>
                    <a:pt x="104" y="5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57" y="28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42" y="37"/>
                  </a:lnTo>
                  <a:lnTo>
                    <a:pt x="18" y="33"/>
                  </a:lnTo>
                  <a:lnTo>
                    <a:pt x="3" y="37"/>
                  </a:lnTo>
                  <a:lnTo>
                    <a:pt x="0" y="40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8" y="50"/>
                  </a:lnTo>
                  <a:lnTo>
                    <a:pt x="26" y="50"/>
                  </a:lnTo>
                  <a:lnTo>
                    <a:pt x="36" y="50"/>
                  </a:lnTo>
                  <a:lnTo>
                    <a:pt x="52" y="45"/>
                  </a:lnTo>
                  <a:lnTo>
                    <a:pt x="70" y="45"/>
                  </a:lnTo>
                  <a:lnTo>
                    <a:pt x="81" y="40"/>
                  </a:lnTo>
                  <a:lnTo>
                    <a:pt x="94" y="40"/>
                  </a:lnTo>
                  <a:lnTo>
                    <a:pt x="104" y="40"/>
                  </a:lnTo>
                  <a:lnTo>
                    <a:pt x="117" y="40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30" y="45"/>
                  </a:lnTo>
                  <a:lnTo>
                    <a:pt x="130" y="53"/>
                  </a:lnTo>
                </a:path>
              </a:pathLst>
            </a:custGeom>
            <a:solidFill>
              <a:srgbClr val="FC012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2" name="Freeform 76"/>
            <p:cNvSpPr>
              <a:spLocks/>
            </p:cNvSpPr>
            <p:nvPr/>
          </p:nvSpPr>
          <p:spPr bwMode="auto">
            <a:xfrm>
              <a:off x="5053921" y="1197429"/>
              <a:ext cx="130401" cy="58964"/>
            </a:xfrm>
            <a:custGeom>
              <a:avLst/>
              <a:gdLst>
                <a:gd name="T0" fmla="*/ 2147483647 w 63"/>
                <a:gd name="T1" fmla="*/ 0 h 47"/>
                <a:gd name="T2" fmla="*/ 2147483647 w 63"/>
                <a:gd name="T3" fmla="*/ 0 h 47"/>
                <a:gd name="T4" fmla="*/ 2147483647 w 63"/>
                <a:gd name="T5" fmla="*/ 0 h 47"/>
                <a:gd name="T6" fmla="*/ 2147483647 w 63"/>
                <a:gd name="T7" fmla="*/ 0 h 47"/>
                <a:gd name="T8" fmla="*/ 2147483647 w 63"/>
                <a:gd name="T9" fmla="*/ 0 h 47"/>
                <a:gd name="T10" fmla="*/ 2147483647 w 63"/>
                <a:gd name="T11" fmla="*/ 0 h 47"/>
                <a:gd name="T12" fmla="*/ 2147483647 w 63"/>
                <a:gd name="T13" fmla="*/ 0 h 47"/>
                <a:gd name="T14" fmla="*/ 2147483647 w 63"/>
                <a:gd name="T15" fmla="*/ 2147483647 h 47"/>
                <a:gd name="T16" fmla="*/ 2147483647 w 63"/>
                <a:gd name="T17" fmla="*/ 2147483647 h 47"/>
                <a:gd name="T18" fmla="*/ 2147483647 w 63"/>
                <a:gd name="T19" fmla="*/ 2147483647 h 47"/>
                <a:gd name="T20" fmla="*/ 2147483647 w 63"/>
                <a:gd name="T21" fmla="*/ 2147483647 h 47"/>
                <a:gd name="T22" fmla="*/ 2147483647 w 63"/>
                <a:gd name="T23" fmla="*/ 2147483647 h 47"/>
                <a:gd name="T24" fmla="*/ 2147483647 w 63"/>
                <a:gd name="T25" fmla="*/ 2147483647 h 47"/>
                <a:gd name="T26" fmla="*/ 2147483647 w 63"/>
                <a:gd name="T27" fmla="*/ 2147483647 h 47"/>
                <a:gd name="T28" fmla="*/ 2147483647 w 63"/>
                <a:gd name="T29" fmla="*/ 2147483647 h 47"/>
                <a:gd name="T30" fmla="*/ 2147483647 w 63"/>
                <a:gd name="T31" fmla="*/ 2147483647 h 47"/>
                <a:gd name="T32" fmla="*/ 2147483647 w 63"/>
                <a:gd name="T33" fmla="*/ 2147483647 h 47"/>
                <a:gd name="T34" fmla="*/ 2147483647 w 63"/>
                <a:gd name="T35" fmla="*/ 2147483647 h 47"/>
                <a:gd name="T36" fmla="*/ 2147483647 w 63"/>
                <a:gd name="T37" fmla="*/ 2147483647 h 47"/>
                <a:gd name="T38" fmla="*/ 2147483647 w 63"/>
                <a:gd name="T39" fmla="*/ 2147483647 h 47"/>
                <a:gd name="T40" fmla="*/ 2147483647 w 63"/>
                <a:gd name="T41" fmla="*/ 2147483647 h 47"/>
                <a:gd name="T42" fmla="*/ 2147483647 w 63"/>
                <a:gd name="T43" fmla="*/ 2147483647 h 47"/>
                <a:gd name="T44" fmla="*/ 0 w 63"/>
                <a:gd name="T45" fmla="*/ 2147483647 h 47"/>
                <a:gd name="T46" fmla="*/ 0 w 63"/>
                <a:gd name="T47" fmla="*/ 2147483647 h 47"/>
                <a:gd name="T48" fmla="*/ 2147483647 w 63"/>
                <a:gd name="T49" fmla="*/ 2147483647 h 47"/>
                <a:gd name="T50" fmla="*/ 2147483647 w 63"/>
                <a:gd name="T51" fmla="*/ 2147483647 h 47"/>
                <a:gd name="T52" fmla="*/ 2147483647 w 63"/>
                <a:gd name="T53" fmla="*/ 2147483647 h 47"/>
                <a:gd name="T54" fmla="*/ 2147483647 w 63"/>
                <a:gd name="T55" fmla="*/ 2147483647 h 47"/>
                <a:gd name="T56" fmla="*/ 2147483647 w 63"/>
                <a:gd name="T57" fmla="*/ 2147483647 h 47"/>
                <a:gd name="T58" fmla="*/ 2147483647 w 63"/>
                <a:gd name="T59" fmla="*/ 0 h 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47"/>
                <a:gd name="T92" fmla="*/ 63 w 63"/>
                <a:gd name="T93" fmla="*/ 47 h 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47">
                  <a:moveTo>
                    <a:pt x="3" y="0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2" y="8"/>
                  </a:lnTo>
                  <a:lnTo>
                    <a:pt x="55" y="15"/>
                  </a:lnTo>
                  <a:lnTo>
                    <a:pt x="57" y="17"/>
                  </a:lnTo>
                  <a:lnTo>
                    <a:pt x="60" y="25"/>
                  </a:lnTo>
                  <a:lnTo>
                    <a:pt x="60" y="30"/>
                  </a:lnTo>
                  <a:lnTo>
                    <a:pt x="60" y="38"/>
                  </a:lnTo>
                  <a:lnTo>
                    <a:pt x="62" y="46"/>
                  </a:lnTo>
                  <a:lnTo>
                    <a:pt x="55" y="43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26" y="41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3" y="38"/>
                  </a:lnTo>
                  <a:lnTo>
                    <a:pt x="5" y="31"/>
                  </a:lnTo>
                  <a:lnTo>
                    <a:pt x="5" y="25"/>
                  </a:lnTo>
                  <a:lnTo>
                    <a:pt x="5" y="17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rgbClr val="FC012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4522108" y="1054555"/>
              <a:ext cx="86179" cy="174625"/>
              <a:chOff x="8747" y="3305"/>
              <a:chExt cx="42" cy="139"/>
            </a:xfrm>
          </p:grpSpPr>
          <p:sp>
            <p:nvSpPr>
              <p:cNvPr id="561" name="Freeform 78"/>
              <p:cNvSpPr>
                <a:spLocks/>
              </p:cNvSpPr>
              <p:nvPr/>
            </p:nvSpPr>
            <p:spPr bwMode="auto">
              <a:xfrm>
                <a:off x="8747" y="3305"/>
                <a:ext cx="42" cy="131"/>
              </a:xfrm>
              <a:custGeom>
                <a:avLst/>
                <a:gdLst>
                  <a:gd name="T0" fmla="*/ 13 w 42"/>
                  <a:gd name="T1" fmla="*/ 0 h 131"/>
                  <a:gd name="T2" fmla="*/ 23 w 42"/>
                  <a:gd name="T3" fmla="*/ 5 h 131"/>
                  <a:gd name="T4" fmla="*/ 28 w 42"/>
                  <a:gd name="T5" fmla="*/ 12 h 131"/>
                  <a:gd name="T6" fmla="*/ 28 w 42"/>
                  <a:gd name="T7" fmla="*/ 17 h 131"/>
                  <a:gd name="T8" fmla="*/ 31 w 42"/>
                  <a:gd name="T9" fmla="*/ 22 h 131"/>
                  <a:gd name="T10" fmla="*/ 36 w 42"/>
                  <a:gd name="T11" fmla="*/ 32 h 131"/>
                  <a:gd name="T12" fmla="*/ 41 w 42"/>
                  <a:gd name="T13" fmla="*/ 45 h 131"/>
                  <a:gd name="T14" fmla="*/ 41 w 42"/>
                  <a:gd name="T15" fmla="*/ 62 h 131"/>
                  <a:gd name="T16" fmla="*/ 41 w 42"/>
                  <a:gd name="T17" fmla="*/ 74 h 131"/>
                  <a:gd name="T18" fmla="*/ 36 w 42"/>
                  <a:gd name="T19" fmla="*/ 87 h 131"/>
                  <a:gd name="T20" fmla="*/ 31 w 42"/>
                  <a:gd name="T21" fmla="*/ 100 h 131"/>
                  <a:gd name="T22" fmla="*/ 23 w 42"/>
                  <a:gd name="T23" fmla="*/ 119 h 131"/>
                  <a:gd name="T24" fmla="*/ 18 w 42"/>
                  <a:gd name="T25" fmla="*/ 125 h 131"/>
                  <a:gd name="T26" fmla="*/ 0 w 42"/>
                  <a:gd name="T27" fmla="*/ 130 h 131"/>
                  <a:gd name="T28" fmla="*/ 5 w 42"/>
                  <a:gd name="T29" fmla="*/ 114 h 131"/>
                  <a:gd name="T30" fmla="*/ 18 w 42"/>
                  <a:gd name="T31" fmla="*/ 95 h 131"/>
                  <a:gd name="T32" fmla="*/ 23 w 42"/>
                  <a:gd name="T33" fmla="*/ 82 h 131"/>
                  <a:gd name="T34" fmla="*/ 28 w 42"/>
                  <a:gd name="T35" fmla="*/ 70 h 131"/>
                  <a:gd name="T36" fmla="*/ 28 w 42"/>
                  <a:gd name="T37" fmla="*/ 57 h 131"/>
                  <a:gd name="T38" fmla="*/ 28 w 42"/>
                  <a:gd name="T39" fmla="*/ 42 h 131"/>
                  <a:gd name="T40" fmla="*/ 28 w 42"/>
                  <a:gd name="T41" fmla="*/ 28 h 131"/>
                  <a:gd name="T42" fmla="*/ 18 w 42"/>
                  <a:gd name="T43" fmla="*/ 17 h 131"/>
                  <a:gd name="T44" fmla="*/ 13 w 42"/>
                  <a:gd name="T45" fmla="*/ 8 h 131"/>
                  <a:gd name="T46" fmla="*/ 8 w 42"/>
                  <a:gd name="T47" fmla="*/ 0 h 131"/>
                  <a:gd name="T48" fmla="*/ 13 w 42"/>
                  <a:gd name="T49" fmla="*/ 0 h 1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131"/>
                  <a:gd name="T77" fmla="*/ 42 w 42"/>
                  <a:gd name="T78" fmla="*/ 131 h 1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131">
                    <a:moveTo>
                      <a:pt x="13" y="0"/>
                    </a:moveTo>
                    <a:lnTo>
                      <a:pt x="23" y="5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31" y="22"/>
                    </a:lnTo>
                    <a:lnTo>
                      <a:pt x="36" y="32"/>
                    </a:lnTo>
                    <a:lnTo>
                      <a:pt x="41" y="45"/>
                    </a:lnTo>
                    <a:lnTo>
                      <a:pt x="41" y="62"/>
                    </a:lnTo>
                    <a:lnTo>
                      <a:pt x="41" y="74"/>
                    </a:lnTo>
                    <a:lnTo>
                      <a:pt x="36" y="87"/>
                    </a:lnTo>
                    <a:lnTo>
                      <a:pt x="31" y="100"/>
                    </a:lnTo>
                    <a:lnTo>
                      <a:pt x="23" y="119"/>
                    </a:lnTo>
                    <a:lnTo>
                      <a:pt x="18" y="125"/>
                    </a:lnTo>
                    <a:lnTo>
                      <a:pt x="0" y="130"/>
                    </a:lnTo>
                    <a:lnTo>
                      <a:pt x="5" y="114"/>
                    </a:lnTo>
                    <a:lnTo>
                      <a:pt x="18" y="95"/>
                    </a:lnTo>
                    <a:lnTo>
                      <a:pt x="23" y="82"/>
                    </a:lnTo>
                    <a:lnTo>
                      <a:pt x="28" y="70"/>
                    </a:lnTo>
                    <a:lnTo>
                      <a:pt x="28" y="57"/>
                    </a:lnTo>
                    <a:lnTo>
                      <a:pt x="28" y="42"/>
                    </a:lnTo>
                    <a:lnTo>
                      <a:pt x="28" y="28"/>
                    </a:lnTo>
                    <a:lnTo>
                      <a:pt x="18" y="17"/>
                    </a:lnTo>
                    <a:lnTo>
                      <a:pt x="13" y="8"/>
                    </a:lnTo>
                    <a:lnTo>
                      <a:pt x="8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BFBFD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lIns="78913" tIns="39456" rIns="78913" bIns="39456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5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2" name="Oval 79"/>
              <p:cNvSpPr>
                <a:spLocks noChangeArrowheads="1"/>
              </p:cNvSpPr>
              <p:nvPr/>
            </p:nvSpPr>
            <p:spPr bwMode="auto">
              <a:xfrm>
                <a:off x="8765" y="3308"/>
                <a:ext cx="23" cy="22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3" name="Oval 80"/>
              <p:cNvSpPr>
                <a:spLocks noChangeArrowheads="1"/>
              </p:cNvSpPr>
              <p:nvPr/>
            </p:nvSpPr>
            <p:spPr bwMode="auto">
              <a:xfrm>
                <a:off x="8760" y="3421"/>
                <a:ext cx="23" cy="23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04" name="Freeform 81"/>
            <p:cNvSpPr>
              <a:spLocks/>
            </p:cNvSpPr>
            <p:nvPr/>
          </p:nvSpPr>
          <p:spPr bwMode="auto">
            <a:xfrm>
              <a:off x="4568599" y="1030742"/>
              <a:ext cx="275544" cy="96384"/>
            </a:xfrm>
            <a:custGeom>
              <a:avLst/>
              <a:gdLst>
                <a:gd name="T0" fmla="*/ 0 w 134"/>
                <a:gd name="T1" fmla="*/ 2147483647 h 76"/>
                <a:gd name="T2" fmla="*/ 2147483647 w 134"/>
                <a:gd name="T3" fmla="*/ 2147483647 h 76"/>
                <a:gd name="T4" fmla="*/ 2147483647 w 134"/>
                <a:gd name="T5" fmla="*/ 0 h 76"/>
                <a:gd name="T6" fmla="*/ 2147483647 w 134"/>
                <a:gd name="T7" fmla="*/ 0 h 76"/>
                <a:gd name="T8" fmla="*/ 2147483647 w 134"/>
                <a:gd name="T9" fmla="*/ 0 h 76"/>
                <a:gd name="T10" fmla="*/ 2147483647 w 134"/>
                <a:gd name="T11" fmla="*/ 0 h 76"/>
                <a:gd name="T12" fmla="*/ 2147483647 w 134"/>
                <a:gd name="T13" fmla="*/ 0 h 76"/>
                <a:gd name="T14" fmla="*/ 2147483647 w 134"/>
                <a:gd name="T15" fmla="*/ 0 h 76"/>
                <a:gd name="T16" fmla="*/ 2147483647 w 134"/>
                <a:gd name="T17" fmla="*/ 2147483647 h 76"/>
                <a:gd name="T18" fmla="*/ 2147483647 w 134"/>
                <a:gd name="T19" fmla="*/ 2147483647 h 76"/>
                <a:gd name="T20" fmla="*/ 2147483647 w 134"/>
                <a:gd name="T21" fmla="*/ 2147483647 h 76"/>
                <a:gd name="T22" fmla="*/ 2147483647 w 134"/>
                <a:gd name="T23" fmla="*/ 2147483647 h 76"/>
                <a:gd name="T24" fmla="*/ 2147483647 w 134"/>
                <a:gd name="T25" fmla="*/ 2147483647 h 76"/>
                <a:gd name="T26" fmla="*/ 2147483647 w 134"/>
                <a:gd name="T27" fmla="*/ 2147483647 h 76"/>
                <a:gd name="T28" fmla="*/ 2147483647 w 134"/>
                <a:gd name="T29" fmla="*/ 2147483647 h 76"/>
                <a:gd name="T30" fmla="*/ 2147483647 w 134"/>
                <a:gd name="T31" fmla="*/ 2147483647 h 76"/>
                <a:gd name="T32" fmla="*/ 2147483647 w 134"/>
                <a:gd name="T33" fmla="*/ 2147483647 h 76"/>
                <a:gd name="T34" fmla="*/ 2147483647 w 134"/>
                <a:gd name="T35" fmla="*/ 2147483647 h 76"/>
                <a:gd name="T36" fmla="*/ 2147483647 w 134"/>
                <a:gd name="T37" fmla="*/ 2147483647 h 76"/>
                <a:gd name="T38" fmla="*/ 2147483647 w 134"/>
                <a:gd name="T39" fmla="*/ 2147483647 h 76"/>
                <a:gd name="T40" fmla="*/ 2147483647 w 134"/>
                <a:gd name="T41" fmla="*/ 2147483647 h 76"/>
                <a:gd name="T42" fmla="*/ 2147483647 w 134"/>
                <a:gd name="T43" fmla="*/ 2147483647 h 76"/>
                <a:gd name="T44" fmla="*/ 2147483647 w 134"/>
                <a:gd name="T45" fmla="*/ 2147483647 h 76"/>
                <a:gd name="T46" fmla="*/ 2147483647 w 134"/>
                <a:gd name="T47" fmla="*/ 2147483647 h 76"/>
                <a:gd name="T48" fmla="*/ 2147483647 w 134"/>
                <a:gd name="T49" fmla="*/ 2147483647 h 76"/>
                <a:gd name="T50" fmla="*/ 2147483647 w 134"/>
                <a:gd name="T51" fmla="*/ 2147483647 h 76"/>
                <a:gd name="T52" fmla="*/ 2147483647 w 134"/>
                <a:gd name="T53" fmla="*/ 2147483647 h 76"/>
                <a:gd name="T54" fmla="*/ 2147483647 w 134"/>
                <a:gd name="T55" fmla="*/ 2147483647 h 76"/>
                <a:gd name="T56" fmla="*/ 2147483647 w 134"/>
                <a:gd name="T57" fmla="*/ 2147483647 h 76"/>
                <a:gd name="T58" fmla="*/ 2147483647 w 134"/>
                <a:gd name="T59" fmla="*/ 2147483647 h 76"/>
                <a:gd name="T60" fmla="*/ 2147483647 w 134"/>
                <a:gd name="T61" fmla="*/ 2147483647 h 76"/>
                <a:gd name="T62" fmla="*/ 2147483647 w 134"/>
                <a:gd name="T63" fmla="*/ 2147483647 h 76"/>
                <a:gd name="T64" fmla="*/ 2147483647 w 134"/>
                <a:gd name="T65" fmla="*/ 2147483647 h 76"/>
                <a:gd name="T66" fmla="*/ 2147483647 w 134"/>
                <a:gd name="T67" fmla="*/ 2147483647 h 76"/>
                <a:gd name="T68" fmla="*/ 2147483647 w 134"/>
                <a:gd name="T69" fmla="*/ 2147483647 h 76"/>
                <a:gd name="T70" fmla="*/ 2147483647 w 134"/>
                <a:gd name="T71" fmla="*/ 2147483647 h 76"/>
                <a:gd name="T72" fmla="*/ 0 w 134"/>
                <a:gd name="T73" fmla="*/ 214748364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76"/>
                <a:gd name="T113" fmla="*/ 134 w 134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76">
                  <a:moveTo>
                    <a:pt x="0" y="12"/>
                  </a:moveTo>
                  <a:lnTo>
                    <a:pt x="8" y="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73" y="0"/>
                  </a:lnTo>
                  <a:lnTo>
                    <a:pt x="89" y="0"/>
                  </a:lnTo>
                  <a:lnTo>
                    <a:pt x="102" y="5"/>
                  </a:lnTo>
                  <a:lnTo>
                    <a:pt x="107" y="8"/>
                  </a:lnTo>
                  <a:lnTo>
                    <a:pt x="107" y="17"/>
                  </a:lnTo>
                  <a:lnTo>
                    <a:pt x="112" y="22"/>
                  </a:lnTo>
                  <a:lnTo>
                    <a:pt x="112" y="28"/>
                  </a:lnTo>
                  <a:lnTo>
                    <a:pt x="115" y="38"/>
                  </a:lnTo>
                  <a:lnTo>
                    <a:pt x="115" y="44"/>
                  </a:lnTo>
                  <a:lnTo>
                    <a:pt x="120" y="54"/>
                  </a:lnTo>
                  <a:lnTo>
                    <a:pt x="128" y="64"/>
                  </a:lnTo>
                  <a:lnTo>
                    <a:pt x="131" y="70"/>
                  </a:lnTo>
                  <a:lnTo>
                    <a:pt x="133" y="75"/>
                  </a:lnTo>
                  <a:lnTo>
                    <a:pt x="120" y="67"/>
                  </a:lnTo>
                  <a:lnTo>
                    <a:pt x="112" y="64"/>
                  </a:lnTo>
                  <a:lnTo>
                    <a:pt x="107" y="60"/>
                  </a:lnTo>
                  <a:lnTo>
                    <a:pt x="97" y="59"/>
                  </a:lnTo>
                  <a:lnTo>
                    <a:pt x="92" y="55"/>
                  </a:lnTo>
                  <a:lnTo>
                    <a:pt x="78" y="55"/>
                  </a:lnTo>
                  <a:lnTo>
                    <a:pt x="68" y="54"/>
                  </a:lnTo>
                  <a:lnTo>
                    <a:pt x="55" y="54"/>
                  </a:lnTo>
                  <a:lnTo>
                    <a:pt x="39" y="54"/>
                  </a:lnTo>
                  <a:lnTo>
                    <a:pt x="26" y="54"/>
                  </a:lnTo>
                  <a:lnTo>
                    <a:pt x="18" y="55"/>
                  </a:lnTo>
                  <a:lnTo>
                    <a:pt x="13" y="59"/>
                  </a:lnTo>
                  <a:lnTo>
                    <a:pt x="13" y="50"/>
                  </a:lnTo>
                  <a:lnTo>
                    <a:pt x="13" y="42"/>
                  </a:lnTo>
                  <a:lnTo>
                    <a:pt x="8" y="33"/>
                  </a:lnTo>
                  <a:lnTo>
                    <a:pt x="3" y="23"/>
                  </a:lnTo>
                  <a:lnTo>
                    <a:pt x="3" y="18"/>
                  </a:lnTo>
                  <a:lnTo>
                    <a:pt x="0" y="12"/>
                  </a:lnTo>
                </a:path>
              </a:pathLst>
            </a:custGeom>
            <a:solidFill>
              <a:srgbClr val="C1CEFF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4638902" y="1039813"/>
              <a:ext cx="133804" cy="56696"/>
              <a:chOff x="8804" y="3294"/>
              <a:chExt cx="65" cy="45"/>
            </a:xfrm>
          </p:grpSpPr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9"/>
                <a:chOff x="8822" y="3307"/>
                <a:chExt cx="47" cy="29"/>
              </a:xfrm>
            </p:grpSpPr>
            <p:grpSp>
              <p:nvGrpSpPr>
                <p:cNvPr id="6" name="Group 84"/>
                <p:cNvGrpSpPr>
                  <a:grpSpLocks/>
                </p:cNvGrpSpPr>
                <p:nvPr/>
              </p:nvGrpSpPr>
              <p:grpSpPr bwMode="auto">
                <a:xfrm>
                  <a:off x="8822" y="3307"/>
                  <a:ext cx="47" cy="22"/>
                  <a:chOff x="8822" y="3307"/>
                  <a:chExt cx="47" cy="22"/>
                </a:xfrm>
              </p:grpSpPr>
              <p:sp>
                <p:nvSpPr>
                  <p:cNvPr id="559" name="AutoShape 85"/>
                  <p:cNvSpPr>
                    <a:spLocks noChangeArrowheads="1"/>
                  </p:cNvSpPr>
                  <p:nvPr/>
                </p:nvSpPr>
                <p:spPr bwMode="auto">
                  <a:xfrm rot="2940000">
                    <a:off x="8845" y="3297"/>
                    <a:ext cx="14" cy="34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60" name="AutoShape 86"/>
                  <p:cNvSpPr>
                    <a:spLocks noChangeArrowheads="1"/>
                  </p:cNvSpPr>
                  <p:nvPr/>
                </p:nvSpPr>
                <p:spPr bwMode="auto">
                  <a:xfrm rot="13740000" flipH="1">
                    <a:off x="8831" y="3306"/>
                    <a:ext cx="14" cy="31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7" name="Group 87"/>
                <p:cNvGrpSpPr>
                  <a:grpSpLocks/>
                </p:cNvGrpSpPr>
                <p:nvPr/>
              </p:nvGrpSpPr>
              <p:grpSpPr bwMode="auto">
                <a:xfrm>
                  <a:off x="8822" y="3312"/>
                  <a:ext cx="34" cy="24"/>
                  <a:chOff x="8822" y="3312"/>
                  <a:chExt cx="34" cy="24"/>
                </a:xfrm>
              </p:grpSpPr>
              <p:sp>
                <p:nvSpPr>
                  <p:cNvPr id="557" name="AutoShape 88"/>
                  <p:cNvSpPr>
                    <a:spLocks noChangeArrowheads="1"/>
                  </p:cNvSpPr>
                  <p:nvPr/>
                </p:nvSpPr>
                <p:spPr bwMode="auto">
                  <a:xfrm rot="-2460000">
                    <a:off x="8822" y="3312"/>
                    <a:ext cx="21" cy="19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58" name="AutoShape 89"/>
                  <p:cNvSpPr>
                    <a:spLocks noChangeArrowheads="1"/>
                  </p:cNvSpPr>
                  <p:nvPr/>
                </p:nvSpPr>
                <p:spPr bwMode="auto">
                  <a:xfrm rot="8340000" flipH="1">
                    <a:off x="8832" y="3317"/>
                    <a:ext cx="24" cy="19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" name="Group 90"/>
              <p:cNvGrpSpPr>
                <a:grpSpLocks/>
              </p:cNvGrpSpPr>
              <p:nvPr/>
            </p:nvGrpSpPr>
            <p:grpSpPr bwMode="auto">
              <a:xfrm>
                <a:off x="8804" y="3294"/>
                <a:ext cx="52" cy="45"/>
                <a:chOff x="8804" y="3294"/>
                <a:chExt cx="52" cy="45"/>
              </a:xfrm>
            </p:grpSpPr>
            <p:grpSp>
              <p:nvGrpSpPr>
                <p:cNvPr id="9" name="Group 91"/>
                <p:cNvGrpSpPr>
                  <a:grpSpLocks/>
                </p:cNvGrpSpPr>
                <p:nvPr/>
              </p:nvGrpSpPr>
              <p:grpSpPr bwMode="auto">
                <a:xfrm>
                  <a:off x="8827" y="3294"/>
                  <a:ext cx="24" cy="45"/>
                  <a:chOff x="8827" y="3294"/>
                  <a:chExt cx="24" cy="45"/>
                </a:xfrm>
              </p:grpSpPr>
              <p:sp>
                <p:nvSpPr>
                  <p:cNvPr id="553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8827" y="3294"/>
                    <a:ext cx="24" cy="25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54" name="AutoShape 93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8827" y="3316"/>
                    <a:ext cx="24" cy="23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" name="Group 94"/>
                <p:cNvGrpSpPr>
                  <a:grpSpLocks/>
                </p:cNvGrpSpPr>
                <p:nvPr/>
              </p:nvGrpSpPr>
              <p:grpSpPr bwMode="auto">
                <a:xfrm>
                  <a:off x="8804" y="3316"/>
                  <a:ext cx="52" cy="16"/>
                  <a:chOff x="8804" y="3316"/>
                  <a:chExt cx="52" cy="16"/>
                </a:xfrm>
              </p:grpSpPr>
              <p:sp>
                <p:nvSpPr>
                  <p:cNvPr id="551" name="AutoShape 9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8808" y="3312"/>
                    <a:ext cx="12" cy="20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52" name="AutoShape 96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8835" y="3311"/>
                    <a:ext cx="16" cy="26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47" name="Oval 97"/>
              <p:cNvSpPr>
                <a:spLocks noChangeArrowheads="1"/>
              </p:cNvSpPr>
              <p:nvPr/>
            </p:nvSpPr>
            <p:spPr bwMode="auto">
              <a:xfrm>
                <a:off x="8827" y="3312"/>
                <a:ext cx="24" cy="19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8" name="AutoShape 98"/>
              <p:cNvSpPr>
                <a:spLocks noChangeArrowheads="1"/>
              </p:cNvSpPr>
              <p:nvPr/>
            </p:nvSpPr>
            <p:spPr bwMode="auto">
              <a:xfrm>
                <a:off x="8827" y="3312"/>
                <a:ext cx="24" cy="19"/>
              </a:xfrm>
              <a:prstGeom prst="triangle">
                <a:avLst>
                  <a:gd name="adj" fmla="val 4994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3503839" y="2083028"/>
              <a:ext cx="1974170" cy="876526"/>
              <a:chOff x="2211" y="816"/>
              <a:chExt cx="1406" cy="525"/>
            </a:xfrm>
          </p:grpSpPr>
          <p:sp>
            <p:nvSpPr>
              <p:cNvPr id="543" name="Rectangle 61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КЧС и ПБ</a:t>
                </a:r>
              </a:p>
            </p:txBody>
          </p:sp>
          <p:sp>
            <p:nvSpPr>
              <p:cNvPr id="544" name="Rectangle 62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9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Председатель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Менг Александр Александрович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8-3952-77-84-67, с. 741-055</a:t>
                </a:r>
              </a:p>
            </p:txBody>
          </p:sp>
        </p:grpSp>
        <p:grpSp>
          <p:nvGrpSpPr>
            <p:cNvPr id="12" name="Group 64"/>
            <p:cNvGrpSpPr>
              <a:grpSpLocks/>
            </p:cNvGrpSpPr>
            <p:nvPr/>
          </p:nvGrpSpPr>
          <p:grpSpPr bwMode="auto">
            <a:xfrm>
              <a:off x="3631974" y="4378099"/>
              <a:ext cx="1784804" cy="1132794"/>
              <a:chOff x="2211" y="816"/>
              <a:chExt cx="1406" cy="454"/>
            </a:xfrm>
          </p:grpSpPr>
          <p:sp>
            <p:nvSpPr>
              <p:cNvPr id="541" name="Rectangle 65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1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ЕДДС</a:t>
                </a:r>
              </a:p>
            </p:txBody>
          </p:sp>
          <p:sp>
            <p:nvSpPr>
              <p:cNvPr id="542" name="Rectangle 66"/>
              <p:cNvSpPr>
                <a:spLocks noChangeArrowheads="1"/>
              </p:cNvSpPr>
              <p:nvPr/>
            </p:nvSpPr>
            <p:spPr bwMode="auto">
              <a:xfrm>
                <a:off x="2211" y="1004"/>
                <a:ext cx="1406" cy="26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20-79-46</a:t>
                </a:r>
              </a:p>
            </p:txBody>
          </p:sp>
        </p:grp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6690180" y="2783795"/>
              <a:ext cx="1893661" cy="953634"/>
              <a:chOff x="2211" y="816"/>
              <a:chExt cx="1406" cy="517"/>
            </a:xfrm>
          </p:grpSpPr>
          <p:sp>
            <p:nvSpPr>
              <p:cNvPr id="539" name="Rectangle 68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РОВД</a:t>
                </a:r>
              </a:p>
            </p:txBody>
          </p:sp>
          <p:sp>
            <p:nvSpPr>
              <p:cNvPr id="540" name="Rectangle 69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9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И.о. Хабинов </a:t>
                </a:r>
              </a:p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Степан Константинович</a:t>
                </a:r>
              </a:p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20-86-58, 29-00-85</a:t>
                </a:r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636134" y="2704420"/>
              <a:ext cx="1721304" cy="737054"/>
              <a:chOff x="2211" y="816"/>
              <a:chExt cx="1406" cy="454"/>
            </a:xfrm>
          </p:grpSpPr>
          <p:sp>
            <p:nvSpPr>
              <p:cNvPr id="537" name="Rectangle 71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Управление ЖКХ, </a:t>
                </a:r>
              </a:p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транспорта и связи</a:t>
                </a:r>
              </a:p>
            </p:txBody>
          </p:sp>
          <p:sp>
            <p:nvSpPr>
              <p:cNvPr id="538" name="Rectangle 72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Соколов С. П.</a:t>
                </a:r>
              </a:p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777 – 967 </a:t>
                </a:r>
              </a:p>
            </p:txBody>
          </p:sp>
        </p:grpSp>
        <p:grpSp>
          <p:nvGrpSpPr>
            <p:cNvPr id="15" name="Group 73"/>
            <p:cNvGrpSpPr>
              <a:grpSpLocks/>
            </p:cNvGrpSpPr>
            <p:nvPr/>
          </p:nvGrpSpPr>
          <p:grpSpPr bwMode="auto">
            <a:xfrm>
              <a:off x="3535590" y="3163661"/>
              <a:ext cx="1903866" cy="919616"/>
              <a:chOff x="2211" y="816"/>
              <a:chExt cx="1406" cy="531"/>
            </a:xfrm>
          </p:grpSpPr>
          <p:sp>
            <p:nvSpPr>
              <p:cNvPr id="535" name="Rectangle 74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ГО и ЧС</a:t>
                </a:r>
              </a:p>
            </p:txBody>
          </p:sp>
          <p:sp>
            <p:nvSpPr>
              <p:cNvPr id="536" name="Rectangle 75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30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начальник Осмехин С.А.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8-3952-20-79-46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с. 744-055</a:t>
                </a:r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6690180" y="3805464"/>
              <a:ext cx="1785938" cy="837974"/>
              <a:chOff x="2211" y="816"/>
              <a:chExt cx="1406" cy="631"/>
            </a:xfrm>
          </p:grpSpPr>
          <p:sp>
            <p:nvSpPr>
              <p:cNvPr id="533" name="Rectangle 77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ЦРБ</a:t>
                </a:r>
              </a:p>
            </p:txBody>
          </p:sp>
          <p:sp>
            <p:nvSpPr>
              <p:cNvPr id="534" name="Rectangle 78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40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Николайчук </a:t>
                </a:r>
              </a:p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Денис Анатольевич</a:t>
                </a:r>
              </a:p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699-886, с. 89140085545</a:t>
                </a:r>
              </a:p>
            </p:txBody>
          </p:sp>
        </p:grpSp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6511018" y="4818063"/>
              <a:ext cx="1980974" cy="691696"/>
              <a:chOff x="2211" y="808"/>
              <a:chExt cx="1417" cy="521"/>
            </a:xfrm>
          </p:grpSpPr>
          <p:sp>
            <p:nvSpPr>
              <p:cNvPr id="531" name="Rectangle 80"/>
              <p:cNvSpPr>
                <a:spLocks noChangeArrowheads="1"/>
              </p:cNvSpPr>
              <p:nvPr/>
            </p:nvSpPr>
            <p:spPr bwMode="auto">
              <a:xfrm>
                <a:off x="2222" y="808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Вет. лаборатория</a:t>
                </a:r>
              </a:p>
            </p:txBody>
          </p:sp>
          <p:sp>
            <p:nvSpPr>
              <p:cNvPr id="532" name="Rectangle 81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8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Савин Евгений Александрович</a:t>
                </a:r>
              </a:p>
            </p:txBody>
          </p:sp>
        </p:grpSp>
        <p:grpSp>
          <p:nvGrpSpPr>
            <p:cNvPr id="18" name="Group 82"/>
            <p:cNvGrpSpPr>
              <a:grpSpLocks/>
            </p:cNvGrpSpPr>
            <p:nvPr/>
          </p:nvGrpSpPr>
          <p:grpSpPr bwMode="auto">
            <a:xfrm>
              <a:off x="636135" y="5070930"/>
              <a:ext cx="1843768" cy="637268"/>
              <a:chOff x="2211" y="816"/>
              <a:chExt cx="1406" cy="481"/>
            </a:xfrm>
          </p:grpSpPr>
          <p:sp>
            <p:nvSpPr>
              <p:cNvPr id="529" name="Rectangle 83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Прокуратура </a:t>
                </a:r>
              </a:p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Иркутского района</a:t>
                </a:r>
              </a:p>
            </p:txBody>
          </p:sp>
          <p:sp>
            <p:nvSpPr>
              <p:cNvPr id="530" name="Rectangle 84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20-95-49</a:t>
                </a:r>
              </a:p>
            </p:txBody>
          </p:sp>
        </p:grpSp>
        <p:grpSp>
          <p:nvGrpSpPr>
            <p:cNvPr id="19" name="Group 92"/>
            <p:cNvGrpSpPr>
              <a:grpSpLocks/>
            </p:cNvGrpSpPr>
            <p:nvPr/>
          </p:nvGrpSpPr>
          <p:grpSpPr bwMode="auto">
            <a:xfrm>
              <a:off x="6511018" y="5641295"/>
              <a:ext cx="1980974" cy="788080"/>
              <a:chOff x="2211" y="702"/>
              <a:chExt cx="1417" cy="595"/>
            </a:xfrm>
          </p:grpSpPr>
          <p:sp>
            <p:nvSpPr>
              <p:cNvPr id="527" name="Rectangle 93"/>
              <p:cNvSpPr>
                <a:spLocks noChangeArrowheads="1"/>
              </p:cNvSpPr>
              <p:nvPr/>
            </p:nvSpPr>
            <p:spPr bwMode="auto">
              <a:xfrm>
                <a:off x="2222" y="702"/>
                <a:ext cx="1406" cy="34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Военкомат </a:t>
                </a:r>
              </a:p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Кузнецов Р. Ю.</a:t>
                </a:r>
              </a:p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500" b="1" i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28" name="Rectangle 94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699-846</a:t>
                </a:r>
              </a:p>
            </p:txBody>
          </p:sp>
        </p:grpSp>
        <p:sp>
          <p:nvSpPr>
            <p:cNvPr id="315" name="Line 95"/>
            <p:cNvSpPr>
              <a:spLocks noChangeShapeType="1"/>
            </p:cNvSpPr>
            <p:nvPr/>
          </p:nvSpPr>
          <p:spPr bwMode="auto">
            <a:xfrm flipH="1" flipV="1">
              <a:off x="2479903" y="4653644"/>
              <a:ext cx="1071562" cy="408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6" name="Line 96"/>
            <p:cNvSpPr>
              <a:spLocks noChangeShapeType="1"/>
            </p:cNvSpPr>
            <p:nvPr/>
          </p:nvSpPr>
          <p:spPr bwMode="auto">
            <a:xfrm flipH="1">
              <a:off x="2479903" y="4908777"/>
              <a:ext cx="1071562" cy="357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" name="Line 97"/>
            <p:cNvSpPr>
              <a:spLocks noChangeShapeType="1"/>
            </p:cNvSpPr>
            <p:nvPr/>
          </p:nvSpPr>
          <p:spPr bwMode="auto">
            <a:xfrm flipH="1" flipV="1">
              <a:off x="2377849" y="3929064"/>
              <a:ext cx="1224643" cy="742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" name="Line 98"/>
            <p:cNvSpPr>
              <a:spLocks noChangeShapeType="1"/>
            </p:cNvSpPr>
            <p:nvPr/>
          </p:nvSpPr>
          <p:spPr bwMode="auto">
            <a:xfrm flipH="1" flipV="1">
              <a:off x="2377849" y="3089956"/>
              <a:ext cx="1224643" cy="14797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9" name="Line 99"/>
            <p:cNvSpPr>
              <a:spLocks noChangeShapeType="1"/>
            </p:cNvSpPr>
            <p:nvPr/>
          </p:nvSpPr>
          <p:spPr bwMode="auto">
            <a:xfrm flipH="1">
              <a:off x="5439456" y="4110491"/>
              <a:ext cx="1224643" cy="5839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0" name="Line 100"/>
            <p:cNvSpPr>
              <a:spLocks noChangeShapeType="1"/>
            </p:cNvSpPr>
            <p:nvPr/>
          </p:nvSpPr>
          <p:spPr bwMode="auto">
            <a:xfrm flipH="1" flipV="1">
              <a:off x="5439457" y="4847547"/>
              <a:ext cx="969509" cy="2653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1" name="Line 101"/>
            <p:cNvSpPr>
              <a:spLocks noChangeShapeType="1"/>
            </p:cNvSpPr>
            <p:nvPr/>
          </p:nvSpPr>
          <p:spPr bwMode="auto">
            <a:xfrm flipH="1" flipV="1">
              <a:off x="5439456" y="5051652"/>
              <a:ext cx="1020536" cy="9286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2" name="Line 102"/>
            <p:cNvSpPr>
              <a:spLocks noChangeShapeType="1"/>
            </p:cNvSpPr>
            <p:nvPr/>
          </p:nvSpPr>
          <p:spPr bwMode="auto">
            <a:xfrm flipH="1">
              <a:off x="5416778" y="3140983"/>
              <a:ext cx="1247321" cy="13561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3" name="Line 104"/>
            <p:cNvSpPr>
              <a:spLocks noChangeShapeType="1"/>
            </p:cNvSpPr>
            <p:nvPr/>
          </p:nvSpPr>
          <p:spPr bwMode="auto">
            <a:xfrm>
              <a:off x="5480278" y="2452688"/>
              <a:ext cx="3377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4" name="Line 106"/>
            <p:cNvSpPr>
              <a:spLocks noChangeShapeType="1"/>
            </p:cNvSpPr>
            <p:nvPr/>
          </p:nvSpPr>
          <p:spPr bwMode="auto">
            <a:xfrm flipH="1">
              <a:off x="8473850" y="6033634"/>
              <a:ext cx="3844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5" name="Line 107"/>
            <p:cNvSpPr>
              <a:spLocks noChangeShapeType="1"/>
            </p:cNvSpPr>
            <p:nvPr/>
          </p:nvSpPr>
          <p:spPr bwMode="auto">
            <a:xfrm flipH="1">
              <a:off x="8473850" y="5129893"/>
              <a:ext cx="3844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6" name="Line 108"/>
            <p:cNvSpPr>
              <a:spLocks noChangeShapeType="1"/>
            </p:cNvSpPr>
            <p:nvPr/>
          </p:nvSpPr>
          <p:spPr bwMode="auto">
            <a:xfrm flipH="1">
              <a:off x="8473850" y="4107089"/>
              <a:ext cx="3844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" name="Line 109"/>
            <p:cNvSpPr>
              <a:spLocks noChangeShapeType="1"/>
            </p:cNvSpPr>
            <p:nvPr/>
          </p:nvSpPr>
          <p:spPr bwMode="auto">
            <a:xfrm flipH="1">
              <a:off x="8473850" y="3085420"/>
              <a:ext cx="3844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" name="Line 110"/>
            <p:cNvSpPr>
              <a:spLocks noChangeShapeType="1"/>
            </p:cNvSpPr>
            <p:nvPr/>
          </p:nvSpPr>
          <p:spPr bwMode="auto">
            <a:xfrm>
              <a:off x="5480278" y="2452688"/>
              <a:ext cx="33779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" name="Line 112"/>
            <p:cNvSpPr>
              <a:spLocks noChangeShapeType="1"/>
            </p:cNvSpPr>
            <p:nvPr/>
          </p:nvSpPr>
          <p:spPr bwMode="auto">
            <a:xfrm flipH="1">
              <a:off x="8473850" y="6033634"/>
              <a:ext cx="3844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" name="Line 113"/>
            <p:cNvSpPr>
              <a:spLocks noChangeShapeType="1"/>
            </p:cNvSpPr>
            <p:nvPr/>
          </p:nvSpPr>
          <p:spPr bwMode="auto">
            <a:xfrm flipH="1">
              <a:off x="8473850" y="5129893"/>
              <a:ext cx="3844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" name="Line 114"/>
            <p:cNvSpPr>
              <a:spLocks noChangeShapeType="1"/>
            </p:cNvSpPr>
            <p:nvPr/>
          </p:nvSpPr>
          <p:spPr bwMode="auto">
            <a:xfrm flipH="1">
              <a:off x="8473850" y="4107089"/>
              <a:ext cx="3844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" name="Line 115"/>
            <p:cNvSpPr>
              <a:spLocks noChangeShapeType="1"/>
            </p:cNvSpPr>
            <p:nvPr/>
          </p:nvSpPr>
          <p:spPr bwMode="auto">
            <a:xfrm flipH="1">
              <a:off x="8473850" y="3085420"/>
              <a:ext cx="3844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" name="Line 117"/>
            <p:cNvSpPr>
              <a:spLocks noChangeShapeType="1"/>
            </p:cNvSpPr>
            <p:nvPr/>
          </p:nvSpPr>
          <p:spPr bwMode="auto">
            <a:xfrm>
              <a:off x="317502" y="2452688"/>
              <a:ext cx="3186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" name="Line 119"/>
            <p:cNvSpPr>
              <a:spLocks noChangeShapeType="1"/>
            </p:cNvSpPr>
            <p:nvPr/>
          </p:nvSpPr>
          <p:spPr bwMode="auto">
            <a:xfrm>
              <a:off x="317500" y="5337402"/>
              <a:ext cx="3186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" name="Line 120"/>
            <p:cNvSpPr>
              <a:spLocks noChangeShapeType="1"/>
            </p:cNvSpPr>
            <p:nvPr/>
          </p:nvSpPr>
          <p:spPr bwMode="auto">
            <a:xfrm>
              <a:off x="317500" y="4699000"/>
              <a:ext cx="3186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" name="Line 121"/>
            <p:cNvSpPr>
              <a:spLocks noChangeShapeType="1"/>
            </p:cNvSpPr>
            <p:nvPr/>
          </p:nvSpPr>
          <p:spPr bwMode="auto">
            <a:xfrm>
              <a:off x="317500" y="3933599"/>
              <a:ext cx="3186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" name="Line 122"/>
            <p:cNvSpPr>
              <a:spLocks noChangeShapeType="1"/>
            </p:cNvSpPr>
            <p:nvPr/>
          </p:nvSpPr>
          <p:spPr bwMode="auto">
            <a:xfrm>
              <a:off x="317500" y="3085420"/>
              <a:ext cx="3186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Group 123"/>
            <p:cNvGrpSpPr>
              <a:grpSpLocks/>
            </p:cNvGrpSpPr>
            <p:nvPr/>
          </p:nvGrpSpPr>
          <p:grpSpPr bwMode="auto">
            <a:xfrm>
              <a:off x="3631974" y="1351643"/>
              <a:ext cx="1721304" cy="600982"/>
              <a:chOff x="2211" y="816"/>
              <a:chExt cx="1406" cy="454"/>
            </a:xfrm>
          </p:grpSpPr>
          <p:sp>
            <p:nvSpPr>
              <p:cNvPr id="525" name="Rectangle 124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ГУ  МЧС по ИО</a:t>
                </a:r>
              </a:p>
            </p:txBody>
          </p:sp>
          <p:sp>
            <p:nvSpPr>
              <p:cNvPr id="526" name="Rectangle 125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5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ОДС</a:t>
                </a:r>
              </a:p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8-3952-209366</a:t>
                </a:r>
              </a:p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5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39" name="Line 127"/>
            <p:cNvSpPr>
              <a:spLocks noChangeShapeType="1"/>
            </p:cNvSpPr>
            <p:nvPr/>
          </p:nvSpPr>
          <p:spPr bwMode="auto">
            <a:xfrm>
              <a:off x="5353277" y="1653268"/>
              <a:ext cx="509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0" name="Line 131"/>
            <p:cNvSpPr>
              <a:spLocks noChangeShapeType="1"/>
            </p:cNvSpPr>
            <p:nvPr/>
          </p:nvSpPr>
          <p:spPr bwMode="auto">
            <a:xfrm>
              <a:off x="2995839" y="1653268"/>
              <a:ext cx="636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1" name="Line 132"/>
            <p:cNvSpPr>
              <a:spLocks noChangeShapeType="1"/>
            </p:cNvSpPr>
            <p:nvPr/>
          </p:nvSpPr>
          <p:spPr bwMode="auto">
            <a:xfrm flipV="1">
              <a:off x="2995839" y="4616224"/>
              <a:ext cx="636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2" name="Полилиния 103"/>
            <p:cNvSpPr>
              <a:spLocks noChangeArrowheads="1"/>
            </p:cNvSpPr>
            <p:nvPr/>
          </p:nvSpPr>
          <p:spPr bwMode="auto">
            <a:xfrm>
              <a:off x="4469946" y="2984501"/>
              <a:ext cx="0" cy="141741"/>
            </a:xfrm>
            <a:custGeom>
              <a:avLst/>
              <a:gdLst>
                <a:gd name="T0" fmla="*/ 0 h 199696"/>
                <a:gd name="T1" fmla="*/ 97769 h 199696"/>
                <a:gd name="T2" fmla="*/ 0 60000 65536"/>
                <a:gd name="T3" fmla="*/ 0 60000 65536"/>
                <a:gd name="T4" fmla="*/ 0 h 199696"/>
                <a:gd name="T5" fmla="*/ 199696 h 19969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99696">
                  <a:moveTo>
                    <a:pt x="0" y="0"/>
                  </a:moveTo>
                  <a:lnTo>
                    <a:pt x="0" y="199696"/>
                  </a:lnTo>
                </a:path>
              </a:pathLst>
            </a:cu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65290" tIns="32645" rIns="65290" bIns="3264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43" name="Прямая соединительная линия 81"/>
            <p:cNvCxnSpPr>
              <a:cxnSpLocks noChangeShapeType="1"/>
              <a:stCxn id="350" idx="0"/>
              <a:endCxn id="333" idx="0"/>
            </p:cNvCxnSpPr>
            <p:nvPr/>
          </p:nvCxnSpPr>
          <p:spPr bwMode="auto">
            <a:xfrm rot="5400000" flipH="1">
              <a:off x="-1482611" y="4252799"/>
              <a:ext cx="3619500" cy="1927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4" name="Прямая соединительная линия 83"/>
            <p:cNvCxnSpPr>
              <a:cxnSpLocks noChangeShapeType="1"/>
              <a:stCxn id="324" idx="0"/>
              <a:endCxn id="328" idx="1"/>
            </p:cNvCxnSpPr>
            <p:nvPr/>
          </p:nvCxnSpPr>
          <p:spPr bwMode="auto">
            <a:xfrm rot="5400000" flipH="1">
              <a:off x="7067778" y="4243162"/>
              <a:ext cx="3580946" cy="226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5" name="Прямая соединительная линия 121"/>
            <p:cNvCxnSpPr>
              <a:cxnSpLocks noChangeShapeType="1"/>
            </p:cNvCxnSpPr>
            <p:nvPr/>
          </p:nvCxnSpPr>
          <p:spPr bwMode="auto">
            <a:xfrm rot="5400000">
              <a:off x="4392839" y="4226152"/>
              <a:ext cx="255134" cy="113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46" name="Прямая соединительная линия 129"/>
            <p:cNvCxnSpPr>
              <a:cxnSpLocks noChangeShapeType="1"/>
              <a:stCxn id="340" idx="0"/>
              <a:endCxn id="341" idx="0"/>
            </p:cNvCxnSpPr>
            <p:nvPr/>
          </p:nvCxnSpPr>
          <p:spPr bwMode="auto">
            <a:xfrm rot="5400000">
              <a:off x="1514363" y="3134746"/>
              <a:ext cx="2964089" cy="113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7" name="Прямая соединительная линия 131"/>
            <p:cNvCxnSpPr>
              <a:cxnSpLocks noChangeShapeType="1"/>
              <a:stCxn id="339" idx="1"/>
            </p:cNvCxnSpPr>
            <p:nvPr/>
          </p:nvCxnSpPr>
          <p:spPr bwMode="auto">
            <a:xfrm rot="-5400000" flipH="1" flipV="1">
              <a:off x="4921251" y="2594429"/>
              <a:ext cx="1882321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48" name="Прямая соединительная линия 136"/>
            <p:cNvCxnSpPr>
              <a:cxnSpLocks noChangeShapeType="1"/>
            </p:cNvCxnSpPr>
            <p:nvPr/>
          </p:nvCxnSpPr>
          <p:spPr bwMode="auto">
            <a:xfrm rot="5400000">
              <a:off x="4392840" y="2051277"/>
              <a:ext cx="198438" cy="113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grpSp>
          <p:nvGrpSpPr>
            <p:cNvPr id="21" name="Group 82"/>
            <p:cNvGrpSpPr>
              <a:grpSpLocks/>
            </p:cNvGrpSpPr>
            <p:nvPr/>
          </p:nvGrpSpPr>
          <p:grpSpPr bwMode="auto">
            <a:xfrm>
              <a:off x="642939" y="4347482"/>
              <a:ext cx="1785937" cy="637268"/>
              <a:chOff x="2211" y="816"/>
              <a:chExt cx="1406" cy="481"/>
            </a:xfrm>
          </p:grpSpPr>
          <p:sp>
            <p:nvSpPr>
              <p:cNvPr id="523" name="Rectangle 83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ОГПН </a:t>
                </a:r>
              </a:p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по Иркутскому району</a:t>
                </a:r>
              </a:p>
            </p:txBody>
          </p:sp>
          <p:sp>
            <p:nvSpPr>
              <p:cNvPr id="524" name="Rectangle 84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Шубкин Р. Г.</a:t>
                </a:r>
              </a:p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20-84-40</a:t>
                </a:r>
              </a:p>
            </p:txBody>
          </p:sp>
        </p:grpSp>
        <p:sp>
          <p:nvSpPr>
            <p:cNvPr id="350" name="Line 119"/>
            <p:cNvSpPr>
              <a:spLocks noChangeShapeType="1"/>
            </p:cNvSpPr>
            <p:nvPr/>
          </p:nvSpPr>
          <p:spPr bwMode="auto">
            <a:xfrm>
              <a:off x="336777" y="6072188"/>
              <a:ext cx="3186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2" name="Group 82"/>
            <p:cNvGrpSpPr>
              <a:grpSpLocks/>
            </p:cNvGrpSpPr>
            <p:nvPr/>
          </p:nvGrpSpPr>
          <p:grpSpPr bwMode="auto">
            <a:xfrm>
              <a:off x="642938" y="3582082"/>
              <a:ext cx="1721304" cy="637268"/>
              <a:chOff x="2211" y="816"/>
              <a:chExt cx="1406" cy="481"/>
            </a:xfrm>
          </p:grpSpPr>
          <p:sp>
            <p:nvSpPr>
              <p:cNvPr id="521" name="Rectangle 83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ОГУ ОПС по</a:t>
                </a:r>
              </a:p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 Иркутскому району</a:t>
                </a:r>
              </a:p>
            </p:txBody>
          </p:sp>
          <p:sp>
            <p:nvSpPr>
              <p:cNvPr id="522" name="Rectangle 84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Перфильев К. И.</a:t>
                </a:r>
              </a:p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53-89-68</a:t>
                </a:r>
              </a:p>
            </p:txBody>
          </p:sp>
        </p:grpSp>
        <p:sp>
          <p:nvSpPr>
            <p:cNvPr id="352" name="Line 96"/>
            <p:cNvSpPr>
              <a:spLocks noChangeShapeType="1"/>
            </p:cNvSpPr>
            <p:nvPr/>
          </p:nvSpPr>
          <p:spPr bwMode="auto">
            <a:xfrm flipH="1">
              <a:off x="2479903" y="5163911"/>
              <a:ext cx="1071562" cy="867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" name="Прямоугольник 5"/>
            <p:cNvSpPr>
              <a:spLocks noChangeArrowheads="1"/>
            </p:cNvSpPr>
            <p:nvPr/>
          </p:nvSpPr>
          <p:spPr bwMode="auto">
            <a:xfrm>
              <a:off x="0" y="0"/>
              <a:ext cx="9144000" cy="857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5290" tIns="32645" rIns="65290" bIns="32645"/>
            <a:lstStyle/>
            <a:p>
              <a:pPr algn="ctr" defTabSz="12776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500" b="1" dirty="0">
                  <a:solidFill>
                    <a:srgbClr val="000000"/>
                  </a:solidFill>
                  <a:latin typeface="Times New Roman" pitchFamily="18" charset="0"/>
                </a:rPr>
                <a:t>ПАСПОРТ ТЕРРИТОРИИ </a:t>
              </a:r>
            </a:p>
            <a:p>
              <a:pPr algn="ctr" defTabSz="12776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500" b="1" dirty="0">
                  <a:solidFill>
                    <a:srgbClr val="000000"/>
                  </a:solidFill>
                  <a:latin typeface="Times New Roman" pitchFamily="18" charset="0"/>
                </a:rPr>
                <a:t>с. </a:t>
              </a:r>
              <a:r>
                <a:rPr lang="ru-RU" sz="5500" b="1" dirty="0" err="1">
                  <a:solidFill>
                    <a:srgbClr val="000000"/>
                  </a:solidFill>
                  <a:latin typeface="Times New Roman" pitchFamily="18" charset="0"/>
                </a:rPr>
                <a:t>Горохово</a:t>
              </a:r>
              <a:r>
                <a:rPr lang="ru-RU" sz="5500" b="1" dirty="0">
                  <a:solidFill>
                    <a:srgbClr val="000000"/>
                  </a:solidFill>
                  <a:latin typeface="Times New Roman" pitchFamily="18" charset="0"/>
                </a:rPr>
                <a:t> Гороховского МО Иркутского района</a:t>
              </a:r>
            </a:p>
            <a:p>
              <a:pPr algn="ctr" defTabSz="12776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500" b="1" dirty="0">
                  <a:solidFill>
                    <a:srgbClr val="000000"/>
                  </a:solidFill>
                  <a:latin typeface="Times New Roman" pitchFamily="18" charset="0"/>
                </a:rPr>
                <a:t>(Схема организации управления и взаимодействия) </a:t>
              </a:r>
            </a:p>
          </p:txBody>
        </p:sp>
        <p:grpSp>
          <p:nvGrpSpPr>
            <p:cNvPr id="23" name="Group 92"/>
            <p:cNvGrpSpPr>
              <a:grpSpLocks/>
            </p:cNvGrpSpPr>
            <p:nvPr/>
          </p:nvGrpSpPr>
          <p:grpSpPr bwMode="auto">
            <a:xfrm>
              <a:off x="642939" y="5827260"/>
              <a:ext cx="1785937" cy="637268"/>
              <a:chOff x="2211" y="816"/>
              <a:chExt cx="1406" cy="481"/>
            </a:xfrm>
          </p:grpSpPr>
          <p:sp>
            <p:nvSpPr>
              <p:cNvPr id="519" name="Rectangle 93"/>
              <p:cNvSpPr>
                <a:spLocks noChangeArrowheads="1"/>
              </p:cNvSpPr>
              <p:nvPr/>
            </p:nvSpPr>
            <p:spPr bwMode="auto">
              <a:xfrm>
                <a:off x="2211" y="816"/>
                <a:ext cx="1406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00" b="1" i="1" dirty="0">
                    <a:solidFill>
                      <a:srgbClr val="000000"/>
                    </a:solidFill>
                    <a:cs typeface="Times New Roman" pitchFamily="18" charset="0"/>
                  </a:rPr>
                  <a:t>Лесничество</a:t>
                </a:r>
              </a:p>
            </p:txBody>
          </p:sp>
          <p:sp>
            <p:nvSpPr>
              <p:cNvPr id="520" name="Rectangle 94"/>
              <p:cNvSpPr>
                <a:spLocks noChangeArrowheads="1"/>
              </p:cNvSpPr>
              <p:nvPr/>
            </p:nvSpPr>
            <p:spPr bwMode="auto">
              <a:xfrm>
                <a:off x="2211" y="1043"/>
                <a:ext cx="1406" cy="2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algn="ctr" defTabSz="1256849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500" b="1" dirty="0">
                    <a:solidFill>
                      <a:srgbClr val="000000"/>
                    </a:solidFill>
                    <a:cs typeface="Times New Roman" pitchFamily="18" charset="0"/>
                  </a:rPr>
                  <a:t>Иркутское лесничество</a:t>
                </a:r>
              </a:p>
            </p:txBody>
          </p:sp>
        </p:grpSp>
        <p:cxnSp>
          <p:nvCxnSpPr>
            <p:cNvPr id="355" name="Прямая со стрелкой 133"/>
            <p:cNvCxnSpPr>
              <a:cxnSpLocks noChangeShapeType="1"/>
            </p:cNvCxnSpPr>
            <p:nvPr/>
          </p:nvCxnSpPr>
          <p:spPr bwMode="auto">
            <a:xfrm rot="10800000">
              <a:off x="5439456" y="3531054"/>
              <a:ext cx="408214" cy="113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6" name="Line 59"/>
            <p:cNvSpPr>
              <a:spLocks noChangeShapeType="1"/>
            </p:cNvSpPr>
            <p:nvPr/>
          </p:nvSpPr>
          <p:spPr bwMode="auto">
            <a:xfrm>
              <a:off x="4526643" y="329975"/>
              <a:ext cx="0" cy="33337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lIns="65290" tIns="32645" rIns="65290" bIns="32645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57" name="Freeform 61"/>
            <p:cNvSpPr>
              <a:spLocks/>
            </p:cNvSpPr>
            <p:nvPr/>
          </p:nvSpPr>
          <p:spPr bwMode="auto">
            <a:xfrm>
              <a:off x="4628697" y="420689"/>
              <a:ext cx="278946" cy="44223"/>
            </a:xfrm>
            <a:custGeom>
              <a:avLst/>
              <a:gdLst>
                <a:gd name="T0" fmla="*/ 0 w 136"/>
                <a:gd name="T1" fmla="*/ 2147483647 h 36"/>
                <a:gd name="T2" fmla="*/ 2147483647 w 136"/>
                <a:gd name="T3" fmla="*/ 0 h 36"/>
                <a:gd name="T4" fmla="*/ 2147483647 w 136"/>
                <a:gd name="T5" fmla="*/ 0 h 36"/>
                <a:gd name="T6" fmla="*/ 2147483647 w 136"/>
                <a:gd name="T7" fmla="*/ 0 h 36"/>
                <a:gd name="T8" fmla="*/ 2147483647 w 136"/>
                <a:gd name="T9" fmla="*/ 0 h 36"/>
                <a:gd name="T10" fmla="*/ 2147483647 w 136"/>
                <a:gd name="T11" fmla="*/ 2147483647 h 36"/>
                <a:gd name="T12" fmla="*/ 2147483647 w 136"/>
                <a:gd name="T13" fmla="*/ 2147483647 h 36"/>
                <a:gd name="T14" fmla="*/ 2147483647 w 136"/>
                <a:gd name="T15" fmla="*/ 2147483647 h 36"/>
                <a:gd name="T16" fmla="*/ 2147483647 w 136"/>
                <a:gd name="T17" fmla="*/ 2147483647 h 36"/>
                <a:gd name="T18" fmla="*/ 2147483647 w 136"/>
                <a:gd name="T19" fmla="*/ 2147483647 h 36"/>
                <a:gd name="T20" fmla="*/ 2147483647 w 136"/>
                <a:gd name="T21" fmla="*/ 2147483647 h 36"/>
                <a:gd name="T22" fmla="*/ 2147483647 w 136"/>
                <a:gd name="T23" fmla="*/ 2147483647 h 36"/>
                <a:gd name="T24" fmla="*/ 2147483647 w 136"/>
                <a:gd name="T25" fmla="*/ 2147483647 h 36"/>
                <a:gd name="T26" fmla="*/ 2147483647 w 136"/>
                <a:gd name="T27" fmla="*/ 2147483647 h 36"/>
                <a:gd name="T28" fmla="*/ 2147483647 w 136"/>
                <a:gd name="T29" fmla="*/ 2147483647 h 36"/>
                <a:gd name="T30" fmla="*/ 2147483647 w 136"/>
                <a:gd name="T31" fmla="*/ 2147483647 h 36"/>
                <a:gd name="T32" fmla="*/ 2147483647 w 136"/>
                <a:gd name="T33" fmla="*/ 2147483647 h 36"/>
                <a:gd name="T34" fmla="*/ 2147483647 w 136"/>
                <a:gd name="T35" fmla="*/ 2147483647 h 36"/>
                <a:gd name="T36" fmla="*/ 2147483647 w 136"/>
                <a:gd name="T37" fmla="*/ 2147483647 h 36"/>
                <a:gd name="T38" fmla="*/ 2147483647 w 136"/>
                <a:gd name="T39" fmla="*/ 2147483647 h 36"/>
                <a:gd name="T40" fmla="*/ 2147483647 w 136"/>
                <a:gd name="T41" fmla="*/ 2147483647 h 36"/>
                <a:gd name="T42" fmla="*/ 2147483647 w 136"/>
                <a:gd name="T43" fmla="*/ 2147483647 h 36"/>
                <a:gd name="T44" fmla="*/ 2147483647 w 136"/>
                <a:gd name="T45" fmla="*/ 2147483647 h 36"/>
                <a:gd name="T46" fmla="*/ 0 w 136"/>
                <a:gd name="T47" fmla="*/ 2147483647 h 36"/>
                <a:gd name="T48" fmla="*/ 0 w 136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36"/>
                <a:gd name="T77" fmla="*/ 136 w 136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36">
                  <a:moveTo>
                    <a:pt x="0" y="5"/>
                  </a:moveTo>
                  <a:lnTo>
                    <a:pt x="13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81" y="5"/>
                  </a:lnTo>
                  <a:lnTo>
                    <a:pt x="99" y="10"/>
                  </a:lnTo>
                  <a:lnTo>
                    <a:pt x="107" y="12"/>
                  </a:lnTo>
                  <a:lnTo>
                    <a:pt x="112" y="15"/>
                  </a:lnTo>
                  <a:lnTo>
                    <a:pt x="122" y="20"/>
                  </a:lnTo>
                  <a:lnTo>
                    <a:pt x="135" y="35"/>
                  </a:lnTo>
                  <a:lnTo>
                    <a:pt x="128" y="27"/>
                  </a:lnTo>
                  <a:lnTo>
                    <a:pt x="112" y="22"/>
                  </a:lnTo>
                  <a:lnTo>
                    <a:pt x="99" y="17"/>
                  </a:lnTo>
                  <a:lnTo>
                    <a:pt x="89" y="15"/>
                  </a:lnTo>
                  <a:lnTo>
                    <a:pt x="81" y="15"/>
                  </a:lnTo>
                  <a:lnTo>
                    <a:pt x="68" y="12"/>
                  </a:lnTo>
                  <a:lnTo>
                    <a:pt x="57" y="10"/>
                  </a:lnTo>
                  <a:lnTo>
                    <a:pt x="49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18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" name="Freeform 62"/>
            <p:cNvSpPr>
              <a:spLocks/>
            </p:cNvSpPr>
            <p:nvPr/>
          </p:nvSpPr>
          <p:spPr bwMode="auto">
            <a:xfrm>
              <a:off x="4621894" y="479653"/>
              <a:ext cx="332241" cy="52161"/>
            </a:xfrm>
            <a:custGeom>
              <a:avLst/>
              <a:gdLst>
                <a:gd name="T0" fmla="*/ 0 w 162"/>
                <a:gd name="T1" fmla="*/ 2147483647 h 42"/>
                <a:gd name="T2" fmla="*/ 2147483647 w 162"/>
                <a:gd name="T3" fmla="*/ 0 h 42"/>
                <a:gd name="T4" fmla="*/ 2147483647 w 162"/>
                <a:gd name="T5" fmla="*/ 0 h 42"/>
                <a:gd name="T6" fmla="*/ 2147483647 w 162"/>
                <a:gd name="T7" fmla="*/ 0 h 42"/>
                <a:gd name="T8" fmla="*/ 2147483647 w 162"/>
                <a:gd name="T9" fmla="*/ 0 h 42"/>
                <a:gd name="T10" fmla="*/ 2147483647 w 162"/>
                <a:gd name="T11" fmla="*/ 2147483647 h 42"/>
                <a:gd name="T12" fmla="*/ 2147483647 w 162"/>
                <a:gd name="T13" fmla="*/ 2147483647 h 42"/>
                <a:gd name="T14" fmla="*/ 2147483647 w 162"/>
                <a:gd name="T15" fmla="*/ 2147483647 h 42"/>
                <a:gd name="T16" fmla="*/ 2147483647 w 162"/>
                <a:gd name="T17" fmla="*/ 2147483647 h 42"/>
                <a:gd name="T18" fmla="*/ 2147483647 w 162"/>
                <a:gd name="T19" fmla="*/ 2147483647 h 42"/>
                <a:gd name="T20" fmla="*/ 2147483647 w 162"/>
                <a:gd name="T21" fmla="*/ 2147483647 h 42"/>
                <a:gd name="T22" fmla="*/ 2147483647 w 162"/>
                <a:gd name="T23" fmla="*/ 2147483647 h 42"/>
                <a:gd name="T24" fmla="*/ 2147483647 w 162"/>
                <a:gd name="T25" fmla="*/ 2147483647 h 42"/>
                <a:gd name="T26" fmla="*/ 2147483647 w 162"/>
                <a:gd name="T27" fmla="*/ 2147483647 h 42"/>
                <a:gd name="T28" fmla="*/ 2147483647 w 162"/>
                <a:gd name="T29" fmla="*/ 2147483647 h 42"/>
                <a:gd name="T30" fmla="*/ 2147483647 w 162"/>
                <a:gd name="T31" fmla="*/ 2147483647 h 42"/>
                <a:gd name="T32" fmla="*/ 2147483647 w 162"/>
                <a:gd name="T33" fmla="*/ 2147483647 h 42"/>
                <a:gd name="T34" fmla="*/ 2147483647 w 162"/>
                <a:gd name="T35" fmla="*/ 2147483647 h 42"/>
                <a:gd name="T36" fmla="*/ 2147483647 w 162"/>
                <a:gd name="T37" fmla="*/ 2147483647 h 42"/>
                <a:gd name="T38" fmla="*/ 2147483647 w 162"/>
                <a:gd name="T39" fmla="*/ 2147483647 h 42"/>
                <a:gd name="T40" fmla="*/ 2147483647 w 162"/>
                <a:gd name="T41" fmla="*/ 2147483647 h 42"/>
                <a:gd name="T42" fmla="*/ 0 w 162"/>
                <a:gd name="T43" fmla="*/ 2147483647 h 42"/>
                <a:gd name="T44" fmla="*/ 0 w 162"/>
                <a:gd name="T45" fmla="*/ 2147483647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42"/>
                <a:gd name="T71" fmla="*/ 162 w 162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42">
                  <a:moveTo>
                    <a:pt x="0" y="3"/>
                  </a:moveTo>
                  <a:lnTo>
                    <a:pt x="18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86" y="3"/>
                  </a:lnTo>
                  <a:lnTo>
                    <a:pt x="107" y="8"/>
                  </a:lnTo>
                  <a:lnTo>
                    <a:pt x="125" y="13"/>
                  </a:lnTo>
                  <a:lnTo>
                    <a:pt x="143" y="20"/>
                  </a:lnTo>
                  <a:lnTo>
                    <a:pt x="154" y="23"/>
                  </a:lnTo>
                  <a:lnTo>
                    <a:pt x="161" y="41"/>
                  </a:lnTo>
                  <a:lnTo>
                    <a:pt x="148" y="33"/>
                  </a:lnTo>
                  <a:lnTo>
                    <a:pt x="138" y="28"/>
                  </a:lnTo>
                  <a:lnTo>
                    <a:pt x="130" y="28"/>
                  </a:lnTo>
                  <a:lnTo>
                    <a:pt x="117" y="21"/>
                  </a:lnTo>
                  <a:lnTo>
                    <a:pt x="104" y="21"/>
                  </a:lnTo>
                  <a:lnTo>
                    <a:pt x="86" y="17"/>
                  </a:lnTo>
                  <a:lnTo>
                    <a:pt x="62" y="13"/>
                  </a:lnTo>
                  <a:lnTo>
                    <a:pt x="47" y="10"/>
                  </a:lnTo>
                  <a:lnTo>
                    <a:pt x="31" y="13"/>
                  </a:lnTo>
                  <a:lnTo>
                    <a:pt x="13" y="13"/>
                  </a:lnTo>
                  <a:lnTo>
                    <a:pt x="0" y="17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9" name="Freeform 63"/>
            <p:cNvSpPr>
              <a:spLocks/>
            </p:cNvSpPr>
            <p:nvPr/>
          </p:nvSpPr>
          <p:spPr bwMode="auto">
            <a:xfrm>
              <a:off x="5017635" y="445634"/>
              <a:ext cx="86179" cy="57830"/>
            </a:xfrm>
            <a:custGeom>
              <a:avLst/>
              <a:gdLst>
                <a:gd name="T0" fmla="*/ 2147483647 w 42"/>
                <a:gd name="T1" fmla="*/ 2147483647 h 46"/>
                <a:gd name="T2" fmla="*/ 2147483647 w 42"/>
                <a:gd name="T3" fmla="*/ 2147483647 h 46"/>
                <a:gd name="T4" fmla="*/ 2147483647 w 42"/>
                <a:gd name="T5" fmla="*/ 2147483647 h 46"/>
                <a:gd name="T6" fmla="*/ 2147483647 w 42"/>
                <a:gd name="T7" fmla="*/ 2147483647 h 46"/>
                <a:gd name="T8" fmla="*/ 2147483647 w 42"/>
                <a:gd name="T9" fmla="*/ 2147483647 h 46"/>
                <a:gd name="T10" fmla="*/ 2147483647 w 42"/>
                <a:gd name="T11" fmla="*/ 2147483647 h 46"/>
                <a:gd name="T12" fmla="*/ 2147483647 w 42"/>
                <a:gd name="T13" fmla="*/ 2147483647 h 46"/>
                <a:gd name="T14" fmla="*/ 0 w 42"/>
                <a:gd name="T15" fmla="*/ 0 h 46"/>
                <a:gd name="T16" fmla="*/ 0 w 42"/>
                <a:gd name="T17" fmla="*/ 2147483647 h 46"/>
                <a:gd name="T18" fmla="*/ 2147483647 w 42"/>
                <a:gd name="T19" fmla="*/ 2147483647 h 46"/>
                <a:gd name="T20" fmla="*/ 2147483647 w 42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46"/>
                <a:gd name="T35" fmla="*/ 42 w 42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46">
                  <a:moveTo>
                    <a:pt x="36" y="45"/>
                  </a:moveTo>
                  <a:lnTo>
                    <a:pt x="41" y="40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6" y="13"/>
                  </a:lnTo>
                  <a:lnTo>
                    <a:pt x="36" y="7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29"/>
                  </a:lnTo>
                  <a:lnTo>
                    <a:pt x="36" y="4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0" name="Freeform 64"/>
            <p:cNvSpPr>
              <a:spLocks/>
            </p:cNvSpPr>
            <p:nvPr/>
          </p:nvSpPr>
          <p:spPr bwMode="auto">
            <a:xfrm>
              <a:off x="4984751" y="379867"/>
              <a:ext cx="86179" cy="77107"/>
            </a:xfrm>
            <a:custGeom>
              <a:avLst/>
              <a:gdLst>
                <a:gd name="T0" fmla="*/ 2147483647 w 42"/>
                <a:gd name="T1" fmla="*/ 2147483647 h 61"/>
                <a:gd name="T2" fmla="*/ 2147483647 w 42"/>
                <a:gd name="T3" fmla="*/ 2147483647 h 61"/>
                <a:gd name="T4" fmla="*/ 2147483647 w 42"/>
                <a:gd name="T5" fmla="*/ 2147483647 h 61"/>
                <a:gd name="T6" fmla="*/ 2147483647 w 42"/>
                <a:gd name="T7" fmla="*/ 2147483647 h 61"/>
                <a:gd name="T8" fmla="*/ 2147483647 w 42"/>
                <a:gd name="T9" fmla="*/ 0 h 61"/>
                <a:gd name="T10" fmla="*/ 0 w 42"/>
                <a:gd name="T11" fmla="*/ 0 h 61"/>
                <a:gd name="T12" fmla="*/ 0 w 42"/>
                <a:gd name="T13" fmla="*/ 2147483647 h 61"/>
                <a:gd name="T14" fmla="*/ 0 w 42"/>
                <a:gd name="T15" fmla="*/ 2147483647 h 61"/>
                <a:gd name="T16" fmla="*/ 2147483647 w 42"/>
                <a:gd name="T17" fmla="*/ 2147483647 h 61"/>
                <a:gd name="T18" fmla="*/ 2147483647 w 42"/>
                <a:gd name="T19" fmla="*/ 2147483647 h 61"/>
                <a:gd name="T20" fmla="*/ 2147483647 w 42"/>
                <a:gd name="T21" fmla="*/ 2147483647 h 61"/>
                <a:gd name="T22" fmla="*/ 2147483647 w 42"/>
                <a:gd name="T23" fmla="*/ 2147483647 h 61"/>
                <a:gd name="T24" fmla="*/ 2147483647 w 42"/>
                <a:gd name="T25" fmla="*/ 2147483647 h 61"/>
                <a:gd name="T26" fmla="*/ 2147483647 w 42"/>
                <a:gd name="T27" fmla="*/ 2147483647 h 61"/>
                <a:gd name="T28" fmla="*/ 2147483647 w 42"/>
                <a:gd name="T29" fmla="*/ 2147483647 h 61"/>
                <a:gd name="T30" fmla="*/ 2147483647 w 42"/>
                <a:gd name="T31" fmla="*/ 2147483647 h 61"/>
                <a:gd name="T32" fmla="*/ 2147483647 w 42"/>
                <a:gd name="T33" fmla="*/ 2147483647 h 61"/>
                <a:gd name="T34" fmla="*/ 2147483647 w 42"/>
                <a:gd name="T35" fmla="*/ 2147483647 h 61"/>
                <a:gd name="T36" fmla="*/ 2147483647 w 42"/>
                <a:gd name="T37" fmla="*/ 2147483647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1"/>
                <a:gd name="T59" fmla="*/ 42 w 42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1">
                  <a:moveTo>
                    <a:pt x="28" y="8"/>
                  </a:moveTo>
                  <a:lnTo>
                    <a:pt x="28" y="5"/>
                  </a:lnTo>
                  <a:lnTo>
                    <a:pt x="21" y="5"/>
                  </a:lnTo>
                  <a:lnTo>
                    <a:pt x="13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5" y="30"/>
                  </a:lnTo>
                  <a:lnTo>
                    <a:pt x="8" y="39"/>
                  </a:lnTo>
                  <a:lnTo>
                    <a:pt x="13" y="44"/>
                  </a:lnTo>
                  <a:lnTo>
                    <a:pt x="13" y="49"/>
                  </a:lnTo>
                  <a:lnTo>
                    <a:pt x="26" y="52"/>
                  </a:lnTo>
                  <a:lnTo>
                    <a:pt x="41" y="60"/>
                  </a:lnTo>
                  <a:lnTo>
                    <a:pt x="34" y="35"/>
                  </a:lnTo>
                  <a:lnTo>
                    <a:pt x="34" y="30"/>
                  </a:lnTo>
                  <a:lnTo>
                    <a:pt x="28" y="17"/>
                  </a:lnTo>
                  <a:lnTo>
                    <a:pt x="28" y="8"/>
                  </a:lnTo>
                </a:path>
              </a:pathLst>
            </a:custGeom>
            <a:solidFill>
              <a:srgbClr val="F9F9F9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" name="Freeform 65"/>
            <p:cNvSpPr>
              <a:spLocks/>
            </p:cNvSpPr>
            <p:nvPr/>
          </p:nvSpPr>
          <p:spPr bwMode="auto">
            <a:xfrm>
              <a:off x="4815796" y="342448"/>
              <a:ext cx="181429" cy="104321"/>
            </a:xfrm>
            <a:custGeom>
              <a:avLst/>
              <a:gdLst>
                <a:gd name="T0" fmla="*/ 2147483647 w 89"/>
                <a:gd name="T1" fmla="*/ 2147483647 h 83"/>
                <a:gd name="T2" fmla="*/ 0 w 89"/>
                <a:gd name="T3" fmla="*/ 2147483647 h 83"/>
                <a:gd name="T4" fmla="*/ 0 w 89"/>
                <a:gd name="T5" fmla="*/ 2147483647 h 83"/>
                <a:gd name="T6" fmla="*/ 0 w 89"/>
                <a:gd name="T7" fmla="*/ 2147483647 h 83"/>
                <a:gd name="T8" fmla="*/ 0 w 89"/>
                <a:gd name="T9" fmla="*/ 2147483647 h 83"/>
                <a:gd name="T10" fmla="*/ 2147483647 w 89"/>
                <a:gd name="T11" fmla="*/ 0 h 83"/>
                <a:gd name="T12" fmla="*/ 2147483647 w 89"/>
                <a:gd name="T13" fmla="*/ 0 h 83"/>
                <a:gd name="T14" fmla="*/ 2147483647 w 89"/>
                <a:gd name="T15" fmla="*/ 0 h 83"/>
                <a:gd name="T16" fmla="*/ 2147483647 w 89"/>
                <a:gd name="T17" fmla="*/ 2147483647 h 83"/>
                <a:gd name="T18" fmla="*/ 2147483647 w 89"/>
                <a:gd name="T19" fmla="*/ 2147483647 h 83"/>
                <a:gd name="T20" fmla="*/ 2147483647 w 89"/>
                <a:gd name="T21" fmla="*/ 2147483647 h 83"/>
                <a:gd name="T22" fmla="*/ 2147483647 w 89"/>
                <a:gd name="T23" fmla="*/ 2147483647 h 83"/>
                <a:gd name="T24" fmla="*/ 2147483647 w 89"/>
                <a:gd name="T25" fmla="*/ 2147483647 h 83"/>
                <a:gd name="T26" fmla="*/ 2147483647 w 89"/>
                <a:gd name="T27" fmla="*/ 2147483647 h 83"/>
                <a:gd name="T28" fmla="*/ 2147483647 w 89"/>
                <a:gd name="T29" fmla="*/ 2147483647 h 83"/>
                <a:gd name="T30" fmla="*/ 2147483647 w 89"/>
                <a:gd name="T31" fmla="*/ 2147483647 h 83"/>
                <a:gd name="T32" fmla="*/ 2147483647 w 89"/>
                <a:gd name="T33" fmla="*/ 2147483647 h 83"/>
                <a:gd name="T34" fmla="*/ 2147483647 w 89"/>
                <a:gd name="T35" fmla="*/ 2147483647 h 83"/>
                <a:gd name="T36" fmla="*/ 2147483647 w 89"/>
                <a:gd name="T37" fmla="*/ 2147483647 h 83"/>
                <a:gd name="T38" fmla="*/ 2147483647 w 89"/>
                <a:gd name="T39" fmla="*/ 2147483647 h 83"/>
                <a:gd name="T40" fmla="*/ 2147483647 w 89"/>
                <a:gd name="T41" fmla="*/ 2147483647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83"/>
                <a:gd name="T65" fmla="*/ 89 w 89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83">
                  <a:moveTo>
                    <a:pt x="8" y="69"/>
                  </a:moveTo>
                  <a:lnTo>
                    <a:pt x="0" y="54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8"/>
                  </a:lnTo>
                  <a:lnTo>
                    <a:pt x="3" y="0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57" y="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0" y="27"/>
                  </a:lnTo>
                  <a:lnTo>
                    <a:pt x="75" y="49"/>
                  </a:lnTo>
                  <a:lnTo>
                    <a:pt x="81" y="64"/>
                  </a:lnTo>
                  <a:lnTo>
                    <a:pt x="88" y="82"/>
                  </a:lnTo>
                  <a:lnTo>
                    <a:pt x="75" y="79"/>
                  </a:lnTo>
                  <a:lnTo>
                    <a:pt x="65" y="74"/>
                  </a:lnTo>
                  <a:lnTo>
                    <a:pt x="52" y="69"/>
                  </a:lnTo>
                  <a:lnTo>
                    <a:pt x="42" y="69"/>
                  </a:lnTo>
                  <a:lnTo>
                    <a:pt x="29" y="69"/>
                  </a:lnTo>
                  <a:lnTo>
                    <a:pt x="8" y="6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2" name="Freeform 66"/>
            <p:cNvSpPr>
              <a:spLocks/>
            </p:cNvSpPr>
            <p:nvPr/>
          </p:nvSpPr>
          <p:spPr bwMode="auto">
            <a:xfrm>
              <a:off x="4772707" y="335643"/>
              <a:ext cx="86179" cy="73706"/>
            </a:xfrm>
            <a:custGeom>
              <a:avLst/>
              <a:gdLst>
                <a:gd name="T0" fmla="*/ 0 w 42"/>
                <a:gd name="T1" fmla="*/ 0 h 59"/>
                <a:gd name="T2" fmla="*/ 2147483647 w 42"/>
                <a:gd name="T3" fmla="*/ 0 h 59"/>
                <a:gd name="T4" fmla="*/ 2147483647 w 42"/>
                <a:gd name="T5" fmla="*/ 0 h 59"/>
                <a:gd name="T6" fmla="*/ 2147483647 w 42"/>
                <a:gd name="T7" fmla="*/ 2147483647 h 59"/>
                <a:gd name="T8" fmla="*/ 2147483647 w 42"/>
                <a:gd name="T9" fmla="*/ 2147483647 h 59"/>
                <a:gd name="T10" fmla="*/ 2147483647 w 42"/>
                <a:gd name="T11" fmla="*/ 2147483647 h 59"/>
                <a:gd name="T12" fmla="*/ 2147483647 w 42"/>
                <a:gd name="T13" fmla="*/ 2147483647 h 59"/>
                <a:gd name="T14" fmla="*/ 2147483647 w 42"/>
                <a:gd name="T15" fmla="*/ 2147483647 h 59"/>
                <a:gd name="T16" fmla="*/ 2147483647 w 42"/>
                <a:gd name="T17" fmla="*/ 2147483647 h 59"/>
                <a:gd name="T18" fmla="*/ 2147483647 w 42"/>
                <a:gd name="T19" fmla="*/ 2147483647 h 59"/>
                <a:gd name="T20" fmla="*/ 2147483647 w 42"/>
                <a:gd name="T21" fmla="*/ 2147483647 h 59"/>
                <a:gd name="T22" fmla="*/ 2147483647 w 42"/>
                <a:gd name="T23" fmla="*/ 2147483647 h 59"/>
                <a:gd name="T24" fmla="*/ 2147483647 w 42"/>
                <a:gd name="T25" fmla="*/ 2147483647 h 59"/>
                <a:gd name="T26" fmla="*/ 2147483647 w 42"/>
                <a:gd name="T27" fmla="*/ 2147483647 h 59"/>
                <a:gd name="T28" fmla="*/ 2147483647 w 42"/>
                <a:gd name="T29" fmla="*/ 2147483647 h 59"/>
                <a:gd name="T30" fmla="*/ 2147483647 w 42"/>
                <a:gd name="T31" fmla="*/ 2147483647 h 59"/>
                <a:gd name="T32" fmla="*/ 2147483647 w 42"/>
                <a:gd name="T33" fmla="*/ 2147483647 h 59"/>
                <a:gd name="T34" fmla="*/ 2147483647 w 42"/>
                <a:gd name="T35" fmla="*/ 2147483647 h 59"/>
                <a:gd name="T36" fmla="*/ 2147483647 w 42"/>
                <a:gd name="T37" fmla="*/ 2147483647 h 59"/>
                <a:gd name="T38" fmla="*/ 2147483647 w 42"/>
                <a:gd name="T39" fmla="*/ 2147483647 h 59"/>
                <a:gd name="T40" fmla="*/ 0 w 42"/>
                <a:gd name="T41" fmla="*/ 2147483647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36" y="13"/>
                  </a:lnTo>
                  <a:lnTo>
                    <a:pt x="34" y="28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58"/>
                  </a:lnTo>
                  <a:lnTo>
                    <a:pt x="26" y="50"/>
                  </a:lnTo>
                  <a:lnTo>
                    <a:pt x="21" y="38"/>
                  </a:lnTo>
                  <a:lnTo>
                    <a:pt x="13" y="28"/>
                  </a:lnTo>
                  <a:lnTo>
                    <a:pt x="8" y="22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9F9F9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3" name="Freeform 67"/>
            <p:cNvSpPr>
              <a:spLocks/>
            </p:cNvSpPr>
            <p:nvPr/>
          </p:nvSpPr>
          <p:spPr bwMode="auto">
            <a:xfrm>
              <a:off x="4548188" y="316366"/>
              <a:ext cx="283482" cy="99786"/>
            </a:xfrm>
            <a:custGeom>
              <a:avLst/>
              <a:gdLst>
                <a:gd name="T0" fmla="*/ 0 w 138"/>
                <a:gd name="T1" fmla="*/ 2147483647 h 79"/>
                <a:gd name="T2" fmla="*/ 0 w 138"/>
                <a:gd name="T3" fmla="*/ 2147483647 h 79"/>
                <a:gd name="T4" fmla="*/ 2147483647 w 138"/>
                <a:gd name="T5" fmla="*/ 2147483647 h 79"/>
                <a:gd name="T6" fmla="*/ 2147483647 w 138"/>
                <a:gd name="T7" fmla="*/ 2147483647 h 79"/>
                <a:gd name="T8" fmla="*/ 2147483647 w 138"/>
                <a:gd name="T9" fmla="*/ 0 h 79"/>
                <a:gd name="T10" fmla="*/ 2147483647 w 138"/>
                <a:gd name="T11" fmla="*/ 0 h 79"/>
                <a:gd name="T12" fmla="*/ 2147483647 w 138"/>
                <a:gd name="T13" fmla="*/ 0 h 79"/>
                <a:gd name="T14" fmla="*/ 2147483647 w 138"/>
                <a:gd name="T15" fmla="*/ 0 h 79"/>
                <a:gd name="T16" fmla="*/ 2147483647 w 138"/>
                <a:gd name="T17" fmla="*/ 0 h 79"/>
                <a:gd name="T18" fmla="*/ 2147483647 w 138"/>
                <a:gd name="T19" fmla="*/ 0 h 79"/>
                <a:gd name="T20" fmla="*/ 2147483647 w 138"/>
                <a:gd name="T21" fmla="*/ 0 h 79"/>
                <a:gd name="T22" fmla="*/ 2147483647 w 138"/>
                <a:gd name="T23" fmla="*/ 0 h 79"/>
                <a:gd name="T24" fmla="*/ 2147483647 w 138"/>
                <a:gd name="T25" fmla="*/ 0 h 79"/>
                <a:gd name="T26" fmla="*/ 2147483647 w 138"/>
                <a:gd name="T27" fmla="*/ 2147483647 h 79"/>
                <a:gd name="T28" fmla="*/ 2147483647 w 138"/>
                <a:gd name="T29" fmla="*/ 2147483647 h 79"/>
                <a:gd name="T30" fmla="*/ 2147483647 w 138"/>
                <a:gd name="T31" fmla="*/ 2147483647 h 79"/>
                <a:gd name="T32" fmla="*/ 2147483647 w 138"/>
                <a:gd name="T33" fmla="*/ 2147483647 h 79"/>
                <a:gd name="T34" fmla="*/ 2147483647 w 138"/>
                <a:gd name="T35" fmla="*/ 2147483647 h 79"/>
                <a:gd name="T36" fmla="*/ 2147483647 w 138"/>
                <a:gd name="T37" fmla="*/ 2147483647 h 79"/>
                <a:gd name="T38" fmla="*/ 2147483647 w 138"/>
                <a:gd name="T39" fmla="*/ 2147483647 h 79"/>
                <a:gd name="T40" fmla="*/ 2147483647 w 138"/>
                <a:gd name="T41" fmla="*/ 2147483647 h 79"/>
                <a:gd name="T42" fmla="*/ 2147483647 w 138"/>
                <a:gd name="T43" fmla="*/ 2147483647 h 79"/>
                <a:gd name="T44" fmla="*/ 2147483647 w 138"/>
                <a:gd name="T45" fmla="*/ 2147483647 h 79"/>
                <a:gd name="T46" fmla="*/ 2147483647 w 138"/>
                <a:gd name="T47" fmla="*/ 2147483647 h 79"/>
                <a:gd name="T48" fmla="*/ 2147483647 w 138"/>
                <a:gd name="T49" fmla="*/ 2147483647 h 79"/>
                <a:gd name="T50" fmla="*/ 2147483647 w 138"/>
                <a:gd name="T51" fmla="*/ 2147483647 h 79"/>
                <a:gd name="T52" fmla="*/ 2147483647 w 138"/>
                <a:gd name="T53" fmla="*/ 2147483647 h 79"/>
                <a:gd name="T54" fmla="*/ 2147483647 w 138"/>
                <a:gd name="T55" fmla="*/ 2147483647 h 79"/>
                <a:gd name="T56" fmla="*/ 2147483647 w 138"/>
                <a:gd name="T57" fmla="*/ 2147483647 h 79"/>
                <a:gd name="T58" fmla="*/ 2147483647 w 138"/>
                <a:gd name="T59" fmla="*/ 2147483647 h 79"/>
                <a:gd name="T60" fmla="*/ 2147483647 w 138"/>
                <a:gd name="T61" fmla="*/ 2147483647 h 79"/>
                <a:gd name="T62" fmla="*/ 2147483647 w 138"/>
                <a:gd name="T63" fmla="*/ 2147483647 h 79"/>
                <a:gd name="T64" fmla="*/ 2147483647 w 138"/>
                <a:gd name="T65" fmla="*/ 2147483647 h 79"/>
                <a:gd name="T66" fmla="*/ 2147483647 w 138"/>
                <a:gd name="T67" fmla="*/ 2147483647 h 79"/>
                <a:gd name="T68" fmla="*/ 2147483647 w 138"/>
                <a:gd name="T69" fmla="*/ 2147483647 h 79"/>
                <a:gd name="T70" fmla="*/ 2147483647 w 138"/>
                <a:gd name="T71" fmla="*/ 2147483647 h 79"/>
                <a:gd name="T72" fmla="*/ 2147483647 w 138"/>
                <a:gd name="T73" fmla="*/ 2147483647 h 79"/>
                <a:gd name="T74" fmla="*/ 2147483647 w 138"/>
                <a:gd name="T75" fmla="*/ 2147483647 h 79"/>
                <a:gd name="T76" fmla="*/ 2147483647 w 138"/>
                <a:gd name="T77" fmla="*/ 2147483647 h 79"/>
                <a:gd name="T78" fmla="*/ 2147483647 w 138"/>
                <a:gd name="T79" fmla="*/ 2147483647 h 79"/>
                <a:gd name="T80" fmla="*/ 2147483647 w 138"/>
                <a:gd name="T81" fmla="*/ 2147483647 h 79"/>
                <a:gd name="T82" fmla="*/ 2147483647 w 138"/>
                <a:gd name="T83" fmla="*/ 2147483647 h 79"/>
                <a:gd name="T84" fmla="*/ 0 w 138"/>
                <a:gd name="T85" fmla="*/ 2147483647 h 79"/>
                <a:gd name="T86" fmla="*/ 0 w 138"/>
                <a:gd name="T87" fmla="*/ 2147483647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79"/>
                <a:gd name="T134" fmla="*/ 138 w 138"/>
                <a:gd name="T135" fmla="*/ 79 h 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79">
                  <a:moveTo>
                    <a:pt x="0" y="12"/>
                  </a:moveTo>
                  <a:lnTo>
                    <a:pt x="0" y="8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3" y="3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09" y="8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4" y="22"/>
                  </a:lnTo>
                  <a:lnTo>
                    <a:pt x="114" y="32"/>
                  </a:lnTo>
                  <a:lnTo>
                    <a:pt x="119" y="40"/>
                  </a:lnTo>
                  <a:lnTo>
                    <a:pt x="124" y="53"/>
                  </a:lnTo>
                  <a:lnTo>
                    <a:pt x="130" y="63"/>
                  </a:lnTo>
                  <a:lnTo>
                    <a:pt x="135" y="73"/>
                  </a:lnTo>
                  <a:lnTo>
                    <a:pt x="137" y="78"/>
                  </a:lnTo>
                  <a:lnTo>
                    <a:pt x="130" y="73"/>
                  </a:lnTo>
                  <a:lnTo>
                    <a:pt x="119" y="67"/>
                  </a:lnTo>
                  <a:lnTo>
                    <a:pt x="109" y="63"/>
                  </a:lnTo>
                  <a:lnTo>
                    <a:pt x="99" y="58"/>
                  </a:lnTo>
                  <a:lnTo>
                    <a:pt x="88" y="57"/>
                  </a:lnTo>
                  <a:lnTo>
                    <a:pt x="78" y="53"/>
                  </a:lnTo>
                  <a:lnTo>
                    <a:pt x="65" y="53"/>
                  </a:lnTo>
                  <a:lnTo>
                    <a:pt x="49" y="53"/>
                  </a:lnTo>
                  <a:lnTo>
                    <a:pt x="36" y="53"/>
                  </a:lnTo>
                  <a:lnTo>
                    <a:pt x="23" y="53"/>
                  </a:lnTo>
                  <a:lnTo>
                    <a:pt x="10" y="57"/>
                  </a:lnTo>
                  <a:lnTo>
                    <a:pt x="10" y="53"/>
                  </a:lnTo>
                  <a:lnTo>
                    <a:pt x="10" y="47"/>
                  </a:lnTo>
                  <a:lnTo>
                    <a:pt x="8" y="38"/>
                  </a:lnTo>
                  <a:lnTo>
                    <a:pt x="5" y="32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4" name="Freeform 68"/>
            <p:cNvSpPr>
              <a:spLocks/>
            </p:cNvSpPr>
            <p:nvPr/>
          </p:nvSpPr>
          <p:spPr bwMode="auto">
            <a:xfrm>
              <a:off x="5043716" y="379867"/>
              <a:ext cx="80509" cy="77107"/>
            </a:xfrm>
            <a:custGeom>
              <a:avLst/>
              <a:gdLst>
                <a:gd name="T0" fmla="*/ 2147483647 w 39"/>
                <a:gd name="T1" fmla="*/ 2147483647 h 61"/>
                <a:gd name="T2" fmla="*/ 2147483647 w 39"/>
                <a:gd name="T3" fmla="*/ 2147483647 h 61"/>
                <a:gd name="T4" fmla="*/ 2147483647 w 39"/>
                <a:gd name="T5" fmla="*/ 2147483647 h 61"/>
                <a:gd name="T6" fmla="*/ 2147483647 w 39"/>
                <a:gd name="T7" fmla="*/ 2147483647 h 61"/>
                <a:gd name="T8" fmla="*/ 2147483647 w 39"/>
                <a:gd name="T9" fmla="*/ 2147483647 h 61"/>
                <a:gd name="T10" fmla="*/ 2147483647 w 39"/>
                <a:gd name="T11" fmla="*/ 2147483647 h 61"/>
                <a:gd name="T12" fmla="*/ 0 w 39"/>
                <a:gd name="T13" fmla="*/ 2147483647 h 61"/>
                <a:gd name="T14" fmla="*/ 0 w 39"/>
                <a:gd name="T15" fmla="*/ 2147483647 h 61"/>
                <a:gd name="T16" fmla="*/ 0 w 39"/>
                <a:gd name="T17" fmla="*/ 2147483647 h 61"/>
                <a:gd name="T18" fmla="*/ 0 w 39"/>
                <a:gd name="T19" fmla="*/ 2147483647 h 61"/>
                <a:gd name="T20" fmla="*/ 0 w 39"/>
                <a:gd name="T21" fmla="*/ 2147483647 h 61"/>
                <a:gd name="T22" fmla="*/ 0 w 39"/>
                <a:gd name="T23" fmla="*/ 2147483647 h 61"/>
                <a:gd name="T24" fmla="*/ 0 w 39"/>
                <a:gd name="T25" fmla="*/ 2147483647 h 61"/>
                <a:gd name="T26" fmla="*/ 0 w 39"/>
                <a:gd name="T27" fmla="*/ 0 h 61"/>
                <a:gd name="T28" fmla="*/ 2147483647 w 39"/>
                <a:gd name="T29" fmla="*/ 0 h 61"/>
                <a:gd name="T30" fmla="*/ 2147483647 w 39"/>
                <a:gd name="T31" fmla="*/ 0 h 61"/>
                <a:gd name="T32" fmla="*/ 2147483647 w 39"/>
                <a:gd name="T33" fmla="*/ 0 h 61"/>
                <a:gd name="T34" fmla="*/ 2147483647 w 39"/>
                <a:gd name="T35" fmla="*/ 0 h 61"/>
                <a:gd name="T36" fmla="*/ 2147483647 w 39"/>
                <a:gd name="T37" fmla="*/ 2147483647 h 61"/>
                <a:gd name="T38" fmla="*/ 2147483647 w 39"/>
                <a:gd name="T39" fmla="*/ 2147483647 h 61"/>
                <a:gd name="T40" fmla="*/ 2147483647 w 39"/>
                <a:gd name="T41" fmla="*/ 2147483647 h 61"/>
                <a:gd name="T42" fmla="*/ 2147483647 w 39"/>
                <a:gd name="T43" fmla="*/ 2147483647 h 61"/>
                <a:gd name="T44" fmla="*/ 2147483647 w 39"/>
                <a:gd name="T45" fmla="*/ 2147483647 h 61"/>
                <a:gd name="T46" fmla="*/ 2147483647 w 39"/>
                <a:gd name="T47" fmla="*/ 2147483647 h 61"/>
                <a:gd name="T48" fmla="*/ 2147483647 w 39"/>
                <a:gd name="T49" fmla="*/ 2147483647 h 61"/>
                <a:gd name="T50" fmla="*/ 2147483647 w 39"/>
                <a:gd name="T51" fmla="*/ 2147483647 h 61"/>
                <a:gd name="T52" fmla="*/ 2147483647 w 39"/>
                <a:gd name="T53" fmla="*/ 2147483647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61"/>
                <a:gd name="T83" fmla="*/ 39 w 39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61">
                  <a:moveTo>
                    <a:pt x="38" y="55"/>
                  </a:moveTo>
                  <a:lnTo>
                    <a:pt x="28" y="52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3" y="5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31" y="27"/>
                  </a:lnTo>
                  <a:lnTo>
                    <a:pt x="31" y="35"/>
                  </a:lnTo>
                  <a:lnTo>
                    <a:pt x="33" y="40"/>
                  </a:lnTo>
                  <a:lnTo>
                    <a:pt x="36" y="45"/>
                  </a:lnTo>
                  <a:lnTo>
                    <a:pt x="38" y="5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5" name="Freeform 69"/>
            <p:cNvSpPr>
              <a:spLocks/>
            </p:cNvSpPr>
            <p:nvPr/>
          </p:nvSpPr>
          <p:spPr bwMode="auto">
            <a:xfrm>
              <a:off x="5043714" y="449037"/>
              <a:ext cx="114527" cy="48759"/>
            </a:xfrm>
            <a:custGeom>
              <a:avLst/>
              <a:gdLst>
                <a:gd name="T0" fmla="*/ 2147483647 w 55"/>
                <a:gd name="T1" fmla="*/ 2147483647 h 39"/>
                <a:gd name="T2" fmla="*/ 2147483647 w 55"/>
                <a:gd name="T3" fmla="*/ 2147483647 h 39"/>
                <a:gd name="T4" fmla="*/ 2147483647 w 55"/>
                <a:gd name="T5" fmla="*/ 2147483647 h 39"/>
                <a:gd name="T6" fmla="*/ 2147483647 w 55"/>
                <a:gd name="T7" fmla="*/ 0 h 39"/>
                <a:gd name="T8" fmla="*/ 2147483647 w 55"/>
                <a:gd name="T9" fmla="*/ 0 h 39"/>
                <a:gd name="T10" fmla="*/ 2147483647 w 55"/>
                <a:gd name="T11" fmla="*/ 0 h 39"/>
                <a:gd name="T12" fmla="*/ 2147483647 w 55"/>
                <a:gd name="T13" fmla="*/ 0 h 39"/>
                <a:gd name="T14" fmla="*/ 0 w 55"/>
                <a:gd name="T15" fmla="*/ 0 h 39"/>
                <a:gd name="T16" fmla="*/ 0 w 55"/>
                <a:gd name="T17" fmla="*/ 2147483647 h 39"/>
                <a:gd name="T18" fmla="*/ 0 w 55"/>
                <a:gd name="T19" fmla="*/ 2147483647 h 39"/>
                <a:gd name="T20" fmla="*/ 0 w 55"/>
                <a:gd name="T21" fmla="*/ 2147483647 h 39"/>
                <a:gd name="T22" fmla="*/ 0 w 55"/>
                <a:gd name="T23" fmla="*/ 2147483647 h 39"/>
                <a:gd name="T24" fmla="*/ 0 w 55"/>
                <a:gd name="T25" fmla="*/ 2147483647 h 39"/>
                <a:gd name="T26" fmla="*/ 2147483647 w 55"/>
                <a:gd name="T27" fmla="*/ 2147483647 h 39"/>
                <a:gd name="T28" fmla="*/ 2147483647 w 55"/>
                <a:gd name="T29" fmla="*/ 2147483647 h 39"/>
                <a:gd name="T30" fmla="*/ 2147483647 w 55"/>
                <a:gd name="T31" fmla="*/ 2147483647 h 39"/>
                <a:gd name="T32" fmla="*/ 2147483647 w 55"/>
                <a:gd name="T33" fmla="*/ 2147483647 h 39"/>
                <a:gd name="T34" fmla="*/ 2147483647 w 55"/>
                <a:gd name="T35" fmla="*/ 2147483647 h 39"/>
                <a:gd name="T36" fmla="*/ 2147483647 w 55"/>
                <a:gd name="T37" fmla="*/ 214748364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39"/>
                <a:gd name="T59" fmla="*/ 55 w 55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39">
                  <a:moveTo>
                    <a:pt x="54" y="35"/>
                  </a:moveTo>
                  <a:lnTo>
                    <a:pt x="47" y="22"/>
                  </a:lnTo>
                  <a:lnTo>
                    <a:pt x="44" y="8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10" y="30"/>
                  </a:lnTo>
                  <a:lnTo>
                    <a:pt x="23" y="30"/>
                  </a:lnTo>
                  <a:lnTo>
                    <a:pt x="36" y="30"/>
                  </a:lnTo>
                  <a:lnTo>
                    <a:pt x="47" y="30"/>
                  </a:lnTo>
                  <a:lnTo>
                    <a:pt x="54" y="35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6" name="Freeform 70"/>
            <p:cNvSpPr>
              <a:spLocks/>
            </p:cNvSpPr>
            <p:nvPr/>
          </p:nvSpPr>
          <p:spPr bwMode="auto">
            <a:xfrm>
              <a:off x="4841877" y="426358"/>
              <a:ext cx="201839" cy="60099"/>
            </a:xfrm>
            <a:custGeom>
              <a:avLst/>
              <a:gdLst>
                <a:gd name="T0" fmla="*/ 2147483647 w 99"/>
                <a:gd name="T1" fmla="*/ 2147483647 h 47"/>
                <a:gd name="T2" fmla="*/ 2147483647 w 99"/>
                <a:gd name="T3" fmla="*/ 2147483647 h 47"/>
                <a:gd name="T4" fmla="*/ 2147483647 w 99"/>
                <a:gd name="T5" fmla="*/ 2147483647 h 47"/>
                <a:gd name="T6" fmla="*/ 2147483647 w 99"/>
                <a:gd name="T7" fmla="*/ 2147483647 h 47"/>
                <a:gd name="T8" fmla="*/ 2147483647 w 99"/>
                <a:gd name="T9" fmla="*/ 2147483647 h 47"/>
                <a:gd name="T10" fmla="*/ 2147483647 w 99"/>
                <a:gd name="T11" fmla="*/ 2147483647 h 47"/>
                <a:gd name="T12" fmla="*/ 2147483647 w 99"/>
                <a:gd name="T13" fmla="*/ 2147483647 h 47"/>
                <a:gd name="T14" fmla="*/ 2147483647 w 99"/>
                <a:gd name="T15" fmla="*/ 2147483647 h 47"/>
                <a:gd name="T16" fmla="*/ 2147483647 w 99"/>
                <a:gd name="T17" fmla="*/ 2147483647 h 47"/>
                <a:gd name="T18" fmla="*/ 2147483647 w 99"/>
                <a:gd name="T19" fmla="*/ 2147483647 h 47"/>
                <a:gd name="T20" fmla="*/ 2147483647 w 99"/>
                <a:gd name="T21" fmla="*/ 2147483647 h 47"/>
                <a:gd name="T22" fmla="*/ 2147483647 w 99"/>
                <a:gd name="T23" fmla="*/ 0 h 47"/>
                <a:gd name="T24" fmla="*/ 2147483647 w 99"/>
                <a:gd name="T25" fmla="*/ 0 h 47"/>
                <a:gd name="T26" fmla="*/ 0 w 99"/>
                <a:gd name="T27" fmla="*/ 0 h 47"/>
                <a:gd name="T28" fmla="*/ 2147483647 w 99"/>
                <a:gd name="T29" fmla="*/ 2147483647 h 47"/>
                <a:gd name="T30" fmla="*/ 2147483647 w 99"/>
                <a:gd name="T31" fmla="*/ 2147483647 h 47"/>
                <a:gd name="T32" fmla="*/ 2147483647 w 9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47"/>
                <a:gd name="T53" fmla="*/ 99 w 99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47">
                  <a:moveTo>
                    <a:pt x="18" y="31"/>
                  </a:moveTo>
                  <a:lnTo>
                    <a:pt x="31" y="31"/>
                  </a:lnTo>
                  <a:lnTo>
                    <a:pt x="47" y="31"/>
                  </a:lnTo>
                  <a:lnTo>
                    <a:pt x="70" y="38"/>
                  </a:lnTo>
                  <a:lnTo>
                    <a:pt x="85" y="41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1" y="31"/>
                  </a:lnTo>
                  <a:lnTo>
                    <a:pt x="85" y="20"/>
                  </a:lnTo>
                  <a:lnTo>
                    <a:pt x="80" y="12"/>
                  </a:lnTo>
                  <a:lnTo>
                    <a:pt x="57" y="3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3" y="26"/>
                  </a:lnTo>
                  <a:lnTo>
                    <a:pt x="18" y="31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8" name="Freeform 71"/>
            <p:cNvSpPr>
              <a:spLocks/>
            </p:cNvSpPr>
            <p:nvPr/>
          </p:nvSpPr>
          <p:spPr bwMode="auto">
            <a:xfrm>
              <a:off x="4575403" y="385537"/>
              <a:ext cx="309562" cy="77107"/>
            </a:xfrm>
            <a:custGeom>
              <a:avLst/>
              <a:gdLst>
                <a:gd name="T0" fmla="*/ 0 w 151"/>
                <a:gd name="T1" fmla="*/ 2147483647 h 61"/>
                <a:gd name="T2" fmla="*/ 2147483647 w 151"/>
                <a:gd name="T3" fmla="*/ 2147483647 h 61"/>
                <a:gd name="T4" fmla="*/ 2147483647 w 151"/>
                <a:gd name="T5" fmla="*/ 2147483647 h 61"/>
                <a:gd name="T6" fmla="*/ 2147483647 w 151"/>
                <a:gd name="T7" fmla="*/ 2147483647 h 61"/>
                <a:gd name="T8" fmla="*/ 2147483647 w 151"/>
                <a:gd name="T9" fmla="*/ 2147483647 h 61"/>
                <a:gd name="T10" fmla="*/ 2147483647 w 151"/>
                <a:gd name="T11" fmla="*/ 2147483647 h 61"/>
                <a:gd name="T12" fmla="*/ 2147483647 w 151"/>
                <a:gd name="T13" fmla="*/ 2147483647 h 61"/>
                <a:gd name="T14" fmla="*/ 2147483647 w 151"/>
                <a:gd name="T15" fmla="*/ 2147483647 h 61"/>
                <a:gd name="T16" fmla="*/ 2147483647 w 151"/>
                <a:gd name="T17" fmla="*/ 2147483647 h 61"/>
                <a:gd name="T18" fmla="*/ 2147483647 w 151"/>
                <a:gd name="T19" fmla="*/ 2147483647 h 61"/>
                <a:gd name="T20" fmla="*/ 2147483647 w 151"/>
                <a:gd name="T21" fmla="*/ 2147483647 h 61"/>
                <a:gd name="T22" fmla="*/ 2147483647 w 151"/>
                <a:gd name="T23" fmla="*/ 2147483647 h 61"/>
                <a:gd name="T24" fmla="*/ 2147483647 w 151"/>
                <a:gd name="T25" fmla="*/ 2147483647 h 61"/>
                <a:gd name="T26" fmla="*/ 2147483647 w 151"/>
                <a:gd name="T27" fmla="*/ 0 h 61"/>
                <a:gd name="T28" fmla="*/ 2147483647 w 151"/>
                <a:gd name="T29" fmla="*/ 0 h 61"/>
                <a:gd name="T30" fmla="*/ 2147483647 w 151"/>
                <a:gd name="T31" fmla="*/ 0 h 61"/>
                <a:gd name="T32" fmla="*/ 0 w 151"/>
                <a:gd name="T33" fmla="*/ 2147483647 h 61"/>
                <a:gd name="T34" fmla="*/ 0 w 151"/>
                <a:gd name="T35" fmla="*/ 2147483647 h 61"/>
                <a:gd name="T36" fmla="*/ 0 w 151"/>
                <a:gd name="T37" fmla="*/ 2147483647 h 61"/>
                <a:gd name="T38" fmla="*/ 0 w 151"/>
                <a:gd name="T39" fmla="*/ 2147483647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61"/>
                <a:gd name="T62" fmla="*/ 151 w 151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61">
                  <a:moveTo>
                    <a:pt x="0" y="35"/>
                  </a:moveTo>
                  <a:lnTo>
                    <a:pt x="5" y="35"/>
                  </a:lnTo>
                  <a:lnTo>
                    <a:pt x="29" y="32"/>
                  </a:lnTo>
                  <a:lnTo>
                    <a:pt x="44" y="32"/>
                  </a:lnTo>
                  <a:lnTo>
                    <a:pt x="62" y="35"/>
                  </a:lnTo>
                  <a:lnTo>
                    <a:pt x="91" y="40"/>
                  </a:lnTo>
                  <a:lnTo>
                    <a:pt x="132" y="52"/>
                  </a:lnTo>
                  <a:lnTo>
                    <a:pt x="150" y="60"/>
                  </a:lnTo>
                  <a:lnTo>
                    <a:pt x="137" y="37"/>
                  </a:lnTo>
                  <a:lnTo>
                    <a:pt x="127" y="25"/>
                  </a:lnTo>
                  <a:lnTo>
                    <a:pt x="122" y="20"/>
                  </a:lnTo>
                  <a:lnTo>
                    <a:pt x="104" y="12"/>
                  </a:lnTo>
                  <a:lnTo>
                    <a:pt x="78" y="3"/>
                  </a:lnTo>
                  <a:lnTo>
                    <a:pt x="49" y="0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5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9" name="Freeform 72"/>
            <p:cNvSpPr>
              <a:spLocks/>
            </p:cNvSpPr>
            <p:nvPr/>
          </p:nvSpPr>
          <p:spPr bwMode="auto">
            <a:xfrm>
              <a:off x="4788582" y="487589"/>
              <a:ext cx="129268" cy="41956"/>
            </a:xfrm>
            <a:custGeom>
              <a:avLst/>
              <a:gdLst>
                <a:gd name="T0" fmla="*/ 0 w 63"/>
                <a:gd name="T1" fmla="*/ 0 h 34"/>
                <a:gd name="T2" fmla="*/ 0 w 63"/>
                <a:gd name="T3" fmla="*/ 2147483647 h 34"/>
                <a:gd name="T4" fmla="*/ 2147483647 w 63"/>
                <a:gd name="T5" fmla="*/ 2147483647 h 34"/>
                <a:gd name="T6" fmla="*/ 2147483647 w 63"/>
                <a:gd name="T7" fmla="*/ 2147483647 h 34"/>
                <a:gd name="T8" fmla="*/ 2147483647 w 63"/>
                <a:gd name="T9" fmla="*/ 2147483647 h 34"/>
                <a:gd name="T10" fmla="*/ 2147483647 w 63"/>
                <a:gd name="T11" fmla="*/ 2147483647 h 34"/>
                <a:gd name="T12" fmla="*/ 2147483647 w 63"/>
                <a:gd name="T13" fmla="*/ 2147483647 h 34"/>
                <a:gd name="T14" fmla="*/ 2147483647 w 63"/>
                <a:gd name="T15" fmla="*/ 2147483647 h 34"/>
                <a:gd name="T16" fmla="*/ 2147483647 w 63"/>
                <a:gd name="T17" fmla="*/ 2147483647 h 34"/>
                <a:gd name="T18" fmla="*/ 2147483647 w 63"/>
                <a:gd name="T19" fmla="*/ 2147483647 h 34"/>
                <a:gd name="T20" fmla="*/ 2147483647 w 63"/>
                <a:gd name="T21" fmla="*/ 2147483647 h 34"/>
                <a:gd name="T22" fmla="*/ 2147483647 w 63"/>
                <a:gd name="T23" fmla="*/ 2147483647 h 34"/>
                <a:gd name="T24" fmla="*/ 2147483647 w 63"/>
                <a:gd name="T25" fmla="*/ 0 h 34"/>
                <a:gd name="T26" fmla="*/ 0 w 63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34"/>
                <a:gd name="T44" fmla="*/ 63 w 63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34">
                  <a:moveTo>
                    <a:pt x="0" y="0"/>
                  </a:moveTo>
                  <a:lnTo>
                    <a:pt x="0" y="33"/>
                  </a:lnTo>
                  <a:lnTo>
                    <a:pt x="8" y="25"/>
                  </a:lnTo>
                  <a:lnTo>
                    <a:pt x="13" y="23"/>
                  </a:lnTo>
                  <a:lnTo>
                    <a:pt x="21" y="23"/>
                  </a:lnTo>
                  <a:lnTo>
                    <a:pt x="31" y="23"/>
                  </a:lnTo>
                  <a:lnTo>
                    <a:pt x="42" y="25"/>
                  </a:lnTo>
                  <a:lnTo>
                    <a:pt x="55" y="25"/>
                  </a:lnTo>
                  <a:lnTo>
                    <a:pt x="60" y="23"/>
                  </a:lnTo>
                  <a:lnTo>
                    <a:pt x="62" y="17"/>
                  </a:lnTo>
                  <a:lnTo>
                    <a:pt x="55" y="15"/>
                  </a:lnTo>
                  <a:lnTo>
                    <a:pt x="39" y="8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B9001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0" name="Freeform 73"/>
            <p:cNvSpPr>
              <a:spLocks/>
            </p:cNvSpPr>
            <p:nvPr/>
          </p:nvSpPr>
          <p:spPr bwMode="auto">
            <a:xfrm>
              <a:off x="4568599" y="426359"/>
              <a:ext cx="349250" cy="85045"/>
            </a:xfrm>
            <a:custGeom>
              <a:avLst/>
              <a:gdLst>
                <a:gd name="T0" fmla="*/ 2147483647 w 170"/>
                <a:gd name="T1" fmla="*/ 2147483647 h 67"/>
                <a:gd name="T2" fmla="*/ 2147483647 w 170"/>
                <a:gd name="T3" fmla="*/ 0 h 67"/>
                <a:gd name="T4" fmla="*/ 2147483647 w 170"/>
                <a:gd name="T5" fmla="*/ 0 h 67"/>
                <a:gd name="T6" fmla="*/ 2147483647 w 170"/>
                <a:gd name="T7" fmla="*/ 0 h 67"/>
                <a:gd name="T8" fmla="*/ 2147483647 w 170"/>
                <a:gd name="T9" fmla="*/ 0 h 67"/>
                <a:gd name="T10" fmla="*/ 2147483647 w 170"/>
                <a:gd name="T11" fmla="*/ 0 h 67"/>
                <a:gd name="T12" fmla="*/ 2147483647 w 170"/>
                <a:gd name="T13" fmla="*/ 2147483647 h 67"/>
                <a:gd name="T14" fmla="*/ 2147483647 w 170"/>
                <a:gd name="T15" fmla="*/ 2147483647 h 67"/>
                <a:gd name="T16" fmla="*/ 2147483647 w 170"/>
                <a:gd name="T17" fmla="*/ 2147483647 h 67"/>
                <a:gd name="T18" fmla="*/ 2147483647 w 170"/>
                <a:gd name="T19" fmla="*/ 2147483647 h 67"/>
                <a:gd name="T20" fmla="*/ 2147483647 w 170"/>
                <a:gd name="T21" fmla="*/ 2147483647 h 67"/>
                <a:gd name="T22" fmla="*/ 2147483647 w 170"/>
                <a:gd name="T23" fmla="*/ 2147483647 h 67"/>
                <a:gd name="T24" fmla="*/ 2147483647 w 170"/>
                <a:gd name="T25" fmla="*/ 2147483647 h 67"/>
                <a:gd name="T26" fmla="*/ 2147483647 w 170"/>
                <a:gd name="T27" fmla="*/ 2147483647 h 67"/>
                <a:gd name="T28" fmla="*/ 2147483647 w 170"/>
                <a:gd name="T29" fmla="*/ 2147483647 h 67"/>
                <a:gd name="T30" fmla="*/ 2147483647 w 170"/>
                <a:gd name="T31" fmla="*/ 2147483647 h 67"/>
                <a:gd name="T32" fmla="*/ 2147483647 w 170"/>
                <a:gd name="T33" fmla="*/ 2147483647 h 67"/>
                <a:gd name="T34" fmla="*/ 2147483647 w 170"/>
                <a:gd name="T35" fmla="*/ 2147483647 h 67"/>
                <a:gd name="T36" fmla="*/ 2147483647 w 170"/>
                <a:gd name="T37" fmla="*/ 2147483647 h 67"/>
                <a:gd name="T38" fmla="*/ 2147483647 w 170"/>
                <a:gd name="T39" fmla="*/ 2147483647 h 67"/>
                <a:gd name="T40" fmla="*/ 2147483647 w 170"/>
                <a:gd name="T41" fmla="*/ 2147483647 h 67"/>
                <a:gd name="T42" fmla="*/ 2147483647 w 170"/>
                <a:gd name="T43" fmla="*/ 2147483647 h 67"/>
                <a:gd name="T44" fmla="*/ 0 w 170"/>
                <a:gd name="T45" fmla="*/ 2147483647 h 67"/>
                <a:gd name="T46" fmla="*/ 0 w 170"/>
                <a:gd name="T47" fmla="*/ 2147483647 h 67"/>
                <a:gd name="T48" fmla="*/ 0 w 170"/>
                <a:gd name="T49" fmla="*/ 2147483647 h 67"/>
                <a:gd name="T50" fmla="*/ 2147483647 w 170"/>
                <a:gd name="T51" fmla="*/ 2147483647 h 67"/>
                <a:gd name="T52" fmla="*/ 2147483647 w 170"/>
                <a:gd name="T53" fmla="*/ 2147483647 h 67"/>
                <a:gd name="T54" fmla="*/ 2147483647 w 170"/>
                <a:gd name="T55" fmla="*/ 2147483647 h 67"/>
                <a:gd name="T56" fmla="*/ 2147483647 w 170"/>
                <a:gd name="T57" fmla="*/ 2147483647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67"/>
                <a:gd name="T89" fmla="*/ 170 w 170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67">
                  <a:moveTo>
                    <a:pt x="8" y="3"/>
                  </a:moveTo>
                  <a:lnTo>
                    <a:pt x="18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6" y="3"/>
                  </a:lnTo>
                  <a:lnTo>
                    <a:pt x="102" y="8"/>
                  </a:lnTo>
                  <a:lnTo>
                    <a:pt x="120" y="12"/>
                  </a:lnTo>
                  <a:lnTo>
                    <a:pt x="143" y="20"/>
                  </a:lnTo>
                  <a:lnTo>
                    <a:pt x="151" y="25"/>
                  </a:lnTo>
                  <a:lnTo>
                    <a:pt x="169" y="66"/>
                  </a:lnTo>
                  <a:lnTo>
                    <a:pt x="167" y="58"/>
                  </a:lnTo>
                  <a:lnTo>
                    <a:pt x="159" y="58"/>
                  </a:lnTo>
                  <a:lnTo>
                    <a:pt x="151" y="53"/>
                  </a:lnTo>
                  <a:lnTo>
                    <a:pt x="138" y="48"/>
                  </a:lnTo>
                  <a:lnTo>
                    <a:pt x="120" y="46"/>
                  </a:lnTo>
                  <a:lnTo>
                    <a:pt x="96" y="40"/>
                  </a:lnTo>
                  <a:lnTo>
                    <a:pt x="81" y="40"/>
                  </a:lnTo>
                  <a:lnTo>
                    <a:pt x="60" y="40"/>
                  </a:lnTo>
                  <a:lnTo>
                    <a:pt x="39" y="43"/>
                  </a:lnTo>
                  <a:lnTo>
                    <a:pt x="13" y="46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3"/>
                  </a:lnTo>
                  <a:lnTo>
                    <a:pt x="8" y="3"/>
                  </a:lnTo>
                </a:path>
              </a:pathLst>
            </a:custGeom>
            <a:solidFill>
              <a:srgbClr val="FC012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1" name="Freeform 74"/>
            <p:cNvSpPr>
              <a:spLocks/>
            </p:cNvSpPr>
            <p:nvPr/>
          </p:nvSpPr>
          <p:spPr bwMode="auto">
            <a:xfrm>
              <a:off x="5027840" y="517073"/>
              <a:ext cx="86179" cy="46491"/>
            </a:xfrm>
            <a:custGeom>
              <a:avLst/>
              <a:gdLst>
                <a:gd name="T0" fmla="*/ 2147483647 w 42"/>
                <a:gd name="T1" fmla="*/ 2147483647 h 36"/>
                <a:gd name="T2" fmla="*/ 0 w 42"/>
                <a:gd name="T3" fmla="*/ 0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18" y="35"/>
                  </a:moveTo>
                  <a:lnTo>
                    <a:pt x="0" y="0"/>
                  </a:lnTo>
                  <a:lnTo>
                    <a:pt x="41" y="13"/>
                  </a:lnTo>
                  <a:lnTo>
                    <a:pt x="36" y="24"/>
                  </a:lnTo>
                  <a:lnTo>
                    <a:pt x="18" y="35"/>
                  </a:lnTo>
                </a:path>
              </a:pathLst>
            </a:custGeom>
            <a:solidFill>
              <a:srgbClr val="B9001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2" name="Freeform 75"/>
            <p:cNvSpPr>
              <a:spLocks/>
            </p:cNvSpPr>
            <p:nvPr/>
          </p:nvSpPr>
          <p:spPr bwMode="auto">
            <a:xfrm>
              <a:off x="4782911" y="467179"/>
              <a:ext cx="277813" cy="69170"/>
            </a:xfrm>
            <a:custGeom>
              <a:avLst/>
              <a:gdLst>
                <a:gd name="T0" fmla="*/ 2147483647 w 136"/>
                <a:gd name="T1" fmla="*/ 2147483647 h 54"/>
                <a:gd name="T2" fmla="*/ 2147483647 w 136"/>
                <a:gd name="T3" fmla="*/ 2147483647 h 54"/>
                <a:gd name="T4" fmla="*/ 2147483647 w 136"/>
                <a:gd name="T5" fmla="*/ 2147483647 h 54"/>
                <a:gd name="T6" fmla="*/ 2147483647 w 136"/>
                <a:gd name="T7" fmla="*/ 2147483647 h 54"/>
                <a:gd name="T8" fmla="*/ 2147483647 w 136"/>
                <a:gd name="T9" fmla="*/ 2147483647 h 54"/>
                <a:gd name="T10" fmla="*/ 2147483647 w 136"/>
                <a:gd name="T11" fmla="*/ 2147483647 h 54"/>
                <a:gd name="T12" fmla="*/ 2147483647 w 136"/>
                <a:gd name="T13" fmla="*/ 2147483647 h 54"/>
                <a:gd name="T14" fmla="*/ 2147483647 w 136"/>
                <a:gd name="T15" fmla="*/ 2147483647 h 54"/>
                <a:gd name="T16" fmla="*/ 2147483647 w 136"/>
                <a:gd name="T17" fmla="*/ 0 h 54"/>
                <a:gd name="T18" fmla="*/ 2147483647 w 136"/>
                <a:gd name="T19" fmla="*/ 0 h 54"/>
                <a:gd name="T20" fmla="*/ 2147483647 w 136"/>
                <a:gd name="T21" fmla="*/ 0 h 54"/>
                <a:gd name="T22" fmla="*/ 2147483647 w 136"/>
                <a:gd name="T23" fmla="*/ 0 h 54"/>
                <a:gd name="T24" fmla="*/ 2147483647 w 136"/>
                <a:gd name="T25" fmla="*/ 0 h 54"/>
                <a:gd name="T26" fmla="*/ 2147483647 w 136"/>
                <a:gd name="T27" fmla="*/ 2147483647 h 54"/>
                <a:gd name="T28" fmla="*/ 2147483647 w 136"/>
                <a:gd name="T29" fmla="*/ 2147483647 h 54"/>
                <a:gd name="T30" fmla="*/ 2147483647 w 136"/>
                <a:gd name="T31" fmla="*/ 2147483647 h 54"/>
                <a:gd name="T32" fmla="*/ 2147483647 w 136"/>
                <a:gd name="T33" fmla="*/ 2147483647 h 54"/>
                <a:gd name="T34" fmla="*/ 2147483647 w 136"/>
                <a:gd name="T35" fmla="*/ 2147483647 h 54"/>
                <a:gd name="T36" fmla="*/ 2147483647 w 136"/>
                <a:gd name="T37" fmla="*/ 2147483647 h 54"/>
                <a:gd name="T38" fmla="*/ 0 w 136"/>
                <a:gd name="T39" fmla="*/ 2147483647 h 54"/>
                <a:gd name="T40" fmla="*/ 2147483647 w 136"/>
                <a:gd name="T41" fmla="*/ 2147483647 h 54"/>
                <a:gd name="T42" fmla="*/ 2147483647 w 136"/>
                <a:gd name="T43" fmla="*/ 2147483647 h 54"/>
                <a:gd name="T44" fmla="*/ 2147483647 w 136"/>
                <a:gd name="T45" fmla="*/ 2147483647 h 54"/>
                <a:gd name="T46" fmla="*/ 2147483647 w 136"/>
                <a:gd name="T47" fmla="*/ 2147483647 h 54"/>
                <a:gd name="T48" fmla="*/ 2147483647 w 136"/>
                <a:gd name="T49" fmla="*/ 2147483647 h 54"/>
                <a:gd name="T50" fmla="*/ 2147483647 w 136"/>
                <a:gd name="T51" fmla="*/ 2147483647 h 54"/>
                <a:gd name="T52" fmla="*/ 2147483647 w 136"/>
                <a:gd name="T53" fmla="*/ 2147483647 h 54"/>
                <a:gd name="T54" fmla="*/ 2147483647 w 136"/>
                <a:gd name="T55" fmla="*/ 2147483647 h 54"/>
                <a:gd name="T56" fmla="*/ 2147483647 w 136"/>
                <a:gd name="T57" fmla="*/ 2147483647 h 54"/>
                <a:gd name="T58" fmla="*/ 2147483647 w 136"/>
                <a:gd name="T59" fmla="*/ 2147483647 h 54"/>
                <a:gd name="T60" fmla="*/ 2147483647 w 136"/>
                <a:gd name="T61" fmla="*/ 2147483647 h 54"/>
                <a:gd name="T62" fmla="*/ 2147483647 w 136"/>
                <a:gd name="T63" fmla="*/ 2147483647 h 54"/>
                <a:gd name="T64" fmla="*/ 2147483647 w 136"/>
                <a:gd name="T65" fmla="*/ 2147483647 h 54"/>
                <a:gd name="T66" fmla="*/ 2147483647 w 136"/>
                <a:gd name="T67" fmla="*/ 2147483647 h 54"/>
                <a:gd name="T68" fmla="*/ 2147483647 w 136"/>
                <a:gd name="T69" fmla="*/ 214748364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54"/>
                <a:gd name="T107" fmla="*/ 136 w 136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54">
                  <a:moveTo>
                    <a:pt x="130" y="53"/>
                  </a:moveTo>
                  <a:lnTo>
                    <a:pt x="133" y="40"/>
                  </a:lnTo>
                  <a:lnTo>
                    <a:pt x="135" y="37"/>
                  </a:lnTo>
                  <a:lnTo>
                    <a:pt x="130" y="27"/>
                  </a:lnTo>
                  <a:lnTo>
                    <a:pt x="130" y="20"/>
                  </a:lnTo>
                  <a:lnTo>
                    <a:pt x="125" y="10"/>
                  </a:lnTo>
                  <a:lnTo>
                    <a:pt x="122" y="10"/>
                  </a:lnTo>
                  <a:lnTo>
                    <a:pt x="104" y="5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57" y="28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42" y="37"/>
                  </a:lnTo>
                  <a:lnTo>
                    <a:pt x="18" y="33"/>
                  </a:lnTo>
                  <a:lnTo>
                    <a:pt x="3" y="37"/>
                  </a:lnTo>
                  <a:lnTo>
                    <a:pt x="0" y="40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8" y="50"/>
                  </a:lnTo>
                  <a:lnTo>
                    <a:pt x="26" y="50"/>
                  </a:lnTo>
                  <a:lnTo>
                    <a:pt x="36" y="50"/>
                  </a:lnTo>
                  <a:lnTo>
                    <a:pt x="52" y="45"/>
                  </a:lnTo>
                  <a:lnTo>
                    <a:pt x="70" y="45"/>
                  </a:lnTo>
                  <a:lnTo>
                    <a:pt x="81" y="40"/>
                  </a:lnTo>
                  <a:lnTo>
                    <a:pt x="94" y="40"/>
                  </a:lnTo>
                  <a:lnTo>
                    <a:pt x="104" y="40"/>
                  </a:lnTo>
                  <a:lnTo>
                    <a:pt x="117" y="40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30" y="45"/>
                  </a:lnTo>
                  <a:lnTo>
                    <a:pt x="130" y="53"/>
                  </a:lnTo>
                </a:path>
              </a:pathLst>
            </a:custGeom>
            <a:solidFill>
              <a:srgbClr val="FC012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3" name="Freeform 76"/>
            <p:cNvSpPr>
              <a:spLocks/>
            </p:cNvSpPr>
            <p:nvPr/>
          </p:nvSpPr>
          <p:spPr bwMode="auto">
            <a:xfrm>
              <a:off x="5053921" y="483054"/>
              <a:ext cx="130401" cy="58964"/>
            </a:xfrm>
            <a:custGeom>
              <a:avLst/>
              <a:gdLst>
                <a:gd name="T0" fmla="*/ 2147483647 w 63"/>
                <a:gd name="T1" fmla="*/ 0 h 47"/>
                <a:gd name="T2" fmla="*/ 2147483647 w 63"/>
                <a:gd name="T3" fmla="*/ 0 h 47"/>
                <a:gd name="T4" fmla="*/ 2147483647 w 63"/>
                <a:gd name="T5" fmla="*/ 0 h 47"/>
                <a:gd name="T6" fmla="*/ 2147483647 w 63"/>
                <a:gd name="T7" fmla="*/ 0 h 47"/>
                <a:gd name="T8" fmla="*/ 2147483647 w 63"/>
                <a:gd name="T9" fmla="*/ 0 h 47"/>
                <a:gd name="T10" fmla="*/ 2147483647 w 63"/>
                <a:gd name="T11" fmla="*/ 0 h 47"/>
                <a:gd name="T12" fmla="*/ 2147483647 w 63"/>
                <a:gd name="T13" fmla="*/ 0 h 47"/>
                <a:gd name="T14" fmla="*/ 2147483647 w 63"/>
                <a:gd name="T15" fmla="*/ 2147483647 h 47"/>
                <a:gd name="T16" fmla="*/ 2147483647 w 63"/>
                <a:gd name="T17" fmla="*/ 2147483647 h 47"/>
                <a:gd name="T18" fmla="*/ 2147483647 w 63"/>
                <a:gd name="T19" fmla="*/ 2147483647 h 47"/>
                <a:gd name="T20" fmla="*/ 2147483647 w 63"/>
                <a:gd name="T21" fmla="*/ 2147483647 h 47"/>
                <a:gd name="T22" fmla="*/ 2147483647 w 63"/>
                <a:gd name="T23" fmla="*/ 2147483647 h 47"/>
                <a:gd name="T24" fmla="*/ 2147483647 w 63"/>
                <a:gd name="T25" fmla="*/ 2147483647 h 47"/>
                <a:gd name="T26" fmla="*/ 2147483647 w 63"/>
                <a:gd name="T27" fmla="*/ 2147483647 h 47"/>
                <a:gd name="T28" fmla="*/ 2147483647 w 63"/>
                <a:gd name="T29" fmla="*/ 2147483647 h 47"/>
                <a:gd name="T30" fmla="*/ 2147483647 w 63"/>
                <a:gd name="T31" fmla="*/ 2147483647 h 47"/>
                <a:gd name="T32" fmla="*/ 2147483647 w 63"/>
                <a:gd name="T33" fmla="*/ 2147483647 h 47"/>
                <a:gd name="T34" fmla="*/ 2147483647 w 63"/>
                <a:gd name="T35" fmla="*/ 2147483647 h 47"/>
                <a:gd name="T36" fmla="*/ 2147483647 w 63"/>
                <a:gd name="T37" fmla="*/ 2147483647 h 47"/>
                <a:gd name="T38" fmla="*/ 2147483647 w 63"/>
                <a:gd name="T39" fmla="*/ 2147483647 h 47"/>
                <a:gd name="T40" fmla="*/ 2147483647 w 63"/>
                <a:gd name="T41" fmla="*/ 2147483647 h 47"/>
                <a:gd name="T42" fmla="*/ 2147483647 w 63"/>
                <a:gd name="T43" fmla="*/ 2147483647 h 47"/>
                <a:gd name="T44" fmla="*/ 0 w 63"/>
                <a:gd name="T45" fmla="*/ 2147483647 h 47"/>
                <a:gd name="T46" fmla="*/ 0 w 63"/>
                <a:gd name="T47" fmla="*/ 2147483647 h 47"/>
                <a:gd name="T48" fmla="*/ 2147483647 w 63"/>
                <a:gd name="T49" fmla="*/ 2147483647 h 47"/>
                <a:gd name="T50" fmla="*/ 2147483647 w 63"/>
                <a:gd name="T51" fmla="*/ 2147483647 h 47"/>
                <a:gd name="T52" fmla="*/ 2147483647 w 63"/>
                <a:gd name="T53" fmla="*/ 2147483647 h 47"/>
                <a:gd name="T54" fmla="*/ 2147483647 w 63"/>
                <a:gd name="T55" fmla="*/ 2147483647 h 47"/>
                <a:gd name="T56" fmla="*/ 2147483647 w 63"/>
                <a:gd name="T57" fmla="*/ 2147483647 h 47"/>
                <a:gd name="T58" fmla="*/ 2147483647 w 63"/>
                <a:gd name="T59" fmla="*/ 0 h 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47"/>
                <a:gd name="T92" fmla="*/ 63 w 63"/>
                <a:gd name="T93" fmla="*/ 47 h 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47">
                  <a:moveTo>
                    <a:pt x="3" y="0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2" y="8"/>
                  </a:lnTo>
                  <a:lnTo>
                    <a:pt x="55" y="15"/>
                  </a:lnTo>
                  <a:lnTo>
                    <a:pt x="57" y="17"/>
                  </a:lnTo>
                  <a:lnTo>
                    <a:pt x="60" y="25"/>
                  </a:lnTo>
                  <a:lnTo>
                    <a:pt x="60" y="30"/>
                  </a:lnTo>
                  <a:lnTo>
                    <a:pt x="60" y="38"/>
                  </a:lnTo>
                  <a:lnTo>
                    <a:pt x="62" y="46"/>
                  </a:lnTo>
                  <a:lnTo>
                    <a:pt x="55" y="43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26" y="41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3" y="38"/>
                  </a:lnTo>
                  <a:lnTo>
                    <a:pt x="5" y="31"/>
                  </a:lnTo>
                  <a:lnTo>
                    <a:pt x="5" y="25"/>
                  </a:lnTo>
                  <a:lnTo>
                    <a:pt x="5" y="17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rgbClr val="FC012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4" name="Group 77"/>
            <p:cNvGrpSpPr>
              <a:grpSpLocks/>
            </p:cNvGrpSpPr>
            <p:nvPr/>
          </p:nvGrpSpPr>
          <p:grpSpPr bwMode="auto">
            <a:xfrm>
              <a:off x="4522108" y="340180"/>
              <a:ext cx="86179" cy="174625"/>
              <a:chOff x="8747" y="3305"/>
              <a:chExt cx="42" cy="139"/>
            </a:xfrm>
          </p:grpSpPr>
          <p:sp>
            <p:nvSpPr>
              <p:cNvPr id="516" name="Freeform 78"/>
              <p:cNvSpPr>
                <a:spLocks/>
              </p:cNvSpPr>
              <p:nvPr/>
            </p:nvSpPr>
            <p:spPr bwMode="auto">
              <a:xfrm>
                <a:off x="8747" y="3305"/>
                <a:ext cx="42" cy="131"/>
              </a:xfrm>
              <a:custGeom>
                <a:avLst/>
                <a:gdLst>
                  <a:gd name="T0" fmla="*/ 13 w 42"/>
                  <a:gd name="T1" fmla="*/ 0 h 131"/>
                  <a:gd name="T2" fmla="*/ 23 w 42"/>
                  <a:gd name="T3" fmla="*/ 5 h 131"/>
                  <a:gd name="T4" fmla="*/ 28 w 42"/>
                  <a:gd name="T5" fmla="*/ 12 h 131"/>
                  <a:gd name="T6" fmla="*/ 28 w 42"/>
                  <a:gd name="T7" fmla="*/ 17 h 131"/>
                  <a:gd name="T8" fmla="*/ 31 w 42"/>
                  <a:gd name="T9" fmla="*/ 22 h 131"/>
                  <a:gd name="T10" fmla="*/ 36 w 42"/>
                  <a:gd name="T11" fmla="*/ 32 h 131"/>
                  <a:gd name="T12" fmla="*/ 41 w 42"/>
                  <a:gd name="T13" fmla="*/ 45 h 131"/>
                  <a:gd name="T14" fmla="*/ 41 w 42"/>
                  <a:gd name="T15" fmla="*/ 62 h 131"/>
                  <a:gd name="T16" fmla="*/ 41 w 42"/>
                  <a:gd name="T17" fmla="*/ 74 h 131"/>
                  <a:gd name="T18" fmla="*/ 36 w 42"/>
                  <a:gd name="T19" fmla="*/ 87 h 131"/>
                  <a:gd name="T20" fmla="*/ 31 w 42"/>
                  <a:gd name="T21" fmla="*/ 100 h 131"/>
                  <a:gd name="T22" fmla="*/ 23 w 42"/>
                  <a:gd name="T23" fmla="*/ 119 h 131"/>
                  <a:gd name="T24" fmla="*/ 18 w 42"/>
                  <a:gd name="T25" fmla="*/ 125 h 131"/>
                  <a:gd name="T26" fmla="*/ 0 w 42"/>
                  <a:gd name="T27" fmla="*/ 130 h 131"/>
                  <a:gd name="T28" fmla="*/ 5 w 42"/>
                  <a:gd name="T29" fmla="*/ 114 h 131"/>
                  <a:gd name="T30" fmla="*/ 18 w 42"/>
                  <a:gd name="T31" fmla="*/ 95 h 131"/>
                  <a:gd name="T32" fmla="*/ 23 w 42"/>
                  <a:gd name="T33" fmla="*/ 82 h 131"/>
                  <a:gd name="T34" fmla="*/ 28 w 42"/>
                  <a:gd name="T35" fmla="*/ 70 h 131"/>
                  <a:gd name="T36" fmla="*/ 28 w 42"/>
                  <a:gd name="T37" fmla="*/ 57 h 131"/>
                  <a:gd name="T38" fmla="*/ 28 w 42"/>
                  <a:gd name="T39" fmla="*/ 42 h 131"/>
                  <a:gd name="T40" fmla="*/ 28 w 42"/>
                  <a:gd name="T41" fmla="*/ 28 h 131"/>
                  <a:gd name="T42" fmla="*/ 18 w 42"/>
                  <a:gd name="T43" fmla="*/ 17 h 131"/>
                  <a:gd name="T44" fmla="*/ 13 w 42"/>
                  <a:gd name="T45" fmla="*/ 8 h 131"/>
                  <a:gd name="T46" fmla="*/ 8 w 42"/>
                  <a:gd name="T47" fmla="*/ 0 h 131"/>
                  <a:gd name="T48" fmla="*/ 13 w 42"/>
                  <a:gd name="T49" fmla="*/ 0 h 1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131"/>
                  <a:gd name="T77" fmla="*/ 42 w 42"/>
                  <a:gd name="T78" fmla="*/ 131 h 1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131">
                    <a:moveTo>
                      <a:pt x="13" y="0"/>
                    </a:moveTo>
                    <a:lnTo>
                      <a:pt x="23" y="5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31" y="22"/>
                    </a:lnTo>
                    <a:lnTo>
                      <a:pt x="36" y="32"/>
                    </a:lnTo>
                    <a:lnTo>
                      <a:pt x="41" y="45"/>
                    </a:lnTo>
                    <a:lnTo>
                      <a:pt x="41" y="62"/>
                    </a:lnTo>
                    <a:lnTo>
                      <a:pt x="41" y="74"/>
                    </a:lnTo>
                    <a:lnTo>
                      <a:pt x="36" y="87"/>
                    </a:lnTo>
                    <a:lnTo>
                      <a:pt x="31" y="100"/>
                    </a:lnTo>
                    <a:lnTo>
                      <a:pt x="23" y="119"/>
                    </a:lnTo>
                    <a:lnTo>
                      <a:pt x="18" y="125"/>
                    </a:lnTo>
                    <a:lnTo>
                      <a:pt x="0" y="130"/>
                    </a:lnTo>
                    <a:lnTo>
                      <a:pt x="5" y="114"/>
                    </a:lnTo>
                    <a:lnTo>
                      <a:pt x="18" y="95"/>
                    </a:lnTo>
                    <a:lnTo>
                      <a:pt x="23" y="82"/>
                    </a:lnTo>
                    <a:lnTo>
                      <a:pt x="28" y="70"/>
                    </a:lnTo>
                    <a:lnTo>
                      <a:pt x="28" y="57"/>
                    </a:lnTo>
                    <a:lnTo>
                      <a:pt x="28" y="42"/>
                    </a:lnTo>
                    <a:lnTo>
                      <a:pt x="28" y="28"/>
                    </a:lnTo>
                    <a:lnTo>
                      <a:pt x="18" y="17"/>
                    </a:lnTo>
                    <a:lnTo>
                      <a:pt x="13" y="8"/>
                    </a:lnTo>
                    <a:lnTo>
                      <a:pt x="8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BFBFD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lIns="78913" tIns="39456" rIns="78913" bIns="39456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5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7" name="Oval 79"/>
              <p:cNvSpPr>
                <a:spLocks noChangeArrowheads="1"/>
              </p:cNvSpPr>
              <p:nvPr/>
            </p:nvSpPr>
            <p:spPr bwMode="auto">
              <a:xfrm>
                <a:off x="8765" y="3308"/>
                <a:ext cx="23" cy="22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Oval 80"/>
              <p:cNvSpPr>
                <a:spLocks noChangeArrowheads="1"/>
              </p:cNvSpPr>
              <p:nvPr/>
            </p:nvSpPr>
            <p:spPr bwMode="auto">
              <a:xfrm>
                <a:off x="8760" y="3421"/>
                <a:ext cx="23" cy="23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5" name="Freeform 81"/>
            <p:cNvSpPr>
              <a:spLocks/>
            </p:cNvSpPr>
            <p:nvPr/>
          </p:nvSpPr>
          <p:spPr bwMode="auto">
            <a:xfrm>
              <a:off x="4568599" y="316367"/>
              <a:ext cx="275544" cy="96384"/>
            </a:xfrm>
            <a:custGeom>
              <a:avLst/>
              <a:gdLst>
                <a:gd name="T0" fmla="*/ 0 w 134"/>
                <a:gd name="T1" fmla="*/ 2147483647 h 76"/>
                <a:gd name="T2" fmla="*/ 2147483647 w 134"/>
                <a:gd name="T3" fmla="*/ 2147483647 h 76"/>
                <a:gd name="T4" fmla="*/ 2147483647 w 134"/>
                <a:gd name="T5" fmla="*/ 0 h 76"/>
                <a:gd name="T6" fmla="*/ 2147483647 w 134"/>
                <a:gd name="T7" fmla="*/ 0 h 76"/>
                <a:gd name="T8" fmla="*/ 2147483647 w 134"/>
                <a:gd name="T9" fmla="*/ 0 h 76"/>
                <a:gd name="T10" fmla="*/ 2147483647 w 134"/>
                <a:gd name="T11" fmla="*/ 0 h 76"/>
                <a:gd name="T12" fmla="*/ 2147483647 w 134"/>
                <a:gd name="T13" fmla="*/ 0 h 76"/>
                <a:gd name="T14" fmla="*/ 2147483647 w 134"/>
                <a:gd name="T15" fmla="*/ 0 h 76"/>
                <a:gd name="T16" fmla="*/ 2147483647 w 134"/>
                <a:gd name="T17" fmla="*/ 2147483647 h 76"/>
                <a:gd name="T18" fmla="*/ 2147483647 w 134"/>
                <a:gd name="T19" fmla="*/ 2147483647 h 76"/>
                <a:gd name="T20" fmla="*/ 2147483647 w 134"/>
                <a:gd name="T21" fmla="*/ 2147483647 h 76"/>
                <a:gd name="T22" fmla="*/ 2147483647 w 134"/>
                <a:gd name="T23" fmla="*/ 2147483647 h 76"/>
                <a:gd name="T24" fmla="*/ 2147483647 w 134"/>
                <a:gd name="T25" fmla="*/ 2147483647 h 76"/>
                <a:gd name="T26" fmla="*/ 2147483647 w 134"/>
                <a:gd name="T27" fmla="*/ 2147483647 h 76"/>
                <a:gd name="T28" fmla="*/ 2147483647 w 134"/>
                <a:gd name="T29" fmla="*/ 2147483647 h 76"/>
                <a:gd name="T30" fmla="*/ 2147483647 w 134"/>
                <a:gd name="T31" fmla="*/ 2147483647 h 76"/>
                <a:gd name="T32" fmla="*/ 2147483647 w 134"/>
                <a:gd name="T33" fmla="*/ 2147483647 h 76"/>
                <a:gd name="T34" fmla="*/ 2147483647 w 134"/>
                <a:gd name="T35" fmla="*/ 2147483647 h 76"/>
                <a:gd name="T36" fmla="*/ 2147483647 w 134"/>
                <a:gd name="T37" fmla="*/ 2147483647 h 76"/>
                <a:gd name="T38" fmla="*/ 2147483647 w 134"/>
                <a:gd name="T39" fmla="*/ 2147483647 h 76"/>
                <a:gd name="T40" fmla="*/ 2147483647 w 134"/>
                <a:gd name="T41" fmla="*/ 2147483647 h 76"/>
                <a:gd name="T42" fmla="*/ 2147483647 w 134"/>
                <a:gd name="T43" fmla="*/ 2147483647 h 76"/>
                <a:gd name="T44" fmla="*/ 2147483647 w 134"/>
                <a:gd name="T45" fmla="*/ 2147483647 h 76"/>
                <a:gd name="T46" fmla="*/ 2147483647 w 134"/>
                <a:gd name="T47" fmla="*/ 2147483647 h 76"/>
                <a:gd name="T48" fmla="*/ 2147483647 w 134"/>
                <a:gd name="T49" fmla="*/ 2147483647 h 76"/>
                <a:gd name="T50" fmla="*/ 2147483647 w 134"/>
                <a:gd name="T51" fmla="*/ 2147483647 h 76"/>
                <a:gd name="T52" fmla="*/ 2147483647 w 134"/>
                <a:gd name="T53" fmla="*/ 2147483647 h 76"/>
                <a:gd name="T54" fmla="*/ 2147483647 w 134"/>
                <a:gd name="T55" fmla="*/ 2147483647 h 76"/>
                <a:gd name="T56" fmla="*/ 2147483647 w 134"/>
                <a:gd name="T57" fmla="*/ 2147483647 h 76"/>
                <a:gd name="T58" fmla="*/ 2147483647 w 134"/>
                <a:gd name="T59" fmla="*/ 2147483647 h 76"/>
                <a:gd name="T60" fmla="*/ 2147483647 w 134"/>
                <a:gd name="T61" fmla="*/ 2147483647 h 76"/>
                <a:gd name="T62" fmla="*/ 2147483647 w 134"/>
                <a:gd name="T63" fmla="*/ 2147483647 h 76"/>
                <a:gd name="T64" fmla="*/ 2147483647 w 134"/>
                <a:gd name="T65" fmla="*/ 2147483647 h 76"/>
                <a:gd name="T66" fmla="*/ 2147483647 w 134"/>
                <a:gd name="T67" fmla="*/ 2147483647 h 76"/>
                <a:gd name="T68" fmla="*/ 2147483647 w 134"/>
                <a:gd name="T69" fmla="*/ 2147483647 h 76"/>
                <a:gd name="T70" fmla="*/ 2147483647 w 134"/>
                <a:gd name="T71" fmla="*/ 2147483647 h 76"/>
                <a:gd name="T72" fmla="*/ 0 w 134"/>
                <a:gd name="T73" fmla="*/ 214748364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76"/>
                <a:gd name="T113" fmla="*/ 134 w 134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76">
                  <a:moveTo>
                    <a:pt x="0" y="12"/>
                  </a:moveTo>
                  <a:lnTo>
                    <a:pt x="8" y="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73" y="0"/>
                  </a:lnTo>
                  <a:lnTo>
                    <a:pt x="89" y="0"/>
                  </a:lnTo>
                  <a:lnTo>
                    <a:pt x="102" y="5"/>
                  </a:lnTo>
                  <a:lnTo>
                    <a:pt x="107" y="8"/>
                  </a:lnTo>
                  <a:lnTo>
                    <a:pt x="107" y="17"/>
                  </a:lnTo>
                  <a:lnTo>
                    <a:pt x="112" y="22"/>
                  </a:lnTo>
                  <a:lnTo>
                    <a:pt x="112" y="28"/>
                  </a:lnTo>
                  <a:lnTo>
                    <a:pt x="115" y="38"/>
                  </a:lnTo>
                  <a:lnTo>
                    <a:pt x="115" y="44"/>
                  </a:lnTo>
                  <a:lnTo>
                    <a:pt x="120" y="54"/>
                  </a:lnTo>
                  <a:lnTo>
                    <a:pt x="128" y="64"/>
                  </a:lnTo>
                  <a:lnTo>
                    <a:pt x="131" y="70"/>
                  </a:lnTo>
                  <a:lnTo>
                    <a:pt x="133" y="75"/>
                  </a:lnTo>
                  <a:lnTo>
                    <a:pt x="120" y="67"/>
                  </a:lnTo>
                  <a:lnTo>
                    <a:pt x="112" y="64"/>
                  </a:lnTo>
                  <a:lnTo>
                    <a:pt x="107" y="60"/>
                  </a:lnTo>
                  <a:lnTo>
                    <a:pt x="97" y="59"/>
                  </a:lnTo>
                  <a:lnTo>
                    <a:pt x="92" y="55"/>
                  </a:lnTo>
                  <a:lnTo>
                    <a:pt x="78" y="55"/>
                  </a:lnTo>
                  <a:lnTo>
                    <a:pt x="68" y="54"/>
                  </a:lnTo>
                  <a:lnTo>
                    <a:pt x="55" y="54"/>
                  </a:lnTo>
                  <a:lnTo>
                    <a:pt x="39" y="54"/>
                  </a:lnTo>
                  <a:lnTo>
                    <a:pt x="26" y="54"/>
                  </a:lnTo>
                  <a:lnTo>
                    <a:pt x="18" y="55"/>
                  </a:lnTo>
                  <a:lnTo>
                    <a:pt x="13" y="59"/>
                  </a:lnTo>
                  <a:lnTo>
                    <a:pt x="13" y="50"/>
                  </a:lnTo>
                  <a:lnTo>
                    <a:pt x="13" y="42"/>
                  </a:lnTo>
                  <a:lnTo>
                    <a:pt x="8" y="33"/>
                  </a:lnTo>
                  <a:lnTo>
                    <a:pt x="3" y="23"/>
                  </a:lnTo>
                  <a:lnTo>
                    <a:pt x="3" y="18"/>
                  </a:lnTo>
                  <a:lnTo>
                    <a:pt x="0" y="12"/>
                  </a:lnTo>
                </a:path>
              </a:pathLst>
            </a:custGeom>
            <a:solidFill>
              <a:srgbClr val="C1CEFF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" name="Group 82"/>
            <p:cNvGrpSpPr>
              <a:grpSpLocks/>
            </p:cNvGrpSpPr>
            <p:nvPr/>
          </p:nvGrpSpPr>
          <p:grpSpPr bwMode="auto">
            <a:xfrm>
              <a:off x="4638902" y="325438"/>
              <a:ext cx="133804" cy="56696"/>
              <a:chOff x="8804" y="3294"/>
              <a:chExt cx="65" cy="45"/>
            </a:xfrm>
          </p:grpSpPr>
          <p:grpSp>
            <p:nvGrpSpPr>
              <p:cNvPr id="26" name="Group 83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9"/>
                <a:chOff x="8822" y="3307"/>
                <a:chExt cx="47" cy="29"/>
              </a:xfrm>
            </p:grpSpPr>
            <p:grpSp>
              <p:nvGrpSpPr>
                <p:cNvPr id="27" name="Group 84"/>
                <p:cNvGrpSpPr>
                  <a:grpSpLocks/>
                </p:cNvGrpSpPr>
                <p:nvPr/>
              </p:nvGrpSpPr>
              <p:grpSpPr bwMode="auto">
                <a:xfrm>
                  <a:off x="8822" y="3307"/>
                  <a:ext cx="47" cy="22"/>
                  <a:chOff x="8822" y="3307"/>
                  <a:chExt cx="47" cy="22"/>
                </a:xfrm>
              </p:grpSpPr>
              <p:sp>
                <p:nvSpPr>
                  <p:cNvPr id="514" name="AutoShape 85"/>
                  <p:cNvSpPr>
                    <a:spLocks noChangeArrowheads="1"/>
                  </p:cNvSpPr>
                  <p:nvPr/>
                </p:nvSpPr>
                <p:spPr bwMode="auto">
                  <a:xfrm rot="2940000">
                    <a:off x="8845" y="3297"/>
                    <a:ext cx="14" cy="34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15" name="AutoShape 86"/>
                  <p:cNvSpPr>
                    <a:spLocks noChangeArrowheads="1"/>
                  </p:cNvSpPr>
                  <p:nvPr/>
                </p:nvSpPr>
                <p:spPr bwMode="auto">
                  <a:xfrm rot="13740000" flipH="1">
                    <a:off x="8831" y="3306"/>
                    <a:ext cx="14" cy="31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8" name="Group 87"/>
                <p:cNvGrpSpPr>
                  <a:grpSpLocks/>
                </p:cNvGrpSpPr>
                <p:nvPr/>
              </p:nvGrpSpPr>
              <p:grpSpPr bwMode="auto">
                <a:xfrm>
                  <a:off x="8822" y="3312"/>
                  <a:ext cx="34" cy="24"/>
                  <a:chOff x="8822" y="3312"/>
                  <a:chExt cx="34" cy="24"/>
                </a:xfrm>
              </p:grpSpPr>
              <p:sp>
                <p:nvSpPr>
                  <p:cNvPr id="512" name="AutoShape 88"/>
                  <p:cNvSpPr>
                    <a:spLocks noChangeArrowheads="1"/>
                  </p:cNvSpPr>
                  <p:nvPr/>
                </p:nvSpPr>
                <p:spPr bwMode="auto">
                  <a:xfrm rot="-2460000">
                    <a:off x="8822" y="3312"/>
                    <a:ext cx="21" cy="19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13" name="AutoShape 89"/>
                  <p:cNvSpPr>
                    <a:spLocks noChangeArrowheads="1"/>
                  </p:cNvSpPr>
                  <p:nvPr/>
                </p:nvSpPr>
                <p:spPr bwMode="auto">
                  <a:xfrm rot="8340000" flipH="1">
                    <a:off x="8832" y="3317"/>
                    <a:ext cx="24" cy="19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9" name="Group 90"/>
              <p:cNvGrpSpPr>
                <a:grpSpLocks/>
              </p:cNvGrpSpPr>
              <p:nvPr/>
            </p:nvGrpSpPr>
            <p:grpSpPr bwMode="auto">
              <a:xfrm>
                <a:off x="8804" y="3294"/>
                <a:ext cx="52" cy="45"/>
                <a:chOff x="8804" y="3294"/>
                <a:chExt cx="52" cy="45"/>
              </a:xfrm>
            </p:grpSpPr>
            <p:grpSp>
              <p:nvGrpSpPr>
                <p:cNvPr id="30" name="Group 91"/>
                <p:cNvGrpSpPr>
                  <a:grpSpLocks/>
                </p:cNvGrpSpPr>
                <p:nvPr/>
              </p:nvGrpSpPr>
              <p:grpSpPr bwMode="auto">
                <a:xfrm>
                  <a:off x="8827" y="3294"/>
                  <a:ext cx="24" cy="45"/>
                  <a:chOff x="8827" y="3294"/>
                  <a:chExt cx="24" cy="45"/>
                </a:xfrm>
              </p:grpSpPr>
              <p:sp>
                <p:nvSpPr>
                  <p:cNvPr id="508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8827" y="3294"/>
                    <a:ext cx="24" cy="25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9" name="AutoShape 93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8827" y="3316"/>
                    <a:ext cx="24" cy="23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1" name="Group 94"/>
                <p:cNvGrpSpPr>
                  <a:grpSpLocks/>
                </p:cNvGrpSpPr>
                <p:nvPr/>
              </p:nvGrpSpPr>
              <p:grpSpPr bwMode="auto">
                <a:xfrm>
                  <a:off x="8804" y="3316"/>
                  <a:ext cx="52" cy="16"/>
                  <a:chOff x="8804" y="3316"/>
                  <a:chExt cx="52" cy="16"/>
                </a:xfrm>
              </p:grpSpPr>
              <p:sp>
                <p:nvSpPr>
                  <p:cNvPr id="506" name="AutoShape 9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8808" y="3312"/>
                    <a:ext cx="12" cy="20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7" name="AutoShape 96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8835" y="3311"/>
                    <a:ext cx="16" cy="26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02" name="Oval 97"/>
              <p:cNvSpPr>
                <a:spLocks noChangeArrowheads="1"/>
              </p:cNvSpPr>
              <p:nvPr/>
            </p:nvSpPr>
            <p:spPr bwMode="auto">
              <a:xfrm>
                <a:off x="8827" y="3312"/>
                <a:ext cx="24" cy="19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" name="AutoShape 98"/>
              <p:cNvSpPr>
                <a:spLocks noChangeArrowheads="1"/>
              </p:cNvSpPr>
              <p:nvPr/>
            </p:nvSpPr>
            <p:spPr bwMode="auto">
              <a:xfrm>
                <a:off x="8827" y="3312"/>
                <a:ext cx="24" cy="19"/>
              </a:xfrm>
              <a:prstGeom prst="triangle">
                <a:avLst>
                  <a:gd name="adj" fmla="val 4994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7" name="Line 100"/>
            <p:cNvSpPr>
              <a:spLocks noChangeShapeType="1"/>
            </p:cNvSpPr>
            <p:nvPr/>
          </p:nvSpPr>
          <p:spPr bwMode="auto">
            <a:xfrm flipH="1">
              <a:off x="5375957" y="4153581"/>
              <a:ext cx="860651" cy="6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8" name="Line 110"/>
            <p:cNvSpPr>
              <a:spLocks noChangeShapeType="1"/>
            </p:cNvSpPr>
            <p:nvPr/>
          </p:nvSpPr>
          <p:spPr bwMode="auto">
            <a:xfrm flipV="1">
              <a:off x="5335136" y="1946957"/>
              <a:ext cx="892401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" name="Line 115"/>
            <p:cNvSpPr>
              <a:spLocks noChangeShapeType="1"/>
            </p:cNvSpPr>
            <p:nvPr/>
          </p:nvSpPr>
          <p:spPr bwMode="auto">
            <a:xfrm flipV="1">
              <a:off x="6263821" y="5092475"/>
              <a:ext cx="42295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0" name="Line 117"/>
            <p:cNvSpPr>
              <a:spLocks noChangeShapeType="1"/>
            </p:cNvSpPr>
            <p:nvPr/>
          </p:nvSpPr>
          <p:spPr bwMode="auto">
            <a:xfrm flipV="1">
              <a:off x="2540001" y="1919743"/>
              <a:ext cx="1063625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1" name="Line 122"/>
            <p:cNvSpPr>
              <a:spLocks noChangeShapeType="1"/>
            </p:cNvSpPr>
            <p:nvPr/>
          </p:nvSpPr>
          <p:spPr bwMode="auto">
            <a:xfrm flipH="1">
              <a:off x="2205492" y="2815546"/>
              <a:ext cx="334509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2" name="Line 127"/>
            <p:cNvSpPr>
              <a:spLocks noChangeShapeType="1"/>
            </p:cNvSpPr>
            <p:nvPr/>
          </p:nvSpPr>
          <p:spPr bwMode="auto">
            <a:xfrm>
              <a:off x="5271634" y="929821"/>
              <a:ext cx="509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3" name="Line 131"/>
            <p:cNvSpPr>
              <a:spLocks noChangeShapeType="1"/>
            </p:cNvSpPr>
            <p:nvPr/>
          </p:nvSpPr>
          <p:spPr bwMode="auto">
            <a:xfrm>
              <a:off x="2995839" y="938893"/>
              <a:ext cx="563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4" name="Line 132"/>
            <p:cNvSpPr>
              <a:spLocks noChangeShapeType="1"/>
            </p:cNvSpPr>
            <p:nvPr/>
          </p:nvSpPr>
          <p:spPr bwMode="auto">
            <a:xfrm flipV="1">
              <a:off x="2995839" y="3901849"/>
              <a:ext cx="636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85" name="Прямая соединительная линия 81"/>
            <p:cNvCxnSpPr>
              <a:cxnSpLocks noChangeShapeType="1"/>
            </p:cNvCxnSpPr>
            <p:nvPr/>
          </p:nvCxnSpPr>
          <p:spPr bwMode="auto">
            <a:xfrm flipH="1" flipV="1">
              <a:off x="2549072" y="1928813"/>
              <a:ext cx="28349" cy="370114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6" name="Прямая соединительная линия 83"/>
            <p:cNvCxnSpPr>
              <a:cxnSpLocks noChangeShapeType="1"/>
            </p:cNvCxnSpPr>
            <p:nvPr/>
          </p:nvCxnSpPr>
          <p:spPr bwMode="auto">
            <a:xfrm rot="5400000" flipH="1">
              <a:off x="4668386" y="3508376"/>
              <a:ext cx="3154589" cy="1587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7" name="Прямая соединительная линия 129"/>
            <p:cNvCxnSpPr>
              <a:cxnSpLocks noChangeShapeType="1"/>
              <a:stCxn id="383" idx="0"/>
              <a:endCxn id="384" idx="0"/>
            </p:cNvCxnSpPr>
            <p:nvPr/>
          </p:nvCxnSpPr>
          <p:spPr bwMode="auto">
            <a:xfrm>
              <a:off x="2995839" y="929822"/>
              <a:ext cx="0" cy="2981099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8" name="Прямая соединительная линия 131"/>
            <p:cNvCxnSpPr>
              <a:cxnSpLocks noChangeShapeType="1"/>
            </p:cNvCxnSpPr>
            <p:nvPr/>
          </p:nvCxnSpPr>
          <p:spPr bwMode="auto">
            <a:xfrm rot="-5400000" flipH="1" flipV="1">
              <a:off x="4726214" y="1961696"/>
              <a:ext cx="209096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89" name="Rectangle 57"/>
            <p:cNvSpPr>
              <a:spLocks noChangeArrowheads="1"/>
            </p:cNvSpPr>
            <p:nvPr/>
          </p:nvSpPr>
          <p:spPr bwMode="auto">
            <a:xfrm>
              <a:off x="544286" y="4238626"/>
              <a:ext cx="1669143" cy="83457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Прокуратура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Иркутского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Бабенко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Вячеслав Владимирович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20-95-49</a:t>
              </a:r>
            </a:p>
          </p:txBody>
        </p:sp>
        <p:sp>
          <p:nvSpPr>
            <p:cNvPr id="390" name="Rectangle 58"/>
            <p:cNvSpPr>
              <a:spLocks noChangeArrowheads="1"/>
            </p:cNvSpPr>
            <p:nvPr/>
          </p:nvSpPr>
          <p:spPr bwMode="auto">
            <a:xfrm>
              <a:off x="540884" y="877661"/>
              <a:ext cx="1687286" cy="9252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ОГКУ АОДС ЖКХ,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Администрации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Иркутского района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Соколов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 Сергей Петрович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33-97-78 сот. 660-401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1" name="Rectangle 60"/>
            <p:cNvSpPr>
              <a:spLocks noChangeArrowheads="1"/>
            </p:cNvSpPr>
            <p:nvPr/>
          </p:nvSpPr>
          <p:spPr bwMode="auto">
            <a:xfrm>
              <a:off x="535214" y="3385911"/>
              <a:ext cx="1687286" cy="80735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ОНД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Иркутскому району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УНД МЧС РФ </a:t>
              </a:r>
              <a:r>
                <a:rPr lang="ru-RU" sz="13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Ирк</a:t>
              </a: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Обл.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err="1">
                  <a:solidFill>
                    <a:srgbClr val="000000"/>
                  </a:solidFill>
                  <a:latin typeface="Times New Roman" pitchFamily="18" charset="0"/>
                </a:rPr>
                <a:t>Шубкин</a:t>
              </a: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Роман. Геннадьевич.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20-84-40</a:t>
              </a:r>
              <a:endPara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2" name="Rectangle 61"/>
            <p:cNvSpPr>
              <a:spLocks noChangeArrowheads="1"/>
            </p:cNvSpPr>
            <p:nvPr/>
          </p:nvSpPr>
          <p:spPr bwMode="auto">
            <a:xfrm>
              <a:off x="544286" y="2102304"/>
              <a:ext cx="1680482" cy="12201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Областное государственной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казенное учреждение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«Противопожарной службы»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Иркутский филиал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Иркутской области</a:t>
              </a:r>
              <a:endParaRPr lang="ru-RU" sz="1400" b="1" i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Зуев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Станислав Владимирович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462-509   462-525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3" name="Rectangle 62"/>
            <p:cNvSpPr>
              <a:spLocks noChangeArrowheads="1"/>
            </p:cNvSpPr>
            <p:nvPr/>
          </p:nvSpPr>
          <p:spPr bwMode="auto">
            <a:xfrm>
              <a:off x="3610428" y="1489982"/>
              <a:ext cx="1687286" cy="9252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КЧС и ПБ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Председатель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Менг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Александр Александрович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(8-3952)77-84-67, с. 741-055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4" name="Rectangle 63"/>
            <p:cNvSpPr>
              <a:spLocks noChangeArrowheads="1"/>
            </p:cNvSpPr>
            <p:nvPr/>
          </p:nvSpPr>
          <p:spPr bwMode="auto">
            <a:xfrm>
              <a:off x="6676571" y="4737554"/>
              <a:ext cx="1687286" cy="7257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5" name="Rectangle 64"/>
            <p:cNvSpPr>
              <a:spLocks noChangeArrowheads="1"/>
            </p:cNvSpPr>
            <p:nvPr/>
          </p:nvSpPr>
          <p:spPr bwMode="auto">
            <a:xfrm>
              <a:off x="6658428" y="3984626"/>
              <a:ext cx="1687286" cy="71664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6" name="Rectangle 65"/>
            <p:cNvSpPr>
              <a:spLocks noChangeArrowheads="1"/>
            </p:cNvSpPr>
            <p:nvPr/>
          </p:nvSpPr>
          <p:spPr bwMode="auto">
            <a:xfrm>
              <a:off x="6667500" y="2995839"/>
              <a:ext cx="1687286" cy="7892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ОГБУЗ «ЦРБ»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Иркутского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Макарочкина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Марина Валерьевна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Сот. 699-886</a:t>
              </a: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7" name="Rectangle 66"/>
            <p:cNvSpPr>
              <a:spLocks noChangeArrowheads="1"/>
            </p:cNvSpPr>
            <p:nvPr/>
          </p:nvSpPr>
          <p:spPr bwMode="auto">
            <a:xfrm>
              <a:off x="6658428" y="2061483"/>
              <a:ext cx="1687286" cy="8164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ОМВД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полковник полиции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Коростылев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Валерий Валерьевич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290-459</a:t>
              </a:r>
            </a:p>
          </p:txBody>
        </p:sp>
        <p:sp>
          <p:nvSpPr>
            <p:cNvPr id="398" name="Rectangle 67"/>
            <p:cNvSpPr>
              <a:spLocks noChangeArrowheads="1"/>
            </p:cNvSpPr>
            <p:nvPr/>
          </p:nvSpPr>
          <p:spPr bwMode="auto">
            <a:xfrm>
              <a:off x="6667501" y="3984626"/>
              <a:ext cx="1644196" cy="66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298" tIns="32649" rIns="65298" bIns="32649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</a:rPr>
                <a:t>Вет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. лаборатория</a:t>
              </a:r>
              <a:r>
                <a:rPr lang="ru-RU" sz="1400" b="1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Савин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 Евгений Александрович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709-215   735-941</a:t>
              </a:r>
            </a:p>
          </p:txBody>
        </p:sp>
        <p:sp>
          <p:nvSpPr>
            <p:cNvPr id="400" name="Rectangle 68"/>
            <p:cNvSpPr>
              <a:spLocks noChangeArrowheads="1"/>
            </p:cNvSpPr>
            <p:nvPr/>
          </p:nvSpPr>
          <p:spPr bwMode="auto">
            <a:xfrm>
              <a:off x="6785429" y="4773840"/>
              <a:ext cx="1424214" cy="66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298" tIns="32649" rIns="65298" bIns="32649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Военкомат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Кузнецов Роман Юрьевич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 699-846 сот. 902-252</a:t>
              </a:r>
            </a:p>
          </p:txBody>
        </p:sp>
        <p:sp>
          <p:nvSpPr>
            <p:cNvPr id="401" name="Rectangle 69"/>
            <p:cNvSpPr>
              <a:spLocks noChangeArrowheads="1"/>
            </p:cNvSpPr>
            <p:nvPr/>
          </p:nvSpPr>
          <p:spPr bwMode="auto">
            <a:xfrm>
              <a:off x="3574143" y="664483"/>
              <a:ext cx="1687286" cy="5624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ГУ  МЧС по 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Ирк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Обл.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ОДС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8-3952-209366</a:t>
              </a:r>
            </a:p>
          </p:txBody>
        </p:sp>
        <p:sp>
          <p:nvSpPr>
            <p:cNvPr id="402" name="Rectangle 70"/>
            <p:cNvSpPr>
              <a:spLocks noChangeArrowheads="1"/>
            </p:cNvSpPr>
            <p:nvPr/>
          </p:nvSpPr>
          <p:spPr bwMode="auto">
            <a:xfrm>
              <a:off x="3653518" y="3786189"/>
              <a:ext cx="1687286" cy="4989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ЕДДС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34-07-46</a:t>
              </a:r>
            </a:p>
          </p:txBody>
        </p:sp>
        <p:sp>
          <p:nvSpPr>
            <p:cNvPr id="403" name="Rectangle 71"/>
            <p:cNvSpPr>
              <a:spLocks noChangeArrowheads="1"/>
            </p:cNvSpPr>
            <p:nvPr/>
          </p:nvSpPr>
          <p:spPr bwMode="auto">
            <a:xfrm>
              <a:off x="3601357" y="2596696"/>
              <a:ext cx="1759857" cy="8255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Директор МКУ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«Служба ГО и ЧС ИРМО»</a:t>
              </a:r>
            </a:p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Осмехин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Сергей 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Арсентьевич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р. 340858  с. 744-055</a:t>
              </a:r>
            </a:p>
          </p:txBody>
        </p:sp>
        <p:sp>
          <p:nvSpPr>
            <p:cNvPr id="404" name="Line 122"/>
            <p:cNvSpPr>
              <a:spLocks noChangeShapeType="1"/>
            </p:cNvSpPr>
            <p:nvPr/>
          </p:nvSpPr>
          <p:spPr bwMode="auto">
            <a:xfrm flipH="1">
              <a:off x="2232706" y="5609545"/>
              <a:ext cx="3435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5" name="Line 122"/>
            <p:cNvSpPr>
              <a:spLocks noChangeShapeType="1"/>
            </p:cNvSpPr>
            <p:nvPr/>
          </p:nvSpPr>
          <p:spPr bwMode="auto">
            <a:xfrm flipH="1" flipV="1">
              <a:off x="2196420" y="4629832"/>
              <a:ext cx="37986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6" name="Line 122"/>
            <p:cNvSpPr>
              <a:spLocks noChangeShapeType="1"/>
            </p:cNvSpPr>
            <p:nvPr/>
          </p:nvSpPr>
          <p:spPr bwMode="auto">
            <a:xfrm flipH="1">
              <a:off x="2232707" y="3786188"/>
              <a:ext cx="3254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7" name="Line 122"/>
            <p:cNvSpPr>
              <a:spLocks noChangeShapeType="1"/>
            </p:cNvSpPr>
            <p:nvPr/>
          </p:nvSpPr>
          <p:spPr bwMode="auto">
            <a:xfrm flipH="1">
              <a:off x="2250850" y="1926545"/>
              <a:ext cx="2891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8" name="Line 101"/>
            <p:cNvSpPr>
              <a:spLocks noChangeShapeType="1"/>
            </p:cNvSpPr>
            <p:nvPr/>
          </p:nvSpPr>
          <p:spPr bwMode="auto">
            <a:xfrm flipH="1" flipV="1">
              <a:off x="2572884" y="4164921"/>
              <a:ext cx="1047750" cy="34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" name="Line 114"/>
            <p:cNvSpPr>
              <a:spLocks noChangeShapeType="1"/>
            </p:cNvSpPr>
            <p:nvPr/>
          </p:nvSpPr>
          <p:spPr bwMode="auto">
            <a:xfrm flipH="1">
              <a:off x="5362349" y="2993571"/>
              <a:ext cx="40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" name="Line 115"/>
            <p:cNvSpPr>
              <a:spLocks noChangeShapeType="1"/>
            </p:cNvSpPr>
            <p:nvPr/>
          </p:nvSpPr>
          <p:spPr bwMode="auto">
            <a:xfrm flipV="1">
              <a:off x="6254750" y="4330475"/>
              <a:ext cx="42295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" name="Line 115"/>
            <p:cNvSpPr>
              <a:spLocks noChangeShapeType="1"/>
            </p:cNvSpPr>
            <p:nvPr/>
          </p:nvSpPr>
          <p:spPr bwMode="auto">
            <a:xfrm flipV="1">
              <a:off x="6236607" y="2461761"/>
              <a:ext cx="42295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2" name="Line 115"/>
            <p:cNvSpPr>
              <a:spLocks noChangeShapeType="1"/>
            </p:cNvSpPr>
            <p:nvPr/>
          </p:nvSpPr>
          <p:spPr bwMode="auto">
            <a:xfrm flipV="1">
              <a:off x="6254750" y="3377975"/>
              <a:ext cx="42295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3" name="Line 81"/>
            <p:cNvSpPr>
              <a:spLocks noChangeShapeType="1"/>
            </p:cNvSpPr>
            <p:nvPr/>
          </p:nvSpPr>
          <p:spPr bwMode="auto">
            <a:xfrm flipH="1">
              <a:off x="4372429" y="1217839"/>
              <a:ext cx="0" cy="290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65298" tIns="32649" rIns="65298" bIns="3264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4" name="Line 82"/>
            <p:cNvSpPr>
              <a:spLocks noChangeShapeType="1"/>
            </p:cNvSpPr>
            <p:nvPr/>
          </p:nvSpPr>
          <p:spPr bwMode="auto">
            <a:xfrm>
              <a:off x="4399644" y="2388054"/>
              <a:ext cx="9071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65298" tIns="32649" rIns="65298" bIns="3264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5" name="Line 83"/>
            <p:cNvSpPr>
              <a:spLocks noChangeShapeType="1"/>
            </p:cNvSpPr>
            <p:nvPr/>
          </p:nvSpPr>
          <p:spPr bwMode="auto">
            <a:xfrm>
              <a:off x="4426857" y="3422196"/>
              <a:ext cx="0" cy="399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65298" tIns="32649" rIns="65298" bIns="3264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6" name="Rectangle 85"/>
            <p:cNvSpPr>
              <a:spLocks noChangeArrowheads="1"/>
            </p:cNvSpPr>
            <p:nvPr/>
          </p:nvSpPr>
          <p:spPr bwMode="auto">
            <a:xfrm>
              <a:off x="560162" y="5236483"/>
              <a:ext cx="1660071" cy="90714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 Ангарское лесничество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err="1">
                  <a:solidFill>
                    <a:srgbClr val="000000"/>
                  </a:solidFill>
                  <a:latin typeface="Times New Roman" pitchFamily="18" charset="0"/>
                </a:rPr>
                <a:t>Наумочкин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Сергей Николаевич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695-228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с. 89149260402</a:t>
              </a:r>
            </a:p>
          </p:txBody>
        </p:sp>
        <p:sp>
          <p:nvSpPr>
            <p:cNvPr id="4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FFCC66"/>
                </a:gs>
              </a:gsLst>
              <a:lin ang="5400000" scaled="1"/>
            </a:gradFill>
            <a:ln w="47625" cmpd="thickThin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6346" tIns="28172" rIns="56346" bIns="28172" anchor="ctr"/>
            <a:lstStyle/>
            <a:p>
              <a:pPr defTabSz="787210" fontAlgn="base">
                <a:spcBef>
                  <a:spcPct val="0"/>
                </a:spcBef>
                <a:spcAft>
                  <a:spcPct val="0"/>
                </a:spcAft>
              </a:pPr>
              <a:endParaRPr lang="ru-RU" sz="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8" name="Line 59"/>
            <p:cNvSpPr>
              <a:spLocks noChangeShapeType="1"/>
            </p:cNvSpPr>
            <p:nvPr/>
          </p:nvSpPr>
          <p:spPr bwMode="auto">
            <a:xfrm>
              <a:off x="4526643" y="784680"/>
              <a:ext cx="0" cy="33337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lIns="65290" tIns="32645" rIns="65290" bIns="32645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5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5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5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5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5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5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5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5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5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ru-RU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19" name="Freeform 61"/>
            <p:cNvSpPr>
              <a:spLocks/>
            </p:cNvSpPr>
            <p:nvPr/>
          </p:nvSpPr>
          <p:spPr bwMode="auto">
            <a:xfrm>
              <a:off x="4628697" y="875393"/>
              <a:ext cx="278946" cy="44224"/>
            </a:xfrm>
            <a:custGeom>
              <a:avLst/>
              <a:gdLst>
                <a:gd name="T0" fmla="*/ 0 w 136"/>
                <a:gd name="T1" fmla="*/ 2147483647 h 36"/>
                <a:gd name="T2" fmla="*/ 2147483647 w 136"/>
                <a:gd name="T3" fmla="*/ 0 h 36"/>
                <a:gd name="T4" fmla="*/ 2147483647 w 136"/>
                <a:gd name="T5" fmla="*/ 0 h 36"/>
                <a:gd name="T6" fmla="*/ 2147483647 w 136"/>
                <a:gd name="T7" fmla="*/ 0 h 36"/>
                <a:gd name="T8" fmla="*/ 2147483647 w 136"/>
                <a:gd name="T9" fmla="*/ 0 h 36"/>
                <a:gd name="T10" fmla="*/ 2147483647 w 136"/>
                <a:gd name="T11" fmla="*/ 2147483647 h 36"/>
                <a:gd name="T12" fmla="*/ 2147483647 w 136"/>
                <a:gd name="T13" fmla="*/ 2147483647 h 36"/>
                <a:gd name="T14" fmla="*/ 2147483647 w 136"/>
                <a:gd name="T15" fmla="*/ 2147483647 h 36"/>
                <a:gd name="T16" fmla="*/ 2147483647 w 136"/>
                <a:gd name="T17" fmla="*/ 2147483647 h 36"/>
                <a:gd name="T18" fmla="*/ 2147483647 w 136"/>
                <a:gd name="T19" fmla="*/ 2147483647 h 36"/>
                <a:gd name="T20" fmla="*/ 2147483647 w 136"/>
                <a:gd name="T21" fmla="*/ 2147483647 h 36"/>
                <a:gd name="T22" fmla="*/ 2147483647 w 136"/>
                <a:gd name="T23" fmla="*/ 2147483647 h 36"/>
                <a:gd name="T24" fmla="*/ 2147483647 w 136"/>
                <a:gd name="T25" fmla="*/ 2147483647 h 36"/>
                <a:gd name="T26" fmla="*/ 2147483647 w 136"/>
                <a:gd name="T27" fmla="*/ 2147483647 h 36"/>
                <a:gd name="T28" fmla="*/ 2147483647 w 136"/>
                <a:gd name="T29" fmla="*/ 2147483647 h 36"/>
                <a:gd name="T30" fmla="*/ 2147483647 w 136"/>
                <a:gd name="T31" fmla="*/ 2147483647 h 36"/>
                <a:gd name="T32" fmla="*/ 2147483647 w 136"/>
                <a:gd name="T33" fmla="*/ 2147483647 h 36"/>
                <a:gd name="T34" fmla="*/ 2147483647 w 136"/>
                <a:gd name="T35" fmla="*/ 2147483647 h 36"/>
                <a:gd name="T36" fmla="*/ 2147483647 w 136"/>
                <a:gd name="T37" fmla="*/ 2147483647 h 36"/>
                <a:gd name="T38" fmla="*/ 2147483647 w 136"/>
                <a:gd name="T39" fmla="*/ 2147483647 h 36"/>
                <a:gd name="T40" fmla="*/ 2147483647 w 136"/>
                <a:gd name="T41" fmla="*/ 2147483647 h 36"/>
                <a:gd name="T42" fmla="*/ 2147483647 w 136"/>
                <a:gd name="T43" fmla="*/ 2147483647 h 36"/>
                <a:gd name="T44" fmla="*/ 2147483647 w 136"/>
                <a:gd name="T45" fmla="*/ 2147483647 h 36"/>
                <a:gd name="T46" fmla="*/ 0 w 136"/>
                <a:gd name="T47" fmla="*/ 2147483647 h 36"/>
                <a:gd name="T48" fmla="*/ 0 w 136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36"/>
                <a:gd name="T77" fmla="*/ 136 w 136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36">
                  <a:moveTo>
                    <a:pt x="0" y="5"/>
                  </a:moveTo>
                  <a:lnTo>
                    <a:pt x="13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81" y="5"/>
                  </a:lnTo>
                  <a:lnTo>
                    <a:pt x="99" y="10"/>
                  </a:lnTo>
                  <a:lnTo>
                    <a:pt x="107" y="12"/>
                  </a:lnTo>
                  <a:lnTo>
                    <a:pt x="112" y="15"/>
                  </a:lnTo>
                  <a:lnTo>
                    <a:pt x="122" y="20"/>
                  </a:lnTo>
                  <a:lnTo>
                    <a:pt x="135" y="35"/>
                  </a:lnTo>
                  <a:lnTo>
                    <a:pt x="128" y="27"/>
                  </a:lnTo>
                  <a:lnTo>
                    <a:pt x="112" y="22"/>
                  </a:lnTo>
                  <a:lnTo>
                    <a:pt x="99" y="17"/>
                  </a:lnTo>
                  <a:lnTo>
                    <a:pt x="89" y="15"/>
                  </a:lnTo>
                  <a:lnTo>
                    <a:pt x="81" y="15"/>
                  </a:lnTo>
                  <a:lnTo>
                    <a:pt x="68" y="12"/>
                  </a:lnTo>
                  <a:lnTo>
                    <a:pt x="57" y="10"/>
                  </a:lnTo>
                  <a:lnTo>
                    <a:pt x="49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18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" name="Freeform 62"/>
            <p:cNvSpPr>
              <a:spLocks/>
            </p:cNvSpPr>
            <p:nvPr/>
          </p:nvSpPr>
          <p:spPr bwMode="auto">
            <a:xfrm>
              <a:off x="4621894" y="934358"/>
              <a:ext cx="332241" cy="52161"/>
            </a:xfrm>
            <a:custGeom>
              <a:avLst/>
              <a:gdLst>
                <a:gd name="T0" fmla="*/ 0 w 162"/>
                <a:gd name="T1" fmla="*/ 2147483647 h 42"/>
                <a:gd name="T2" fmla="*/ 2147483647 w 162"/>
                <a:gd name="T3" fmla="*/ 0 h 42"/>
                <a:gd name="T4" fmla="*/ 2147483647 w 162"/>
                <a:gd name="T5" fmla="*/ 0 h 42"/>
                <a:gd name="T6" fmla="*/ 2147483647 w 162"/>
                <a:gd name="T7" fmla="*/ 0 h 42"/>
                <a:gd name="T8" fmla="*/ 2147483647 w 162"/>
                <a:gd name="T9" fmla="*/ 0 h 42"/>
                <a:gd name="T10" fmla="*/ 2147483647 w 162"/>
                <a:gd name="T11" fmla="*/ 2147483647 h 42"/>
                <a:gd name="T12" fmla="*/ 2147483647 w 162"/>
                <a:gd name="T13" fmla="*/ 2147483647 h 42"/>
                <a:gd name="T14" fmla="*/ 2147483647 w 162"/>
                <a:gd name="T15" fmla="*/ 2147483647 h 42"/>
                <a:gd name="T16" fmla="*/ 2147483647 w 162"/>
                <a:gd name="T17" fmla="*/ 2147483647 h 42"/>
                <a:gd name="T18" fmla="*/ 2147483647 w 162"/>
                <a:gd name="T19" fmla="*/ 2147483647 h 42"/>
                <a:gd name="T20" fmla="*/ 2147483647 w 162"/>
                <a:gd name="T21" fmla="*/ 2147483647 h 42"/>
                <a:gd name="T22" fmla="*/ 2147483647 w 162"/>
                <a:gd name="T23" fmla="*/ 2147483647 h 42"/>
                <a:gd name="T24" fmla="*/ 2147483647 w 162"/>
                <a:gd name="T25" fmla="*/ 2147483647 h 42"/>
                <a:gd name="T26" fmla="*/ 2147483647 w 162"/>
                <a:gd name="T27" fmla="*/ 2147483647 h 42"/>
                <a:gd name="T28" fmla="*/ 2147483647 w 162"/>
                <a:gd name="T29" fmla="*/ 2147483647 h 42"/>
                <a:gd name="T30" fmla="*/ 2147483647 w 162"/>
                <a:gd name="T31" fmla="*/ 2147483647 h 42"/>
                <a:gd name="T32" fmla="*/ 2147483647 w 162"/>
                <a:gd name="T33" fmla="*/ 2147483647 h 42"/>
                <a:gd name="T34" fmla="*/ 2147483647 w 162"/>
                <a:gd name="T35" fmla="*/ 2147483647 h 42"/>
                <a:gd name="T36" fmla="*/ 2147483647 w 162"/>
                <a:gd name="T37" fmla="*/ 2147483647 h 42"/>
                <a:gd name="T38" fmla="*/ 2147483647 w 162"/>
                <a:gd name="T39" fmla="*/ 2147483647 h 42"/>
                <a:gd name="T40" fmla="*/ 2147483647 w 162"/>
                <a:gd name="T41" fmla="*/ 2147483647 h 42"/>
                <a:gd name="T42" fmla="*/ 0 w 162"/>
                <a:gd name="T43" fmla="*/ 2147483647 h 42"/>
                <a:gd name="T44" fmla="*/ 0 w 162"/>
                <a:gd name="T45" fmla="*/ 2147483647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42"/>
                <a:gd name="T71" fmla="*/ 162 w 162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42">
                  <a:moveTo>
                    <a:pt x="0" y="3"/>
                  </a:moveTo>
                  <a:lnTo>
                    <a:pt x="18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86" y="3"/>
                  </a:lnTo>
                  <a:lnTo>
                    <a:pt x="107" y="8"/>
                  </a:lnTo>
                  <a:lnTo>
                    <a:pt x="125" y="13"/>
                  </a:lnTo>
                  <a:lnTo>
                    <a:pt x="143" y="20"/>
                  </a:lnTo>
                  <a:lnTo>
                    <a:pt x="154" y="23"/>
                  </a:lnTo>
                  <a:lnTo>
                    <a:pt x="161" y="41"/>
                  </a:lnTo>
                  <a:lnTo>
                    <a:pt x="148" y="33"/>
                  </a:lnTo>
                  <a:lnTo>
                    <a:pt x="138" y="28"/>
                  </a:lnTo>
                  <a:lnTo>
                    <a:pt x="130" y="28"/>
                  </a:lnTo>
                  <a:lnTo>
                    <a:pt x="117" y="21"/>
                  </a:lnTo>
                  <a:lnTo>
                    <a:pt x="104" y="21"/>
                  </a:lnTo>
                  <a:lnTo>
                    <a:pt x="86" y="17"/>
                  </a:lnTo>
                  <a:lnTo>
                    <a:pt x="62" y="13"/>
                  </a:lnTo>
                  <a:lnTo>
                    <a:pt x="47" y="10"/>
                  </a:lnTo>
                  <a:lnTo>
                    <a:pt x="31" y="13"/>
                  </a:lnTo>
                  <a:lnTo>
                    <a:pt x="13" y="13"/>
                  </a:lnTo>
                  <a:lnTo>
                    <a:pt x="0" y="17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" name="Freeform 63"/>
            <p:cNvSpPr>
              <a:spLocks/>
            </p:cNvSpPr>
            <p:nvPr/>
          </p:nvSpPr>
          <p:spPr bwMode="auto">
            <a:xfrm>
              <a:off x="5017635" y="900341"/>
              <a:ext cx="86179" cy="57831"/>
            </a:xfrm>
            <a:custGeom>
              <a:avLst/>
              <a:gdLst>
                <a:gd name="T0" fmla="*/ 2147483647 w 42"/>
                <a:gd name="T1" fmla="*/ 2147483647 h 46"/>
                <a:gd name="T2" fmla="*/ 2147483647 w 42"/>
                <a:gd name="T3" fmla="*/ 2147483647 h 46"/>
                <a:gd name="T4" fmla="*/ 2147483647 w 42"/>
                <a:gd name="T5" fmla="*/ 2147483647 h 46"/>
                <a:gd name="T6" fmla="*/ 2147483647 w 42"/>
                <a:gd name="T7" fmla="*/ 2147483647 h 46"/>
                <a:gd name="T8" fmla="*/ 2147483647 w 42"/>
                <a:gd name="T9" fmla="*/ 2147483647 h 46"/>
                <a:gd name="T10" fmla="*/ 2147483647 w 42"/>
                <a:gd name="T11" fmla="*/ 2147483647 h 46"/>
                <a:gd name="T12" fmla="*/ 2147483647 w 42"/>
                <a:gd name="T13" fmla="*/ 2147483647 h 46"/>
                <a:gd name="T14" fmla="*/ 0 w 42"/>
                <a:gd name="T15" fmla="*/ 0 h 46"/>
                <a:gd name="T16" fmla="*/ 0 w 42"/>
                <a:gd name="T17" fmla="*/ 2147483647 h 46"/>
                <a:gd name="T18" fmla="*/ 2147483647 w 42"/>
                <a:gd name="T19" fmla="*/ 2147483647 h 46"/>
                <a:gd name="T20" fmla="*/ 2147483647 w 42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46"/>
                <a:gd name="T35" fmla="*/ 42 w 42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46">
                  <a:moveTo>
                    <a:pt x="36" y="45"/>
                  </a:moveTo>
                  <a:lnTo>
                    <a:pt x="41" y="40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6" y="13"/>
                  </a:lnTo>
                  <a:lnTo>
                    <a:pt x="36" y="7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29"/>
                  </a:lnTo>
                  <a:lnTo>
                    <a:pt x="36" y="4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2" name="Freeform 64"/>
            <p:cNvSpPr>
              <a:spLocks/>
            </p:cNvSpPr>
            <p:nvPr/>
          </p:nvSpPr>
          <p:spPr bwMode="auto">
            <a:xfrm>
              <a:off x="4984751" y="834572"/>
              <a:ext cx="86179" cy="77107"/>
            </a:xfrm>
            <a:custGeom>
              <a:avLst/>
              <a:gdLst>
                <a:gd name="T0" fmla="*/ 2147483647 w 42"/>
                <a:gd name="T1" fmla="*/ 2147483647 h 61"/>
                <a:gd name="T2" fmla="*/ 2147483647 w 42"/>
                <a:gd name="T3" fmla="*/ 2147483647 h 61"/>
                <a:gd name="T4" fmla="*/ 2147483647 w 42"/>
                <a:gd name="T5" fmla="*/ 2147483647 h 61"/>
                <a:gd name="T6" fmla="*/ 2147483647 w 42"/>
                <a:gd name="T7" fmla="*/ 2147483647 h 61"/>
                <a:gd name="T8" fmla="*/ 2147483647 w 42"/>
                <a:gd name="T9" fmla="*/ 0 h 61"/>
                <a:gd name="T10" fmla="*/ 0 w 42"/>
                <a:gd name="T11" fmla="*/ 0 h 61"/>
                <a:gd name="T12" fmla="*/ 0 w 42"/>
                <a:gd name="T13" fmla="*/ 2147483647 h 61"/>
                <a:gd name="T14" fmla="*/ 0 w 42"/>
                <a:gd name="T15" fmla="*/ 2147483647 h 61"/>
                <a:gd name="T16" fmla="*/ 2147483647 w 42"/>
                <a:gd name="T17" fmla="*/ 2147483647 h 61"/>
                <a:gd name="T18" fmla="*/ 2147483647 w 42"/>
                <a:gd name="T19" fmla="*/ 2147483647 h 61"/>
                <a:gd name="T20" fmla="*/ 2147483647 w 42"/>
                <a:gd name="T21" fmla="*/ 2147483647 h 61"/>
                <a:gd name="T22" fmla="*/ 2147483647 w 42"/>
                <a:gd name="T23" fmla="*/ 2147483647 h 61"/>
                <a:gd name="T24" fmla="*/ 2147483647 w 42"/>
                <a:gd name="T25" fmla="*/ 2147483647 h 61"/>
                <a:gd name="T26" fmla="*/ 2147483647 w 42"/>
                <a:gd name="T27" fmla="*/ 2147483647 h 61"/>
                <a:gd name="T28" fmla="*/ 2147483647 w 42"/>
                <a:gd name="T29" fmla="*/ 2147483647 h 61"/>
                <a:gd name="T30" fmla="*/ 2147483647 w 42"/>
                <a:gd name="T31" fmla="*/ 2147483647 h 61"/>
                <a:gd name="T32" fmla="*/ 2147483647 w 42"/>
                <a:gd name="T33" fmla="*/ 2147483647 h 61"/>
                <a:gd name="T34" fmla="*/ 2147483647 w 42"/>
                <a:gd name="T35" fmla="*/ 2147483647 h 61"/>
                <a:gd name="T36" fmla="*/ 2147483647 w 42"/>
                <a:gd name="T37" fmla="*/ 2147483647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1"/>
                <a:gd name="T59" fmla="*/ 42 w 42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1">
                  <a:moveTo>
                    <a:pt x="28" y="8"/>
                  </a:moveTo>
                  <a:lnTo>
                    <a:pt x="28" y="5"/>
                  </a:lnTo>
                  <a:lnTo>
                    <a:pt x="21" y="5"/>
                  </a:lnTo>
                  <a:lnTo>
                    <a:pt x="13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5" y="30"/>
                  </a:lnTo>
                  <a:lnTo>
                    <a:pt x="8" y="39"/>
                  </a:lnTo>
                  <a:lnTo>
                    <a:pt x="13" y="44"/>
                  </a:lnTo>
                  <a:lnTo>
                    <a:pt x="13" y="49"/>
                  </a:lnTo>
                  <a:lnTo>
                    <a:pt x="26" y="52"/>
                  </a:lnTo>
                  <a:lnTo>
                    <a:pt x="41" y="60"/>
                  </a:lnTo>
                  <a:lnTo>
                    <a:pt x="34" y="35"/>
                  </a:lnTo>
                  <a:lnTo>
                    <a:pt x="34" y="30"/>
                  </a:lnTo>
                  <a:lnTo>
                    <a:pt x="28" y="17"/>
                  </a:lnTo>
                  <a:lnTo>
                    <a:pt x="28" y="8"/>
                  </a:lnTo>
                </a:path>
              </a:pathLst>
            </a:custGeom>
            <a:solidFill>
              <a:srgbClr val="F9F9F9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3" name="Freeform 65"/>
            <p:cNvSpPr>
              <a:spLocks/>
            </p:cNvSpPr>
            <p:nvPr/>
          </p:nvSpPr>
          <p:spPr bwMode="auto">
            <a:xfrm>
              <a:off x="4815796" y="797153"/>
              <a:ext cx="181429" cy="104321"/>
            </a:xfrm>
            <a:custGeom>
              <a:avLst/>
              <a:gdLst>
                <a:gd name="T0" fmla="*/ 2147483647 w 89"/>
                <a:gd name="T1" fmla="*/ 2147483647 h 83"/>
                <a:gd name="T2" fmla="*/ 0 w 89"/>
                <a:gd name="T3" fmla="*/ 2147483647 h 83"/>
                <a:gd name="T4" fmla="*/ 0 w 89"/>
                <a:gd name="T5" fmla="*/ 2147483647 h 83"/>
                <a:gd name="T6" fmla="*/ 0 w 89"/>
                <a:gd name="T7" fmla="*/ 2147483647 h 83"/>
                <a:gd name="T8" fmla="*/ 0 w 89"/>
                <a:gd name="T9" fmla="*/ 2147483647 h 83"/>
                <a:gd name="T10" fmla="*/ 2147483647 w 89"/>
                <a:gd name="T11" fmla="*/ 0 h 83"/>
                <a:gd name="T12" fmla="*/ 2147483647 w 89"/>
                <a:gd name="T13" fmla="*/ 0 h 83"/>
                <a:gd name="T14" fmla="*/ 2147483647 w 89"/>
                <a:gd name="T15" fmla="*/ 0 h 83"/>
                <a:gd name="T16" fmla="*/ 2147483647 w 89"/>
                <a:gd name="T17" fmla="*/ 2147483647 h 83"/>
                <a:gd name="T18" fmla="*/ 2147483647 w 89"/>
                <a:gd name="T19" fmla="*/ 2147483647 h 83"/>
                <a:gd name="T20" fmla="*/ 2147483647 w 89"/>
                <a:gd name="T21" fmla="*/ 2147483647 h 83"/>
                <a:gd name="T22" fmla="*/ 2147483647 w 89"/>
                <a:gd name="T23" fmla="*/ 2147483647 h 83"/>
                <a:gd name="T24" fmla="*/ 2147483647 w 89"/>
                <a:gd name="T25" fmla="*/ 2147483647 h 83"/>
                <a:gd name="T26" fmla="*/ 2147483647 w 89"/>
                <a:gd name="T27" fmla="*/ 2147483647 h 83"/>
                <a:gd name="T28" fmla="*/ 2147483647 w 89"/>
                <a:gd name="T29" fmla="*/ 2147483647 h 83"/>
                <a:gd name="T30" fmla="*/ 2147483647 w 89"/>
                <a:gd name="T31" fmla="*/ 2147483647 h 83"/>
                <a:gd name="T32" fmla="*/ 2147483647 w 89"/>
                <a:gd name="T33" fmla="*/ 2147483647 h 83"/>
                <a:gd name="T34" fmla="*/ 2147483647 w 89"/>
                <a:gd name="T35" fmla="*/ 2147483647 h 83"/>
                <a:gd name="T36" fmla="*/ 2147483647 w 89"/>
                <a:gd name="T37" fmla="*/ 2147483647 h 83"/>
                <a:gd name="T38" fmla="*/ 2147483647 w 89"/>
                <a:gd name="T39" fmla="*/ 2147483647 h 83"/>
                <a:gd name="T40" fmla="*/ 2147483647 w 89"/>
                <a:gd name="T41" fmla="*/ 2147483647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83"/>
                <a:gd name="T65" fmla="*/ 89 w 89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83">
                  <a:moveTo>
                    <a:pt x="8" y="69"/>
                  </a:moveTo>
                  <a:lnTo>
                    <a:pt x="0" y="54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8"/>
                  </a:lnTo>
                  <a:lnTo>
                    <a:pt x="3" y="0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57" y="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0" y="27"/>
                  </a:lnTo>
                  <a:lnTo>
                    <a:pt x="75" y="49"/>
                  </a:lnTo>
                  <a:lnTo>
                    <a:pt x="81" y="64"/>
                  </a:lnTo>
                  <a:lnTo>
                    <a:pt x="88" y="82"/>
                  </a:lnTo>
                  <a:lnTo>
                    <a:pt x="75" y="79"/>
                  </a:lnTo>
                  <a:lnTo>
                    <a:pt x="65" y="74"/>
                  </a:lnTo>
                  <a:lnTo>
                    <a:pt x="52" y="69"/>
                  </a:lnTo>
                  <a:lnTo>
                    <a:pt x="42" y="69"/>
                  </a:lnTo>
                  <a:lnTo>
                    <a:pt x="29" y="69"/>
                  </a:lnTo>
                  <a:lnTo>
                    <a:pt x="8" y="6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4" name="Freeform 66"/>
            <p:cNvSpPr>
              <a:spLocks/>
            </p:cNvSpPr>
            <p:nvPr/>
          </p:nvSpPr>
          <p:spPr bwMode="auto">
            <a:xfrm>
              <a:off x="4772707" y="790350"/>
              <a:ext cx="86179" cy="73705"/>
            </a:xfrm>
            <a:custGeom>
              <a:avLst/>
              <a:gdLst>
                <a:gd name="T0" fmla="*/ 0 w 42"/>
                <a:gd name="T1" fmla="*/ 0 h 59"/>
                <a:gd name="T2" fmla="*/ 2147483647 w 42"/>
                <a:gd name="T3" fmla="*/ 0 h 59"/>
                <a:gd name="T4" fmla="*/ 2147483647 w 42"/>
                <a:gd name="T5" fmla="*/ 0 h 59"/>
                <a:gd name="T6" fmla="*/ 2147483647 w 42"/>
                <a:gd name="T7" fmla="*/ 2147483647 h 59"/>
                <a:gd name="T8" fmla="*/ 2147483647 w 42"/>
                <a:gd name="T9" fmla="*/ 2147483647 h 59"/>
                <a:gd name="T10" fmla="*/ 2147483647 w 42"/>
                <a:gd name="T11" fmla="*/ 2147483647 h 59"/>
                <a:gd name="T12" fmla="*/ 2147483647 w 42"/>
                <a:gd name="T13" fmla="*/ 2147483647 h 59"/>
                <a:gd name="T14" fmla="*/ 2147483647 w 42"/>
                <a:gd name="T15" fmla="*/ 2147483647 h 59"/>
                <a:gd name="T16" fmla="*/ 2147483647 w 42"/>
                <a:gd name="T17" fmla="*/ 2147483647 h 59"/>
                <a:gd name="T18" fmla="*/ 2147483647 w 42"/>
                <a:gd name="T19" fmla="*/ 2147483647 h 59"/>
                <a:gd name="T20" fmla="*/ 2147483647 w 42"/>
                <a:gd name="T21" fmla="*/ 2147483647 h 59"/>
                <a:gd name="T22" fmla="*/ 2147483647 w 42"/>
                <a:gd name="T23" fmla="*/ 2147483647 h 59"/>
                <a:gd name="T24" fmla="*/ 2147483647 w 42"/>
                <a:gd name="T25" fmla="*/ 2147483647 h 59"/>
                <a:gd name="T26" fmla="*/ 2147483647 w 42"/>
                <a:gd name="T27" fmla="*/ 2147483647 h 59"/>
                <a:gd name="T28" fmla="*/ 2147483647 w 42"/>
                <a:gd name="T29" fmla="*/ 2147483647 h 59"/>
                <a:gd name="T30" fmla="*/ 2147483647 w 42"/>
                <a:gd name="T31" fmla="*/ 2147483647 h 59"/>
                <a:gd name="T32" fmla="*/ 2147483647 w 42"/>
                <a:gd name="T33" fmla="*/ 2147483647 h 59"/>
                <a:gd name="T34" fmla="*/ 2147483647 w 42"/>
                <a:gd name="T35" fmla="*/ 2147483647 h 59"/>
                <a:gd name="T36" fmla="*/ 2147483647 w 42"/>
                <a:gd name="T37" fmla="*/ 2147483647 h 59"/>
                <a:gd name="T38" fmla="*/ 2147483647 w 42"/>
                <a:gd name="T39" fmla="*/ 2147483647 h 59"/>
                <a:gd name="T40" fmla="*/ 0 w 42"/>
                <a:gd name="T41" fmla="*/ 2147483647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36" y="13"/>
                  </a:lnTo>
                  <a:lnTo>
                    <a:pt x="34" y="28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58"/>
                  </a:lnTo>
                  <a:lnTo>
                    <a:pt x="26" y="50"/>
                  </a:lnTo>
                  <a:lnTo>
                    <a:pt x="21" y="38"/>
                  </a:lnTo>
                  <a:lnTo>
                    <a:pt x="13" y="28"/>
                  </a:lnTo>
                  <a:lnTo>
                    <a:pt x="8" y="22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9F9F9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5" name="Freeform 67"/>
            <p:cNvSpPr>
              <a:spLocks/>
            </p:cNvSpPr>
            <p:nvPr/>
          </p:nvSpPr>
          <p:spPr bwMode="auto">
            <a:xfrm>
              <a:off x="4548188" y="771071"/>
              <a:ext cx="283482" cy="99786"/>
            </a:xfrm>
            <a:custGeom>
              <a:avLst/>
              <a:gdLst>
                <a:gd name="T0" fmla="*/ 0 w 138"/>
                <a:gd name="T1" fmla="*/ 2147483647 h 79"/>
                <a:gd name="T2" fmla="*/ 0 w 138"/>
                <a:gd name="T3" fmla="*/ 2147483647 h 79"/>
                <a:gd name="T4" fmla="*/ 2147483647 w 138"/>
                <a:gd name="T5" fmla="*/ 2147483647 h 79"/>
                <a:gd name="T6" fmla="*/ 2147483647 w 138"/>
                <a:gd name="T7" fmla="*/ 2147483647 h 79"/>
                <a:gd name="T8" fmla="*/ 2147483647 w 138"/>
                <a:gd name="T9" fmla="*/ 0 h 79"/>
                <a:gd name="T10" fmla="*/ 2147483647 w 138"/>
                <a:gd name="T11" fmla="*/ 0 h 79"/>
                <a:gd name="T12" fmla="*/ 2147483647 w 138"/>
                <a:gd name="T13" fmla="*/ 0 h 79"/>
                <a:gd name="T14" fmla="*/ 2147483647 w 138"/>
                <a:gd name="T15" fmla="*/ 0 h 79"/>
                <a:gd name="T16" fmla="*/ 2147483647 w 138"/>
                <a:gd name="T17" fmla="*/ 0 h 79"/>
                <a:gd name="T18" fmla="*/ 2147483647 w 138"/>
                <a:gd name="T19" fmla="*/ 0 h 79"/>
                <a:gd name="T20" fmla="*/ 2147483647 w 138"/>
                <a:gd name="T21" fmla="*/ 0 h 79"/>
                <a:gd name="T22" fmla="*/ 2147483647 w 138"/>
                <a:gd name="T23" fmla="*/ 0 h 79"/>
                <a:gd name="T24" fmla="*/ 2147483647 w 138"/>
                <a:gd name="T25" fmla="*/ 0 h 79"/>
                <a:gd name="T26" fmla="*/ 2147483647 w 138"/>
                <a:gd name="T27" fmla="*/ 2147483647 h 79"/>
                <a:gd name="T28" fmla="*/ 2147483647 w 138"/>
                <a:gd name="T29" fmla="*/ 2147483647 h 79"/>
                <a:gd name="T30" fmla="*/ 2147483647 w 138"/>
                <a:gd name="T31" fmla="*/ 2147483647 h 79"/>
                <a:gd name="T32" fmla="*/ 2147483647 w 138"/>
                <a:gd name="T33" fmla="*/ 2147483647 h 79"/>
                <a:gd name="T34" fmla="*/ 2147483647 w 138"/>
                <a:gd name="T35" fmla="*/ 2147483647 h 79"/>
                <a:gd name="T36" fmla="*/ 2147483647 w 138"/>
                <a:gd name="T37" fmla="*/ 2147483647 h 79"/>
                <a:gd name="T38" fmla="*/ 2147483647 w 138"/>
                <a:gd name="T39" fmla="*/ 2147483647 h 79"/>
                <a:gd name="T40" fmla="*/ 2147483647 w 138"/>
                <a:gd name="T41" fmla="*/ 2147483647 h 79"/>
                <a:gd name="T42" fmla="*/ 2147483647 w 138"/>
                <a:gd name="T43" fmla="*/ 2147483647 h 79"/>
                <a:gd name="T44" fmla="*/ 2147483647 w 138"/>
                <a:gd name="T45" fmla="*/ 2147483647 h 79"/>
                <a:gd name="T46" fmla="*/ 2147483647 w 138"/>
                <a:gd name="T47" fmla="*/ 2147483647 h 79"/>
                <a:gd name="T48" fmla="*/ 2147483647 w 138"/>
                <a:gd name="T49" fmla="*/ 2147483647 h 79"/>
                <a:gd name="T50" fmla="*/ 2147483647 w 138"/>
                <a:gd name="T51" fmla="*/ 2147483647 h 79"/>
                <a:gd name="T52" fmla="*/ 2147483647 w 138"/>
                <a:gd name="T53" fmla="*/ 2147483647 h 79"/>
                <a:gd name="T54" fmla="*/ 2147483647 w 138"/>
                <a:gd name="T55" fmla="*/ 2147483647 h 79"/>
                <a:gd name="T56" fmla="*/ 2147483647 w 138"/>
                <a:gd name="T57" fmla="*/ 2147483647 h 79"/>
                <a:gd name="T58" fmla="*/ 2147483647 w 138"/>
                <a:gd name="T59" fmla="*/ 2147483647 h 79"/>
                <a:gd name="T60" fmla="*/ 2147483647 w 138"/>
                <a:gd name="T61" fmla="*/ 2147483647 h 79"/>
                <a:gd name="T62" fmla="*/ 2147483647 w 138"/>
                <a:gd name="T63" fmla="*/ 2147483647 h 79"/>
                <a:gd name="T64" fmla="*/ 2147483647 w 138"/>
                <a:gd name="T65" fmla="*/ 2147483647 h 79"/>
                <a:gd name="T66" fmla="*/ 2147483647 w 138"/>
                <a:gd name="T67" fmla="*/ 2147483647 h 79"/>
                <a:gd name="T68" fmla="*/ 2147483647 w 138"/>
                <a:gd name="T69" fmla="*/ 2147483647 h 79"/>
                <a:gd name="T70" fmla="*/ 2147483647 w 138"/>
                <a:gd name="T71" fmla="*/ 2147483647 h 79"/>
                <a:gd name="T72" fmla="*/ 2147483647 w 138"/>
                <a:gd name="T73" fmla="*/ 2147483647 h 79"/>
                <a:gd name="T74" fmla="*/ 2147483647 w 138"/>
                <a:gd name="T75" fmla="*/ 2147483647 h 79"/>
                <a:gd name="T76" fmla="*/ 2147483647 w 138"/>
                <a:gd name="T77" fmla="*/ 2147483647 h 79"/>
                <a:gd name="T78" fmla="*/ 2147483647 w 138"/>
                <a:gd name="T79" fmla="*/ 2147483647 h 79"/>
                <a:gd name="T80" fmla="*/ 2147483647 w 138"/>
                <a:gd name="T81" fmla="*/ 2147483647 h 79"/>
                <a:gd name="T82" fmla="*/ 2147483647 w 138"/>
                <a:gd name="T83" fmla="*/ 2147483647 h 79"/>
                <a:gd name="T84" fmla="*/ 0 w 138"/>
                <a:gd name="T85" fmla="*/ 2147483647 h 79"/>
                <a:gd name="T86" fmla="*/ 0 w 138"/>
                <a:gd name="T87" fmla="*/ 2147483647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79"/>
                <a:gd name="T134" fmla="*/ 138 w 138"/>
                <a:gd name="T135" fmla="*/ 79 h 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79">
                  <a:moveTo>
                    <a:pt x="0" y="12"/>
                  </a:moveTo>
                  <a:lnTo>
                    <a:pt x="0" y="8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3" y="3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09" y="8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4" y="22"/>
                  </a:lnTo>
                  <a:lnTo>
                    <a:pt x="114" y="32"/>
                  </a:lnTo>
                  <a:lnTo>
                    <a:pt x="119" y="40"/>
                  </a:lnTo>
                  <a:lnTo>
                    <a:pt x="124" y="53"/>
                  </a:lnTo>
                  <a:lnTo>
                    <a:pt x="130" y="63"/>
                  </a:lnTo>
                  <a:lnTo>
                    <a:pt x="135" y="73"/>
                  </a:lnTo>
                  <a:lnTo>
                    <a:pt x="137" y="78"/>
                  </a:lnTo>
                  <a:lnTo>
                    <a:pt x="130" y="73"/>
                  </a:lnTo>
                  <a:lnTo>
                    <a:pt x="119" y="67"/>
                  </a:lnTo>
                  <a:lnTo>
                    <a:pt x="109" y="63"/>
                  </a:lnTo>
                  <a:lnTo>
                    <a:pt x="99" y="58"/>
                  </a:lnTo>
                  <a:lnTo>
                    <a:pt x="88" y="57"/>
                  </a:lnTo>
                  <a:lnTo>
                    <a:pt x="78" y="53"/>
                  </a:lnTo>
                  <a:lnTo>
                    <a:pt x="65" y="53"/>
                  </a:lnTo>
                  <a:lnTo>
                    <a:pt x="49" y="53"/>
                  </a:lnTo>
                  <a:lnTo>
                    <a:pt x="36" y="53"/>
                  </a:lnTo>
                  <a:lnTo>
                    <a:pt x="23" y="53"/>
                  </a:lnTo>
                  <a:lnTo>
                    <a:pt x="10" y="57"/>
                  </a:lnTo>
                  <a:lnTo>
                    <a:pt x="10" y="53"/>
                  </a:lnTo>
                  <a:lnTo>
                    <a:pt x="10" y="47"/>
                  </a:lnTo>
                  <a:lnTo>
                    <a:pt x="8" y="38"/>
                  </a:lnTo>
                  <a:lnTo>
                    <a:pt x="5" y="32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6" name="Freeform 68"/>
            <p:cNvSpPr>
              <a:spLocks/>
            </p:cNvSpPr>
            <p:nvPr/>
          </p:nvSpPr>
          <p:spPr bwMode="auto">
            <a:xfrm>
              <a:off x="5043716" y="834572"/>
              <a:ext cx="80509" cy="77107"/>
            </a:xfrm>
            <a:custGeom>
              <a:avLst/>
              <a:gdLst>
                <a:gd name="T0" fmla="*/ 2147483647 w 39"/>
                <a:gd name="T1" fmla="*/ 2147483647 h 61"/>
                <a:gd name="T2" fmla="*/ 2147483647 w 39"/>
                <a:gd name="T3" fmla="*/ 2147483647 h 61"/>
                <a:gd name="T4" fmla="*/ 2147483647 w 39"/>
                <a:gd name="T5" fmla="*/ 2147483647 h 61"/>
                <a:gd name="T6" fmla="*/ 2147483647 w 39"/>
                <a:gd name="T7" fmla="*/ 2147483647 h 61"/>
                <a:gd name="T8" fmla="*/ 2147483647 w 39"/>
                <a:gd name="T9" fmla="*/ 2147483647 h 61"/>
                <a:gd name="T10" fmla="*/ 2147483647 w 39"/>
                <a:gd name="T11" fmla="*/ 2147483647 h 61"/>
                <a:gd name="T12" fmla="*/ 0 w 39"/>
                <a:gd name="T13" fmla="*/ 2147483647 h 61"/>
                <a:gd name="T14" fmla="*/ 0 w 39"/>
                <a:gd name="T15" fmla="*/ 2147483647 h 61"/>
                <a:gd name="T16" fmla="*/ 0 w 39"/>
                <a:gd name="T17" fmla="*/ 2147483647 h 61"/>
                <a:gd name="T18" fmla="*/ 0 w 39"/>
                <a:gd name="T19" fmla="*/ 2147483647 h 61"/>
                <a:gd name="T20" fmla="*/ 0 w 39"/>
                <a:gd name="T21" fmla="*/ 2147483647 h 61"/>
                <a:gd name="T22" fmla="*/ 0 w 39"/>
                <a:gd name="T23" fmla="*/ 2147483647 h 61"/>
                <a:gd name="T24" fmla="*/ 0 w 39"/>
                <a:gd name="T25" fmla="*/ 2147483647 h 61"/>
                <a:gd name="T26" fmla="*/ 0 w 39"/>
                <a:gd name="T27" fmla="*/ 0 h 61"/>
                <a:gd name="T28" fmla="*/ 2147483647 w 39"/>
                <a:gd name="T29" fmla="*/ 0 h 61"/>
                <a:gd name="T30" fmla="*/ 2147483647 w 39"/>
                <a:gd name="T31" fmla="*/ 0 h 61"/>
                <a:gd name="T32" fmla="*/ 2147483647 w 39"/>
                <a:gd name="T33" fmla="*/ 0 h 61"/>
                <a:gd name="T34" fmla="*/ 2147483647 w 39"/>
                <a:gd name="T35" fmla="*/ 0 h 61"/>
                <a:gd name="T36" fmla="*/ 2147483647 w 39"/>
                <a:gd name="T37" fmla="*/ 2147483647 h 61"/>
                <a:gd name="T38" fmla="*/ 2147483647 w 39"/>
                <a:gd name="T39" fmla="*/ 2147483647 h 61"/>
                <a:gd name="T40" fmla="*/ 2147483647 w 39"/>
                <a:gd name="T41" fmla="*/ 2147483647 h 61"/>
                <a:gd name="T42" fmla="*/ 2147483647 w 39"/>
                <a:gd name="T43" fmla="*/ 2147483647 h 61"/>
                <a:gd name="T44" fmla="*/ 2147483647 w 39"/>
                <a:gd name="T45" fmla="*/ 2147483647 h 61"/>
                <a:gd name="T46" fmla="*/ 2147483647 w 39"/>
                <a:gd name="T47" fmla="*/ 2147483647 h 61"/>
                <a:gd name="T48" fmla="*/ 2147483647 w 39"/>
                <a:gd name="T49" fmla="*/ 2147483647 h 61"/>
                <a:gd name="T50" fmla="*/ 2147483647 w 39"/>
                <a:gd name="T51" fmla="*/ 2147483647 h 61"/>
                <a:gd name="T52" fmla="*/ 2147483647 w 39"/>
                <a:gd name="T53" fmla="*/ 2147483647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61"/>
                <a:gd name="T83" fmla="*/ 39 w 39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61">
                  <a:moveTo>
                    <a:pt x="38" y="55"/>
                  </a:moveTo>
                  <a:lnTo>
                    <a:pt x="28" y="52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3" y="5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31" y="27"/>
                  </a:lnTo>
                  <a:lnTo>
                    <a:pt x="31" y="35"/>
                  </a:lnTo>
                  <a:lnTo>
                    <a:pt x="33" y="40"/>
                  </a:lnTo>
                  <a:lnTo>
                    <a:pt x="36" y="45"/>
                  </a:lnTo>
                  <a:lnTo>
                    <a:pt x="38" y="5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7" name="Freeform 69"/>
            <p:cNvSpPr>
              <a:spLocks/>
            </p:cNvSpPr>
            <p:nvPr/>
          </p:nvSpPr>
          <p:spPr bwMode="auto">
            <a:xfrm>
              <a:off x="5043714" y="903742"/>
              <a:ext cx="114527" cy="48759"/>
            </a:xfrm>
            <a:custGeom>
              <a:avLst/>
              <a:gdLst>
                <a:gd name="T0" fmla="*/ 2147483647 w 55"/>
                <a:gd name="T1" fmla="*/ 2147483647 h 39"/>
                <a:gd name="T2" fmla="*/ 2147483647 w 55"/>
                <a:gd name="T3" fmla="*/ 2147483647 h 39"/>
                <a:gd name="T4" fmla="*/ 2147483647 w 55"/>
                <a:gd name="T5" fmla="*/ 2147483647 h 39"/>
                <a:gd name="T6" fmla="*/ 2147483647 w 55"/>
                <a:gd name="T7" fmla="*/ 0 h 39"/>
                <a:gd name="T8" fmla="*/ 2147483647 w 55"/>
                <a:gd name="T9" fmla="*/ 0 h 39"/>
                <a:gd name="T10" fmla="*/ 2147483647 w 55"/>
                <a:gd name="T11" fmla="*/ 0 h 39"/>
                <a:gd name="T12" fmla="*/ 2147483647 w 55"/>
                <a:gd name="T13" fmla="*/ 0 h 39"/>
                <a:gd name="T14" fmla="*/ 0 w 55"/>
                <a:gd name="T15" fmla="*/ 0 h 39"/>
                <a:gd name="T16" fmla="*/ 0 w 55"/>
                <a:gd name="T17" fmla="*/ 2147483647 h 39"/>
                <a:gd name="T18" fmla="*/ 0 w 55"/>
                <a:gd name="T19" fmla="*/ 2147483647 h 39"/>
                <a:gd name="T20" fmla="*/ 0 w 55"/>
                <a:gd name="T21" fmla="*/ 2147483647 h 39"/>
                <a:gd name="T22" fmla="*/ 0 w 55"/>
                <a:gd name="T23" fmla="*/ 2147483647 h 39"/>
                <a:gd name="T24" fmla="*/ 0 w 55"/>
                <a:gd name="T25" fmla="*/ 2147483647 h 39"/>
                <a:gd name="T26" fmla="*/ 2147483647 w 55"/>
                <a:gd name="T27" fmla="*/ 2147483647 h 39"/>
                <a:gd name="T28" fmla="*/ 2147483647 w 55"/>
                <a:gd name="T29" fmla="*/ 2147483647 h 39"/>
                <a:gd name="T30" fmla="*/ 2147483647 w 55"/>
                <a:gd name="T31" fmla="*/ 2147483647 h 39"/>
                <a:gd name="T32" fmla="*/ 2147483647 w 55"/>
                <a:gd name="T33" fmla="*/ 2147483647 h 39"/>
                <a:gd name="T34" fmla="*/ 2147483647 w 55"/>
                <a:gd name="T35" fmla="*/ 2147483647 h 39"/>
                <a:gd name="T36" fmla="*/ 2147483647 w 55"/>
                <a:gd name="T37" fmla="*/ 214748364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39"/>
                <a:gd name="T59" fmla="*/ 55 w 55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39">
                  <a:moveTo>
                    <a:pt x="54" y="35"/>
                  </a:moveTo>
                  <a:lnTo>
                    <a:pt x="47" y="22"/>
                  </a:lnTo>
                  <a:lnTo>
                    <a:pt x="44" y="8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10" y="30"/>
                  </a:lnTo>
                  <a:lnTo>
                    <a:pt x="23" y="30"/>
                  </a:lnTo>
                  <a:lnTo>
                    <a:pt x="36" y="30"/>
                  </a:lnTo>
                  <a:lnTo>
                    <a:pt x="47" y="30"/>
                  </a:lnTo>
                  <a:lnTo>
                    <a:pt x="54" y="35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8" name="Freeform 70"/>
            <p:cNvSpPr>
              <a:spLocks/>
            </p:cNvSpPr>
            <p:nvPr/>
          </p:nvSpPr>
          <p:spPr bwMode="auto">
            <a:xfrm>
              <a:off x="4841877" y="881063"/>
              <a:ext cx="201839" cy="60098"/>
            </a:xfrm>
            <a:custGeom>
              <a:avLst/>
              <a:gdLst>
                <a:gd name="T0" fmla="*/ 2147483647 w 99"/>
                <a:gd name="T1" fmla="*/ 2147483647 h 47"/>
                <a:gd name="T2" fmla="*/ 2147483647 w 99"/>
                <a:gd name="T3" fmla="*/ 2147483647 h 47"/>
                <a:gd name="T4" fmla="*/ 2147483647 w 99"/>
                <a:gd name="T5" fmla="*/ 2147483647 h 47"/>
                <a:gd name="T6" fmla="*/ 2147483647 w 99"/>
                <a:gd name="T7" fmla="*/ 2147483647 h 47"/>
                <a:gd name="T8" fmla="*/ 2147483647 w 99"/>
                <a:gd name="T9" fmla="*/ 2147483647 h 47"/>
                <a:gd name="T10" fmla="*/ 2147483647 w 99"/>
                <a:gd name="T11" fmla="*/ 2147483647 h 47"/>
                <a:gd name="T12" fmla="*/ 2147483647 w 99"/>
                <a:gd name="T13" fmla="*/ 2147483647 h 47"/>
                <a:gd name="T14" fmla="*/ 2147483647 w 99"/>
                <a:gd name="T15" fmla="*/ 2147483647 h 47"/>
                <a:gd name="T16" fmla="*/ 2147483647 w 99"/>
                <a:gd name="T17" fmla="*/ 2147483647 h 47"/>
                <a:gd name="T18" fmla="*/ 2147483647 w 99"/>
                <a:gd name="T19" fmla="*/ 2147483647 h 47"/>
                <a:gd name="T20" fmla="*/ 2147483647 w 99"/>
                <a:gd name="T21" fmla="*/ 2147483647 h 47"/>
                <a:gd name="T22" fmla="*/ 2147483647 w 99"/>
                <a:gd name="T23" fmla="*/ 0 h 47"/>
                <a:gd name="T24" fmla="*/ 2147483647 w 99"/>
                <a:gd name="T25" fmla="*/ 0 h 47"/>
                <a:gd name="T26" fmla="*/ 0 w 99"/>
                <a:gd name="T27" fmla="*/ 0 h 47"/>
                <a:gd name="T28" fmla="*/ 2147483647 w 99"/>
                <a:gd name="T29" fmla="*/ 2147483647 h 47"/>
                <a:gd name="T30" fmla="*/ 2147483647 w 99"/>
                <a:gd name="T31" fmla="*/ 2147483647 h 47"/>
                <a:gd name="T32" fmla="*/ 2147483647 w 9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47"/>
                <a:gd name="T53" fmla="*/ 99 w 99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47">
                  <a:moveTo>
                    <a:pt x="18" y="31"/>
                  </a:moveTo>
                  <a:lnTo>
                    <a:pt x="31" y="31"/>
                  </a:lnTo>
                  <a:lnTo>
                    <a:pt x="47" y="31"/>
                  </a:lnTo>
                  <a:lnTo>
                    <a:pt x="70" y="38"/>
                  </a:lnTo>
                  <a:lnTo>
                    <a:pt x="85" y="41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1" y="31"/>
                  </a:lnTo>
                  <a:lnTo>
                    <a:pt x="85" y="20"/>
                  </a:lnTo>
                  <a:lnTo>
                    <a:pt x="80" y="12"/>
                  </a:lnTo>
                  <a:lnTo>
                    <a:pt x="57" y="3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3" y="26"/>
                  </a:lnTo>
                  <a:lnTo>
                    <a:pt x="18" y="31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9" name="Freeform 71"/>
            <p:cNvSpPr>
              <a:spLocks/>
            </p:cNvSpPr>
            <p:nvPr/>
          </p:nvSpPr>
          <p:spPr bwMode="auto">
            <a:xfrm>
              <a:off x="4575403" y="840242"/>
              <a:ext cx="309562" cy="77107"/>
            </a:xfrm>
            <a:custGeom>
              <a:avLst/>
              <a:gdLst>
                <a:gd name="T0" fmla="*/ 0 w 151"/>
                <a:gd name="T1" fmla="*/ 2147483647 h 61"/>
                <a:gd name="T2" fmla="*/ 2147483647 w 151"/>
                <a:gd name="T3" fmla="*/ 2147483647 h 61"/>
                <a:gd name="T4" fmla="*/ 2147483647 w 151"/>
                <a:gd name="T5" fmla="*/ 2147483647 h 61"/>
                <a:gd name="T6" fmla="*/ 2147483647 w 151"/>
                <a:gd name="T7" fmla="*/ 2147483647 h 61"/>
                <a:gd name="T8" fmla="*/ 2147483647 w 151"/>
                <a:gd name="T9" fmla="*/ 2147483647 h 61"/>
                <a:gd name="T10" fmla="*/ 2147483647 w 151"/>
                <a:gd name="T11" fmla="*/ 2147483647 h 61"/>
                <a:gd name="T12" fmla="*/ 2147483647 w 151"/>
                <a:gd name="T13" fmla="*/ 2147483647 h 61"/>
                <a:gd name="T14" fmla="*/ 2147483647 w 151"/>
                <a:gd name="T15" fmla="*/ 2147483647 h 61"/>
                <a:gd name="T16" fmla="*/ 2147483647 w 151"/>
                <a:gd name="T17" fmla="*/ 2147483647 h 61"/>
                <a:gd name="T18" fmla="*/ 2147483647 w 151"/>
                <a:gd name="T19" fmla="*/ 2147483647 h 61"/>
                <a:gd name="T20" fmla="*/ 2147483647 w 151"/>
                <a:gd name="T21" fmla="*/ 2147483647 h 61"/>
                <a:gd name="T22" fmla="*/ 2147483647 w 151"/>
                <a:gd name="T23" fmla="*/ 2147483647 h 61"/>
                <a:gd name="T24" fmla="*/ 2147483647 w 151"/>
                <a:gd name="T25" fmla="*/ 2147483647 h 61"/>
                <a:gd name="T26" fmla="*/ 2147483647 w 151"/>
                <a:gd name="T27" fmla="*/ 0 h 61"/>
                <a:gd name="T28" fmla="*/ 2147483647 w 151"/>
                <a:gd name="T29" fmla="*/ 0 h 61"/>
                <a:gd name="T30" fmla="*/ 2147483647 w 151"/>
                <a:gd name="T31" fmla="*/ 0 h 61"/>
                <a:gd name="T32" fmla="*/ 0 w 151"/>
                <a:gd name="T33" fmla="*/ 2147483647 h 61"/>
                <a:gd name="T34" fmla="*/ 0 w 151"/>
                <a:gd name="T35" fmla="*/ 2147483647 h 61"/>
                <a:gd name="T36" fmla="*/ 0 w 151"/>
                <a:gd name="T37" fmla="*/ 2147483647 h 61"/>
                <a:gd name="T38" fmla="*/ 0 w 151"/>
                <a:gd name="T39" fmla="*/ 2147483647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61"/>
                <a:gd name="T62" fmla="*/ 151 w 151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61">
                  <a:moveTo>
                    <a:pt x="0" y="35"/>
                  </a:moveTo>
                  <a:lnTo>
                    <a:pt x="5" y="35"/>
                  </a:lnTo>
                  <a:lnTo>
                    <a:pt x="29" y="32"/>
                  </a:lnTo>
                  <a:lnTo>
                    <a:pt x="44" y="32"/>
                  </a:lnTo>
                  <a:lnTo>
                    <a:pt x="62" y="35"/>
                  </a:lnTo>
                  <a:lnTo>
                    <a:pt x="91" y="40"/>
                  </a:lnTo>
                  <a:lnTo>
                    <a:pt x="132" y="52"/>
                  </a:lnTo>
                  <a:lnTo>
                    <a:pt x="150" y="60"/>
                  </a:lnTo>
                  <a:lnTo>
                    <a:pt x="137" y="37"/>
                  </a:lnTo>
                  <a:lnTo>
                    <a:pt x="127" y="25"/>
                  </a:lnTo>
                  <a:lnTo>
                    <a:pt x="122" y="20"/>
                  </a:lnTo>
                  <a:lnTo>
                    <a:pt x="104" y="12"/>
                  </a:lnTo>
                  <a:lnTo>
                    <a:pt x="78" y="3"/>
                  </a:lnTo>
                  <a:lnTo>
                    <a:pt x="49" y="0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5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" name="Freeform 72"/>
            <p:cNvSpPr>
              <a:spLocks/>
            </p:cNvSpPr>
            <p:nvPr/>
          </p:nvSpPr>
          <p:spPr bwMode="auto">
            <a:xfrm>
              <a:off x="4788582" y="942296"/>
              <a:ext cx="129268" cy="41955"/>
            </a:xfrm>
            <a:custGeom>
              <a:avLst/>
              <a:gdLst>
                <a:gd name="T0" fmla="*/ 0 w 63"/>
                <a:gd name="T1" fmla="*/ 0 h 34"/>
                <a:gd name="T2" fmla="*/ 0 w 63"/>
                <a:gd name="T3" fmla="*/ 2147483647 h 34"/>
                <a:gd name="T4" fmla="*/ 2147483647 w 63"/>
                <a:gd name="T5" fmla="*/ 2147483647 h 34"/>
                <a:gd name="T6" fmla="*/ 2147483647 w 63"/>
                <a:gd name="T7" fmla="*/ 2147483647 h 34"/>
                <a:gd name="T8" fmla="*/ 2147483647 w 63"/>
                <a:gd name="T9" fmla="*/ 2147483647 h 34"/>
                <a:gd name="T10" fmla="*/ 2147483647 w 63"/>
                <a:gd name="T11" fmla="*/ 2147483647 h 34"/>
                <a:gd name="T12" fmla="*/ 2147483647 w 63"/>
                <a:gd name="T13" fmla="*/ 2147483647 h 34"/>
                <a:gd name="T14" fmla="*/ 2147483647 w 63"/>
                <a:gd name="T15" fmla="*/ 2147483647 h 34"/>
                <a:gd name="T16" fmla="*/ 2147483647 w 63"/>
                <a:gd name="T17" fmla="*/ 2147483647 h 34"/>
                <a:gd name="T18" fmla="*/ 2147483647 w 63"/>
                <a:gd name="T19" fmla="*/ 2147483647 h 34"/>
                <a:gd name="T20" fmla="*/ 2147483647 w 63"/>
                <a:gd name="T21" fmla="*/ 2147483647 h 34"/>
                <a:gd name="T22" fmla="*/ 2147483647 w 63"/>
                <a:gd name="T23" fmla="*/ 2147483647 h 34"/>
                <a:gd name="T24" fmla="*/ 2147483647 w 63"/>
                <a:gd name="T25" fmla="*/ 0 h 34"/>
                <a:gd name="T26" fmla="*/ 0 w 63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34"/>
                <a:gd name="T44" fmla="*/ 63 w 63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34">
                  <a:moveTo>
                    <a:pt x="0" y="0"/>
                  </a:moveTo>
                  <a:lnTo>
                    <a:pt x="0" y="33"/>
                  </a:lnTo>
                  <a:lnTo>
                    <a:pt x="8" y="25"/>
                  </a:lnTo>
                  <a:lnTo>
                    <a:pt x="13" y="23"/>
                  </a:lnTo>
                  <a:lnTo>
                    <a:pt x="21" y="23"/>
                  </a:lnTo>
                  <a:lnTo>
                    <a:pt x="31" y="23"/>
                  </a:lnTo>
                  <a:lnTo>
                    <a:pt x="42" y="25"/>
                  </a:lnTo>
                  <a:lnTo>
                    <a:pt x="55" y="25"/>
                  </a:lnTo>
                  <a:lnTo>
                    <a:pt x="60" y="23"/>
                  </a:lnTo>
                  <a:lnTo>
                    <a:pt x="62" y="17"/>
                  </a:lnTo>
                  <a:lnTo>
                    <a:pt x="55" y="15"/>
                  </a:lnTo>
                  <a:lnTo>
                    <a:pt x="39" y="8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B9001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" name="Freeform 73"/>
            <p:cNvSpPr>
              <a:spLocks/>
            </p:cNvSpPr>
            <p:nvPr/>
          </p:nvSpPr>
          <p:spPr bwMode="auto">
            <a:xfrm>
              <a:off x="4568599" y="881063"/>
              <a:ext cx="349250" cy="85044"/>
            </a:xfrm>
            <a:custGeom>
              <a:avLst/>
              <a:gdLst>
                <a:gd name="T0" fmla="*/ 2147483647 w 170"/>
                <a:gd name="T1" fmla="*/ 2147483647 h 67"/>
                <a:gd name="T2" fmla="*/ 2147483647 w 170"/>
                <a:gd name="T3" fmla="*/ 0 h 67"/>
                <a:gd name="T4" fmla="*/ 2147483647 w 170"/>
                <a:gd name="T5" fmla="*/ 0 h 67"/>
                <a:gd name="T6" fmla="*/ 2147483647 w 170"/>
                <a:gd name="T7" fmla="*/ 0 h 67"/>
                <a:gd name="T8" fmla="*/ 2147483647 w 170"/>
                <a:gd name="T9" fmla="*/ 0 h 67"/>
                <a:gd name="T10" fmla="*/ 2147483647 w 170"/>
                <a:gd name="T11" fmla="*/ 0 h 67"/>
                <a:gd name="T12" fmla="*/ 2147483647 w 170"/>
                <a:gd name="T13" fmla="*/ 2147483647 h 67"/>
                <a:gd name="T14" fmla="*/ 2147483647 w 170"/>
                <a:gd name="T15" fmla="*/ 2147483647 h 67"/>
                <a:gd name="T16" fmla="*/ 2147483647 w 170"/>
                <a:gd name="T17" fmla="*/ 2147483647 h 67"/>
                <a:gd name="T18" fmla="*/ 2147483647 w 170"/>
                <a:gd name="T19" fmla="*/ 2147483647 h 67"/>
                <a:gd name="T20" fmla="*/ 2147483647 w 170"/>
                <a:gd name="T21" fmla="*/ 2147483647 h 67"/>
                <a:gd name="T22" fmla="*/ 2147483647 w 170"/>
                <a:gd name="T23" fmla="*/ 2147483647 h 67"/>
                <a:gd name="T24" fmla="*/ 2147483647 w 170"/>
                <a:gd name="T25" fmla="*/ 2147483647 h 67"/>
                <a:gd name="T26" fmla="*/ 2147483647 w 170"/>
                <a:gd name="T27" fmla="*/ 2147483647 h 67"/>
                <a:gd name="T28" fmla="*/ 2147483647 w 170"/>
                <a:gd name="T29" fmla="*/ 2147483647 h 67"/>
                <a:gd name="T30" fmla="*/ 2147483647 w 170"/>
                <a:gd name="T31" fmla="*/ 2147483647 h 67"/>
                <a:gd name="T32" fmla="*/ 2147483647 w 170"/>
                <a:gd name="T33" fmla="*/ 2147483647 h 67"/>
                <a:gd name="T34" fmla="*/ 2147483647 w 170"/>
                <a:gd name="T35" fmla="*/ 2147483647 h 67"/>
                <a:gd name="T36" fmla="*/ 2147483647 w 170"/>
                <a:gd name="T37" fmla="*/ 2147483647 h 67"/>
                <a:gd name="T38" fmla="*/ 2147483647 w 170"/>
                <a:gd name="T39" fmla="*/ 2147483647 h 67"/>
                <a:gd name="T40" fmla="*/ 2147483647 w 170"/>
                <a:gd name="T41" fmla="*/ 2147483647 h 67"/>
                <a:gd name="T42" fmla="*/ 2147483647 w 170"/>
                <a:gd name="T43" fmla="*/ 2147483647 h 67"/>
                <a:gd name="T44" fmla="*/ 0 w 170"/>
                <a:gd name="T45" fmla="*/ 2147483647 h 67"/>
                <a:gd name="T46" fmla="*/ 0 w 170"/>
                <a:gd name="T47" fmla="*/ 2147483647 h 67"/>
                <a:gd name="T48" fmla="*/ 0 w 170"/>
                <a:gd name="T49" fmla="*/ 2147483647 h 67"/>
                <a:gd name="T50" fmla="*/ 2147483647 w 170"/>
                <a:gd name="T51" fmla="*/ 2147483647 h 67"/>
                <a:gd name="T52" fmla="*/ 2147483647 w 170"/>
                <a:gd name="T53" fmla="*/ 2147483647 h 67"/>
                <a:gd name="T54" fmla="*/ 2147483647 w 170"/>
                <a:gd name="T55" fmla="*/ 2147483647 h 67"/>
                <a:gd name="T56" fmla="*/ 2147483647 w 170"/>
                <a:gd name="T57" fmla="*/ 2147483647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67"/>
                <a:gd name="T89" fmla="*/ 170 w 170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67">
                  <a:moveTo>
                    <a:pt x="8" y="3"/>
                  </a:moveTo>
                  <a:lnTo>
                    <a:pt x="18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6" y="3"/>
                  </a:lnTo>
                  <a:lnTo>
                    <a:pt x="102" y="8"/>
                  </a:lnTo>
                  <a:lnTo>
                    <a:pt x="120" y="12"/>
                  </a:lnTo>
                  <a:lnTo>
                    <a:pt x="143" y="20"/>
                  </a:lnTo>
                  <a:lnTo>
                    <a:pt x="151" y="25"/>
                  </a:lnTo>
                  <a:lnTo>
                    <a:pt x="169" y="66"/>
                  </a:lnTo>
                  <a:lnTo>
                    <a:pt x="167" y="58"/>
                  </a:lnTo>
                  <a:lnTo>
                    <a:pt x="159" y="58"/>
                  </a:lnTo>
                  <a:lnTo>
                    <a:pt x="151" y="53"/>
                  </a:lnTo>
                  <a:lnTo>
                    <a:pt x="138" y="48"/>
                  </a:lnTo>
                  <a:lnTo>
                    <a:pt x="120" y="46"/>
                  </a:lnTo>
                  <a:lnTo>
                    <a:pt x="96" y="40"/>
                  </a:lnTo>
                  <a:lnTo>
                    <a:pt x="81" y="40"/>
                  </a:lnTo>
                  <a:lnTo>
                    <a:pt x="60" y="40"/>
                  </a:lnTo>
                  <a:lnTo>
                    <a:pt x="39" y="43"/>
                  </a:lnTo>
                  <a:lnTo>
                    <a:pt x="13" y="46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3"/>
                  </a:lnTo>
                  <a:lnTo>
                    <a:pt x="8" y="3"/>
                  </a:lnTo>
                </a:path>
              </a:pathLst>
            </a:custGeom>
            <a:solidFill>
              <a:srgbClr val="FC012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" name="Freeform 74"/>
            <p:cNvSpPr>
              <a:spLocks/>
            </p:cNvSpPr>
            <p:nvPr/>
          </p:nvSpPr>
          <p:spPr bwMode="auto">
            <a:xfrm>
              <a:off x="5027840" y="971778"/>
              <a:ext cx="86179" cy="46491"/>
            </a:xfrm>
            <a:custGeom>
              <a:avLst/>
              <a:gdLst>
                <a:gd name="T0" fmla="*/ 2147483647 w 42"/>
                <a:gd name="T1" fmla="*/ 2147483647 h 36"/>
                <a:gd name="T2" fmla="*/ 0 w 42"/>
                <a:gd name="T3" fmla="*/ 0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18" y="35"/>
                  </a:moveTo>
                  <a:lnTo>
                    <a:pt x="0" y="0"/>
                  </a:lnTo>
                  <a:lnTo>
                    <a:pt x="41" y="13"/>
                  </a:lnTo>
                  <a:lnTo>
                    <a:pt x="36" y="24"/>
                  </a:lnTo>
                  <a:lnTo>
                    <a:pt x="18" y="35"/>
                  </a:lnTo>
                </a:path>
              </a:pathLst>
            </a:custGeom>
            <a:solidFill>
              <a:srgbClr val="B9001E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3" name="Freeform 75"/>
            <p:cNvSpPr>
              <a:spLocks/>
            </p:cNvSpPr>
            <p:nvPr/>
          </p:nvSpPr>
          <p:spPr bwMode="auto">
            <a:xfrm>
              <a:off x="4782911" y="921886"/>
              <a:ext cx="277813" cy="69169"/>
            </a:xfrm>
            <a:custGeom>
              <a:avLst/>
              <a:gdLst>
                <a:gd name="T0" fmla="*/ 2147483647 w 136"/>
                <a:gd name="T1" fmla="*/ 2147483647 h 54"/>
                <a:gd name="T2" fmla="*/ 2147483647 w 136"/>
                <a:gd name="T3" fmla="*/ 2147483647 h 54"/>
                <a:gd name="T4" fmla="*/ 2147483647 w 136"/>
                <a:gd name="T5" fmla="*/ 2147483647 h 54"/>
                <a:gd name="T6" fmla="*/ 2147483647 w 136"/>
                <a:gd name="T7" fmla="*/ 2147483647 h 54"/>
                <a:gd name="T8" fmla="*/ 2147483647 w 136"/>
                <a:gd name="T9" fmla="*/ 2147483647 h 54"/>
                <a:gd name="T10" fmla="*/ 2147483647 w 136"/>
                <a:gd name="T11" fmla="*/ 2147483647 h 54"/>
                <a:gd name="T12" fmla="*/ 2147483647 w 136"/>
                <a:gd name="T13" fmla="*/ 2147483647 h 54"/>
                <a:gd name="T14" fmla="*/ 2147483647 w 136"/>
                <a:gd name="T15" fmla="*/ 2147483647 h 54"/>
                <a:gd name="T16" fmla="*/ 2147483647 w 136"/>
                <a:gd name="T17" fmla="*/ 0 h 54"/>
                <a:gd name="T18" fmla="*/ 2147483647 w 136"/>
                <a:gd name="T19" fmla="*/ 0 h 54"/>
                <a:gd name="T20" fmla="*/ 2147483647 w 136"/>
                <a:gd name="T21" fmla="*/ 0 h 54"/>
                <a:gd name="T22" fmla="*/ 2147483647 w 136"/>
                <a:gd name="T23" fmla="*/ 0 h 54"/>
                <a:gd name="T24" fmla="*/ 2147483647 w 136"/>
                <a:gd name="T25" fmla="*/ 0 h 54"/>
                <a:gd name="T26" fmla="*/ 2147483647 w 136"/>
                <a:gd name="T27" fmla="*/ 2147483647 h 54"/>
                <a:gd name="T28" fmla="*/ 2147483647 w 136"/>
                <a:gd name="T29" fmla="*/ 2147483647 h 54"/>
                <a:gd name="T30" fmla="*/ 2147483647 w 136"/>
                <a:gd name="T31" fmla="*/ 2147483647 h 54"/>
                <a:gd name="T32" fmla="*/ 2147483647 w 136"/>
                <a:gd name="T33" fmla="*/ 2147483647 h 54"/>
                <a:gd name="T34" fmla="*/ 2147483647 w 136"/>
                <a:gd name="T35" fmla="*/ 2147483647 h 54"/>
                <a:gd name="T36" fmla="*/ 2147483647 w 136"/>
                <a:gd name="T37" fmla="*/ 2147483647 h 54"/>
                <a:gd name="T38" fmla="*/ 0 w 136"/>
                <a:gd name="T39" fmla="*/ 2147483647 h 54"/>
                <a:gd name="T40" fmla="*/ 2147483647 w 136"/>
                <a:gd name="T41" fmla="*/ 2147483647 h 54"/>
                <a:gd name="T42" fmla="*/ 2147483647 w 136"/>
                <a:gd name="T43" fmla="*/ 2147483647 h 54"/>
                <a:gd name="T44" fmla="*/ 2147483647 w 136"/>
                <a:gd name="T45" fmla="*/ 2147483647 h 54"/>
                <a:gd name="T46" fmla="*/ 2147483647 w 136"/>
                <a:gd name="T47" fmla="*/ 2147483647 h 54"/>
                <a:gd name="T48" fmla="*/ 2147483647 w 136"/>
                <a:gd name="T49" fmla="*/ 2147483647 h 54"/>
                <a:gd name="T50" fmla="*/ 2147483647 w 136"/>
                <a:gd name="T51" fmla="*/ 2147483647 h 54"/>
                <a:gd name="T52" fmla="*/ 2147483647 w 136"/>
                <a:gd name="T53" fmla="*/ 2147483647 h 54"/>
                <a:gd name="T54" fmla="*/ 2147483647 w 136"/>
                <a:gd name="T55" fmla="*/ 2147483647 h 54"/>
                <a:gd name="T56" fmla="*/ 2147483647 w 136"/>
                <a:gd name="T57" fmla="*/ 2147483647 h 54"/>
                <a:gd name="T58" fmla="*/ 2147483647 w 136"/>
                <a:gd name="T59" fmla="*/ 2147483647 h 54"/>
                <a:gd name="T60" fmla="*/ 2147483647 w 136"/>
                <a:gd name="T61" fmla="*/ 2147483647 h 54"/>
                <a:gd name="T62" fmla="*/ 2147483647 w 136"/>
                <a:gd name="T63" fmla="*/ 2147483647 h 54"/>
                <a:gd name="T64" fmla="*/ 2147483647 w 136"/>
                <a:gd name="T65" fmla="*/ 2147483647 h 54"/>
                <a:gd name="T66" fmla="*/ 2147483647 w 136"/>
                <a:gd name="T67" fmla="*/ 2147483647 h 54"/>
                <a:gd name="T68" fmla="*/ 2147483647 w 136"/>
                <a:gd name="T69" fmla="*/ 214748364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54"/>
                <a:gd name="T107" fmla="*/ 136 w 136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54">
                  <a:moveTo>
                    <a:pt x="130" y="53"/>
                  </a:moveTo>
                  <a:lnTo>
                    <a:pt x="133" y="40"/>
                  </a:lnTo>
                  <a:lnTo>
                    <a:pt x="135" y="37"/>
                  </a:lnTo>
                  <a:lnTo>
                    <a:pt x="130" y="27"/>
                  </a:lnTo>
                  <a:lnTo>
                    <a:pt x="130" y="20"/>
                  </a:lnTo>
                  <a:lnTo>
                    <a:pt x="125" y="10"/>
                  </a:lnTo>
                  <a:lnTo>
                    <a:pt x="122" y="10"/>
                  </a:lnTo>
                  <a:lnTo>
                    <a:pt x="104" y="5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57" y="28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42" y="37"/>
                  </a:lnTo>
                  <a:lnTo>
                    <a:pt x="18" y="33"/>
                  </a:lnTo>
                  <a:lnTo>
                    <a:pt x="3" y="37"/>
                  </a:lnTo>
                  <a:lnTo>
                    <a:pt x="0" y="40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8" y="50"/>
                  </a:lnTo>
                  <a:lnTo>
                    <a:pt x="26" y="50"/>
                  </a:lnTo>
                  <a:lnTo>
                    <a:pt x="36" y="50"/>
                  </a:lnTo>
                  <a:lnTo>
                    <a:pt x="52" y="45"/>
                  </a:lnTo>
                  <a:lnTo>
                    <a:pt x="70" y="45"/>
                  </a:lnTo>
                  <a:lnTo>
                    <a:pt x="81" y="40"/>
                  </a:lnTo>
                  <a:lnTo>
                    <a:pt x="94" y="40"/>
                  </a:lnTo>
                  <a:lnTo>
                    <a:pt x="104" y="40"/>
                  </a:lnTo>
                  <a:lnTo>
                    <a:pt x="117" y="40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30" y="45"/>
                  </a:lnTo>
                  <a:lnTo>
                    <a:pt x="130" y="53"/>
                  </a:lnTo>
                </a:path>
              </a:pathLst>
            </a:custGeom>
            <a:solidFill>
              <a:srgbClr val="FC012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" name="Freeform 76"/>
            <p:cNvSpPr>
              <a:spLocks/>
            </p:cNvSpPr>
            <p:nvPr/>
          </p:nvSpPr>
          <p:spPr bwMode="auto">
            <a:xfrm>
              <a:off x="5053921" y="937759"/>
              <a:ext cx="130401" cy="58964"/>
            </a:xfrm>
            <a:custGeom>
              <a:avLst/>
              <a:gdLst>
                <a:gd name="T0" fmla="*/ 2147483647 w 63"/>
                <a:gd name="T1" fmla="*/ 0 h 47"/>
                <a:gd name="T2" fmla="*/ 2147483647 w 63"/>
                <a:gd name="T3" fmla="*/ 0 h 47"/>
                <a:gd name="T4" fmla="*/ 2147483647 w 63"/>
                <a:gd name="T5" fmla="*/ 0 h 47"/>
                <a:gd name="T6" fmla="*/ 2147483647 w 63"/>
                <a:gd name="T7" fmla="*/ 0 h 47"/>
                <a:gd name="T8" fmla="*/ 2147483647 w 63"/>
                <a:gd name="T9" fmla="*/ 0 h 47"/>
                <a:gd name="T10" fmla="*/ 2147483647 w 63"/>
                <a:gd name="T11" fmla="*/ 0 h 47"/>
                <a:gd name="T12" fmla="*/ 2147483647 w 63"/>
                <a:gd name="T13" fmla="*/ 0 h 47"/>
                <a:gd name="T14" fmla="*/ 2147483647 w 63"/>
                <a:gd name="T15" fmla="*/ 2147483647 h 47"/>
                <a:gd name="T16" fmla="*/ 2147483647 w 63"/>
                <a:gd name="T17" fmla="*/ 2147483647 h 47"/>
                <a:gd name="T18" fmla="*/ 2147483647 w 63"/>
                <a:gd name="T19" fmla="*/ 2147483647 h 47"/>
                <a:gd name="T20" fmla="*/ 2147483647 w 63"/>
                <a:gd name="T21" fmla="*/ 2147483647 h 47"/>
                <a:gd name="T22" fmla="*/ 2147483647 w 63"/>
                <a:gd name="T23" fmla="*/ 2147483647 h 47"/>
                <a:gd name="T24" fmla="*/ 2147483647 w 63"/>
                <a:gd name="T25" fmla="*/ 2147483647 h 47"/>
                <a:gd name="T26" fmla="*/ 2147483647 w 63"/>
                <a:gd name="T27" fmla="*/ 2147483647 h 47"/>
                <a:gd name="T28" fmla="*/ 2147483647 w 63"/>
                <a:gd name="T29" fmla="*/ 2147483647 h 47"/>
                <a:gd name="T30" fmla="*/ 2147483647 w 63"/>
                <a:gd name="T31" fmla="*/ 2147483647 h 47"/>
                <a:gd name="T32" fmla="*/ 2147483647 w 63"/>
                <a:gd name="T33" fmla="*/ 2147483647 h 47"/>
                <a:gd name="T34" fmla="*/ 2147483647 w 63"/>
                <a:gd name="T35" fmla="*/ 2147483647 h 47"/>
                <a:gd name="T36" fmla="*/ 2147483647 w 63"/>
                <a:gd name="T37" fmla="*/ 2147483647 h 47"/>
                <a:gd name="T38" fmla="*/ 2147483647 w 63"/>
                <a:gd name="T39" fmla="*/ 2147483647 h 47"/>
                <a:gd name="T40" fmla="*/ 2147483647 w 63"/>
                <a:gd name="T41" fmla="*/ 2147483647 h 47"/>
                <a:gd name="T42" fmla="*/ 2147483647 w 63"/>
                <a:gd name="T43" fmla="*/ 2147483647 h 47"/>
                <a:gd name="T44" fmla="*/ 0 w 63"/>
                <a:gd name="T45" fmla="*/ 2147483647 h 47"/>
                <a:gd name="T46" fmla="*/ 0 w 63"/>
                <a:gd name="T47" fmla="*/ 2147483647 h 47"/>
                <a:gd name="T48" fmla="*/ 2147483647 w 63"/>
                <a:gd name="T49" fmla="*/ 2147483647 h 47"/>
                <a:gd name="T50" fmla="*/ 2147483647 w 63"/>
                <a:gd name="T51" fmla="*/ 2147483647 h 47"/>
                <a:gd name="T52" fmla="*/ 2147483647 w 63"/>
                <a:gd name="T53" fmla="*/ 2147483647 h 47"/>
                <a:gd name="T54" fmla="*/ 2147483647 w 63"/>
                <a:gd name="T55" fmla="*/ 2147483647 h 47"/>
                <a:gd name="T56" fmla="*/ 2147483647 w 63"/>
                <a:gd name="T57" fmla="*/ 2147483647 h 47"/>
                <a:gd name="T58" fmla="*/ 2147483647 w 63"/>
                <a:gd name="T59" fmla="*/ 0 h 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47"/>
                <a:gd name="T92" fmla="*/ 63 w 63"/>
                <a:gd name="T93" fmla="*/ 47 h 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47">
                  <a:moveTo>
                    <a:pt x="3" y="0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2" y="8"/>
                  </a:lnTo>
                  <a:lnTo>
                    <a:pt x="55" y="15"/>
                  </a:lnTo>
                  <a:lnTo>
                    <a:pt x="57" y="17"/>
                  </a:lnTo>
                  <a:lnTo>
                    <a:pt x="60" y="25"/>
                  </a:lnTo>
                  <a:lnTo>
                    <a:pt x="60" y="30"/>
                  </a:lnTo>
                  <a:lnTo>
                    <a:pt x="60" y="38"/>
                  </a:lnTo>
                  <a:lnTo>
                    <a:pt x="62" y="46"/>
                  </a:lnTo>
                  <a:lnTo>
                    <a:pt x="55" y="43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26" y="41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3" y="38"/>
                  </a:lnTo>
                  <a:lnTo>
                    <a:pt x="5" y="31"/>
                  </a:lnTo>
                  <a:lnTo>
                    <a:pt x="5" y="25"/>
                  </a:lnTo>
                  <a:lnTo>
                    <a:pt x="5" y="17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rgbClr val="FC0128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" name="Group 77"/>
            <p:cNvGrpSpPr>
              <a:grpSpLocks/>
            </p:cNvGrpSpPr>
            <p:nvPr/>
          </p:nvGrpSpPr>
          <p:grpSpPr bwMode="auto">
            <a:xfrm>
              <a:off x="4522108" y="793751"/>
              <a:ext cx="86179" cy="174625"/>
              <a:chOff x="8747" y="3305"/>
              <a:chExt cx="42" cy="139"/>
            </a:xfrm>
          </p:grpSpPr>
          <p:sp>
            <p:nvSpPr>
              <p:cNvPr id="497" name="Freeform 78"/>
              <p:cNvSpPr>
                <a:spLocks/>
              </p:cNvSpPr>
              <p:nvPr/>
            </p:nvSpPr>
            <p:spPr bwMode="auto">
              <a:xfrm>
                <a:off x="8747" y="3305"/>
                <a:ext cx="42" cy="131"/>
              </a:xfrm>
              <a:custGeom>
                <a:avLst/>
                <a:gdLst>
                  <a:gd name="T0" fmla="*/ 13 w 42"/>
                  <a:gd name="T1" fmla="*/ 0 h 131"/>
                  <a:gd name="T2" fmla="*/ 23 w 42"/>
                  <a:gd name="T3" fmla="*/ 5 h 131"/>
                  <a:gd name="T4" fmla="*/ 28 w 42"/>
                  <a:gd name="T5" fmla="*/ 12 h 131"/>
                  <a:gd name="T6" fmla="*/ 28 w 42"/>
                  <a:gd name="T7" fmla="*/ 17 h 131"/>
                  <a:gd name="T8" fmla="*/ 31 w 42"/>
                  <a:gd name="T9" fmla="*/ 22 h 131"/>
                  <a:gd name="T10" fmla="*/ 36 w 42"/>
                  <a:gd name="T11" fmla="*/ 32 h 131"/>
                  <a:gd name="T12" fmla="*/ 41 w 42"/>
                  <a:gd name="T13" fmla="*/ 45 h 131"/>
                  <a:gd name="T14" fmla="*/ 41 w 42"/>
                  <a:gd name="T15" fmla="*/ 62 h 131"/>
                  <a:gd name="T16" fmla="*/ 41 w 42"/>
                  <a:gd name="T17" fmla="*/ 74 h 131"/>
                  <a:gd name="T18" fmla="*/ 36 w 42"/>
                  <a:gd name="T19" fmla="*/ 87 h 131"/>
                  <a:gd name="T20" fmla="*/ 31 w 42"/>
                  <a:gd name="T21" fmla="*/ 100 h 131"/>
                  <a:gd name="T22" fmla="*/ 23 w 42"/>
                  <a:gd name="T23" fmla="*/ 119 h 131"/>
                  <a:gd name="T24" fmla="*/ 18 w 42"/>
                  <a:gd name="T25" fmla="*/ 125 h 131"/>
                  <a:gd name="T26" fmla="*/ 0 w 42"/>
                  <a:gd name="T27" fmla="*/ 130 h 131"/>
                  <a:gd name="T28" fmla="*/ 5 w 42"/>
                  <a:gd name="T29" fmla="*/ 114 h 131"/>
                  <a:gd name="T30" fmla="*/ 18 w 42"/>
                  <a:gd name="T31" fmla="*/ 95 h 131"/>
                  <a:gd name="T32" fmla="*/ 23 w 42"/>
                  <a:gd name="T33" fmla="*/ 82 h 131"/>
                  <a:gd name="T34" fmla="*/ 28 w 42"/>
                  <a:gd name="T35" fmla="*/ 70 h 131"/>
                  <a:gd name="T36" fmla="*/ 28 w 42"/>
                  <a:gd name="T37" fmla="*/ 57 h 131"/>
                  <a:gd name="T38" fmla="*/ 28 w 42"/>
                  <a:gd name="T39" fmla="*/ 42 h 131"/>
                  <a:gd name="T40" fmla="*/ 28 w 42"/>
                  <a:gd name="T41" fmla="*/ 28 h 131"/>
                  <a:gd name="T42" fmla="*/ 18 w 42"/>
                  <a:gd name="T43" fmla="*/ 17 h 131"/>
                  <a:gd name="T44" fmla="*/ 13 w 42"/>
                  <a:gd name="T45" fmla="*/ 8 h 131"/>
                  <a:gd name="T46" fmla="*/ 8 w 42"/>
                  <a:gd name="T47" fmla="*/ 0 h 131"/>
                  <a:gd name="T48" fmla="*/ 13 w 42"/>
                  <a:gd name="T49" fmla="*/ 0 h 1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131"/>
                  <a:gd name="T77" fmla="*/ 42 w 42"/>
                  <a:gd name="T78" fmla="*/ 131 h 1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131">
                    <a:moveTo>
                      <a:pt x="13" y="0"/>
                    </a:moveTo>
                    <a:lnTo>
                      <a:pt x="23" y="5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31" y="22"/>
                    </a:lnTo>
                    <a:lnTo>
                      <a:pt x="36" y="32"/>
                    </a:lnTo>
                    <a:lnTo>
                      <a:pt x="41" y="45"/>
                    </a:lnTo>
                    <a:lnTo>
                      <a:pt x="41" y="62"/>
                    </a:lnTo>
                    <a:lnTo>
                      <a:pt x="41" y="74"/>
                    </a:lnTo>
                    <a:lnTo>
                      <a:pt x="36" y="87"/>
                    </a:lnTo>
                    <a:lnTo>
                      <a:pt x="31" y="100"/>
                    </a:lnTo>
                    <a:lnTo>
                      <a:pt x="23" y="119"/>
                    </a:lnTo>
                    <a:lnTo>
                      <a:pt x="18" y="125"/>
                    </a:lnTo>
                    <a:lnTo>
                      <a:pt x="0" y="130"/>
                    </a:lnTo>
                    <a:lnTo>
                      <a:pt x="5" y="114"/>
                    </a:lnTo>
                    <a:lnTo>
                      <a:pt x="18" y="95"/>
                    </a:lnTo>
                    <a:lnTo>
                      <a:pt x="23" y="82"/>
                    </a:lnTo>
                    <a:lnTo>
                      <a:pt x="28" y="70"/>
                    </a:lnTo>
                    <a:lnTo>
                      <a:pt x="28" y="57"/>
                    </a:lnTo>
                    <a:lnTo>
                      <a:pt x="28" y="42"/>
                    </a:lnTo>
                    <a:lnTo>
                      <a:pt x="28" y="28"/>
                    </a:lnTo>
                    <a:lnTo>
                      <a:pt x="18" y="17"/>
                    </a:lnTo>
                    <a:lnTo>
                      <a:pt x="13" y="8"/>
                    </a:lnTo>
                    <a:lnTo>
                      <a:pt x="8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BFBFD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lIns="78913" tIns="39456" rIns="78913" bIns="39456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5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8" name="Oval 79"/>
              <p:cNvSpPr>
                <a:spLocks noChangeArrowheads="1"/>
              </p:cNvSpPr>
              <p:nvPr/>
            </p:nvSpPr>
            <p:spPr bwMode="auto">
              <a:xfrm>
                <a:off x="8765" y="3308"/>
                <a:ext cx="23" cy="22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9" name="Oval 80"/>
              <p:cNvSpPr>
                <a:spLocks noChangeArrowheads="1"/>
              </p:cNvSpPr>
              <p:nvPr/>
            </p:nvSpPr>
            <p:spPr bwMode="auto">
              <a:xfrm>
                <a:off x="8760" y="3421"/>
                <a:ext cx="23" cy="23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6" name="Freeform 81"/>
            <p:cNvSpPr>
              <a:spLocks/>
            </p:cNvSpPr>
            <p:nvPr/>
          </p:nvSpPr>
          <p:spPr bwMode="auto">
            <a:xfrm>
              <a:off x="4568599" y="771072"/>
              <a:ext cx="275544" cy="96384"/>
            </a:xfrm>
            <a:custGeom>
              <a:avLst/>
              <a:gdLst>
                <a:gd name="T0" fmla="*/ 0 w 134"/>
                <a:gd name="T1" fmla="*/ 2147483647 h 76"/>
                <a:gd name="T2" fmla="*/ 2147483647 w 134"/>
                <a:gd name="T3" fmla="*/ 2147483647 h 76"/>
                <a:gd name="T4" fmla="*/ 2147483647 w 134"/>
                <a:gd name="T5" fmla="*/ 0 h 76"/>
                <a:gd name="T6" fmla="*/ 2147483647 w 134"/>
                <a:gd name="T7" fmla="*/ 0 h 76"/>
                <a:gd name="T8" fmla="*/ 2147483647 w 134"/>
                <a:gd name="T9" fmla="*/ 0 h 76"/>
                <a:gd name="T10" fmla="*/ 2147483647 w 134"/>
                <a:gd name="T11" fmla="*/ 0 h 76"/>
                <a:gd name="T12" fmla="*/ 2147483647 w 134"/>
                <a:gd name="T13" fmla="*/ 0 h 76"/>
                <a:gd name="T14" fmla="*/ 2147483647 w 134"/>
                <a:gd name="T15" fmla="*/ 0 h 76"/>
                <a:gd name="T16" fmla="*/ 2147483647 w 134"/>
                <a:gd name="T17" fmla="*/ 2147483647 h 76"/>
                <a:gd name="T18" fmla="*/ 2147483647 w 134"/>
                <a:gd name="T19" fmla="*/ 2147483647 h 76"/>
                <a:gd name="T20" fmla="*/ 2147483647 w 134"/>
                <a:gd name="T21" fmla="*/ 2147483647 h 76"/>
                <a:gd name="T22" fmla="*/ 2147483647 w 134"/>
                <a:gd name="T23" fmla="*/ 2147483647 h 76"/>
                <a:gd name="T24" fmla="*/ 2147483647 w 134"/>
                <a:gd name="T25" fmla="*/ 2147483647 h 76"/>
                <a:gd name="T26" fmla="*/ 2147483647 w 134"/>
                <a:gd name="T27" fmla="*/ 2147483647 h 76"/>
                <a:gd name="T28" fmla="*/ 2147483647 w 134"/>
                <a:gd name="T29" fmla="*/ 2147483647 h 76"/>
                <a:gd name="T30" fmla="*/ 2147483647 w 134"/>
                <a:gd name="T31" fmla="*/ 2147483647 h 76"/>
                <a:gd name="T32" fmla="*/ 2147483647 w 134"/>
                <a:gd name="T33" fmla="*/ 2147483647 h 76"/>
                <a:gd name="T34" fmla="*/ 2147483647 w 134"/>
                <a:gd name="T35" fmla="*/ 2147483647 h 76"/>
                <a:gd name="T36" fmla="*/ 2147483647 w 134"/>
                <a:gd name="T37" fmla="*/ 2147483647 h 76"/>
                <a:gd name="T38" fmla="*/ 2147483647 w 134"/>
                <a:gd name="T39" fmla="*/ 2147483647 h 76"/>
                <a:gd name="T40" fmla="*/ 2147483647 w 134"/>
                <a:gd name="T41" fmla="*/ 2147483647 h 76"/>
                <a:gd name="T42" fmla="*/ 2147483647 w 134"/>
                <a:gd name="T43" fmla="*/ 2147483647 h 76"/>
                <a:gd name="T44" fmla="*/ 2147483647 w 134"/>
                <a:gd name="T45" fmla="*/ 2147483647 h 76"/>
                <a:gd name="T46" fmla="*/ 2147483647 w 134"/>
                <a:gd name="T47" fmla="*/ 2147483647 h 76"/>
                <a:gd name="T48" fmla="*/ 2147483647 w 134"/>
                <a:gd name="T49" fmla="*/ 2147483647 h 76"/>
                <a:gd name="T50" fmla="*/ 2147483647 w 134"/>
                <a:gd name="T51" fmla="*/ 2147483647 h 76"/>
                <a:gd name="T52" fmla="*/ 2147483647 w 134"/>
                <a:gd name="T53" fmla="*/ 2147483647 h 76"/>
                <a:gd name="T54" fmla="*/ 2147483647 w 134"/>
                <a:gd name="T55" fmla="*/ 2147483647 h 76"/>
                <a:gd name="T56" fmla="*/ 2147483647 w 134"/>
                <a:gd name="T57" fmla="*/ 2147483647 h 76"/>
                <a:gd name="T58" fmla="*/ 2147483647 w 134"/>
                <a:gd name="T59" fmla="*/ 2147483647 h 76"/>
                <a:gd name="T60" fmla="*/ 2147483647 w 134"/>
                <a:gd name="T61" fmla="*/ 2147483647 h 76"/>
                <a:gd name="T62" fmla="*/ 2147483647 w 134"/>
                <a:gd name="T63" fmla="*/ 2147483647 h 76"/>
                <a:gd name="T64" fmla="*/ 2147483647 w 134"/>
                <a:gd name="T65" fmla="*/ 2147483647 h 76"/>
                <a:gd name="T66" fmla="*/ 2147483647 w 134"/>
                <a:gd name="T67" fmla="*/ 2147483647 h 76"/>
                <a:gd name="T68" fmla="*/ 2147483647 w 134"/>
                <a:gd name="T69" fmla="*/ 2147483647 h 76"/>
                <a:gd name="T70" fmla="*/ 2147483647 w 134"/>
                <a:gd name="T71" fmla="*/ 2147483647 h 76"/>
                <a:gd name="T72" fmla="*/ 0 w 134"/>
                <a:gd name="T73" fmla="*/ 214748364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76"/>
                <a:gd name="T113" fmla="*/ 134 w 134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76">
                  <a:moveTo>
                    <a:pt x="0" y="12"/>
                  </a:moveTo>
                  <a:lnTo>
                    <a:pt x="8" y="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73" y="0"/>
                  </a:lnTo>
                  <a:lnTo>
                    <a:pt x="89" y="0"/>
                  </a:lnTo>
                  <a:lnTo>
                    <a:pt x="102" y="5"/>
                  </a:lnTo>
                  <a:lnTo>
                    <a:pt x="107" y="8"/>
                  </a:lnTo>
                  <a:lnTo>
                    <a:pt x="107" y="17"/>
                  </a:lnTo>
                  <a:lnTo>
                    <a:pt x="112" y="22"/>
                  </a:lnTo>
                  <a:lnTo>
                    <a:pt x="112" y="28"/>
                  </a:lnTo>
                  <a:lnTo>
                    <a:pt x="115" y="38"/>
                  </a:lnTo>
                  <a:lnTo>
                    <a:pt x="115" y="44"/>
                  </a:lnTo>
                  <a:lnTo>
                    <a:pt x="120" y="54"/>
                  </a:lnTo>
                  <a:lnTo>
                    <a:pt x="128" y="64"/>
                  </a:lnTo>
                  <a:lnTo>
                    <a:pt x="131" y="70"/>
                  </a:lnTo>
                  <a:lnTo>
                    <a:pt x="133" y="75"/>
                  </a:lnTo>
                  <a:lnTo>
                    <a:pt x="120" y="67"/>
                  </a:lnTo>
                  <a:lnTo>
                    <a:pt x="112" y="64"/>
                  </a:lnTo>
                  <a:lnTo>
                    <a:pt x="107" y="60"/>
                  </a:lnTo>
                  <a:lnTo>
                    <a:pt x="97" y="59"/>
                  </a:lnTo>
                  <a:lnTo>
                    <a:pt x="92" y="55"/>
                  </a:lnTo>
                  <a:lnTo>
                    <a:pt x="78" y="55"/>
                  </a:lnTo>
                  <a:lnTo>
                    <a:pt x="68" y="54"/>
                  </a:lnTo>
                  <a:lnTo>
                    <a:pt x="55" y="54"/>
                  </a:lnTo>
                  <a:lnTo>
                    <a:pt x="39" y="54"/>
                  </a:lnTo>
                  <a:lnTo>
                    <a:pt x="26" y="54"/>
                  </a:lnTo>
                  <a:lnTo>
                    <a:pt x="18" y="55"/>
                  </a:lnTo>
                  <a:lnTo>
                    <a:pt x="13" y="59"/>
                  </a:lnTo>
                  <a:lnTo>
                    <a:pt x="13" y="50"/>
                  </a:lnTo>
                  <a:lnTo>
                    <a:pt x="13" y="42"/>
                  </a:lnTo>
                  <a:lnTo>
                    <a:pt x="8" y="33"/>
                  </a:lnTo>
                  <a:lnTo>
                    <a:pt x="3" y="23"/>
                  </a:lnTo>
                  <a:lnTo>
                    <a:pt x="3" y="18"/>
                  </a:lnTo>
                  <a:lnTo>
                    <a:pt x="0" y="12"/>
                  </a:lnTo>
                </a:path>
              </a:pathLst>
            </a:custGeom>
            <a:solidFill>
              <a:srgbClr val="C1CEFF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56346" tIns="28172" rIns="56346" bIns="28172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7" name="Group 82"/>
            <p:cNvGrpSpPr>
              <a:grpSpLocks/>
            </p:cNvGrpSpPr>
            <p:nvPr/>
          </p:nvGrpSpPr>
          <p:grpSpPr bwMode="auto">
            <a:xfrm>
              <a:off x="4638902" y="780143"/>
              <a:ext cx="133804" cy="56696"/>
              <a:chOff x="8804" y="3294"/>
              <a:chExt cx="65" cy="45"/>
            </a:xfrm>
          </p:grpSpPr>
          <p:grpSp>
            <p:nvGrpSpPr>
              <p:cNvPr id="258" name="Group 83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9"/>
                <a:chOff x="8822" y="3307"/>
                <a:chExt cx="47" cy="29"/>
              </a:xfrm>
            </p:grpSpPr>
            <p:grpSp>
              <p:nvGrpSpPr>
                <p:cNvPr id="259" name="Group 84"/>
                <p:cNvGrpSpPr>
                  <a:grpSpLocks/>
                </p:cNvGrpSpPr>
                <p:nvPr/>
              </p:nvGrpSpPr>
              <p:grpSpPr bwMode="auto">
                <a:xfrm>
                  <a:off x="8822" y="3307"/>
                  <a:ext cx="47" cy="22"/>
                  <a:chOff x="8822" y="3307"/>
                  <a:chExt cx="47" cy="22"/>
                </a:xfrm>
              </p:grpSpPr>
              <p:sp>
                <p:nvSpPr>
                  <p:cNvPr id="495" name="AutoShape 85"/>
                  <p:cNvSpPr>
                    <a:spLocks noChangeArrowheads="1"/>
                  </p:cNvSpPr>
                  <p:nvPr/>
                </p:nvSpPr>
                <p:spPr bwMode="auto">
                  <a:xfrm rot="2940000">
                    <a:off x="8845" y="3297"/>
                    <a:ext cx="14" cy="34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96" name="AutoShape 86"/>
                  <p:cNvSpPr>
                    <a:spLocks noChangeArrowheads="1"/>
                  </p:cNvSpPr>
                  <p:nvPr/>
                </p:nvSpPr>
                <p:spPr bwMode="auto">
                  <a:xfrm rot="13740000" flipH="1">
                    <a:off x="8831" y="3306"/>
                    <a:ext cx="14" cy="31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60" name="Group 87"/>
                <p:cNvGrpSpPr>
                  <a:grpSpLocks/>
                </p:cNvGrpSpPr>
                <p:nvPr/>
              </p:nvGrpSpPr>
              <p:grpSpPr bwMode="auto">
                <a:xfrm>
                  <a:off x="8822" y="3312"/>
                  <a:ext cx="34" cy="24"/>
                  <a:chOff x="8822" y="3312"/>
                  <a:chExt cx="34" cy="24"/>
                </a:xfrm>
              </p:grpSpPr>
              <p:sp>
                <p:nvSpPr>
                  <p:cNvPr id="493" name="AutoShape 88"/>
                  <p:cNvSpPr>
                    <a:spLocks noChangeArrowheads="1"/>
                  </p:cNvSpPr>
                  <p:nvPr/>
                </p:nvSpPr>
                <p:spPr bwMode="auto">
                  <a:xfrm rot="-2460000">
                    <a:off x="8822" y="3312"/>
                    <a:ext cx="21" cy="19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94" name="AutoShape 89"/>
                  <p:cNvSpPr>
                    <a:spLocks noChangeArrowheads="1"/>
                  </p:cNvSpPr>
                  <p:nvPr/>
                </p:nvSpPr>
                <p:spPr bwMode="auto">
                  <a:xfrm rot="8340000" flipH="1">
                    <a:off x="8832" y="3317"/>
                    <a:ext cx="24" cy="19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61" name="Group 90"/>
              <p:cNvGrpSpPr>
                <a:grpSpLocks/>
              </p:cNvGrpSpPr>
              <p:nvPr/>
            </p:nvGrpSpPr>
            <p:grpSpPr bwMode="auto">
              <a:xfrm>
                <a:off x="8804" y="3294"/>
                <a:ext cx="52" cy="45"/>
                <a:chOff x="8804" y="3294"/>
                <a:chExt cx="52" cy="45"/>
              </a:xfrm>
            </p:grpSpPr>
            <p:grpSp>
              <p:nvGrpSpPr>
                <p:cNvPr id="262" name="Group 91"/>
                <p:cNvGrpSpPr>
                  <a:grpSpLocks/>
                </p:cNvGrpSpPr>
                <p:nvPr/>
              </p:nvGrpSpPr>
              <p:grpSpPr bwMode="auto">
                <a:xfrm>
                  <a:off x="8827" y="3294"/>
                  <a:ext cx="24" cy="45"/>
                  <a:chOff x="8827" y="3294"/>
                  <a:chExt cx="24" cy="45"/>
                </a:xfrm>
              </p:grpSpPr>
              <p:sp>
                <p:nvSpPr>
                  <p:cNvPr id="489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8827" y="3294"/>
                    <a:ext cx="24" cy="25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90" name="AutoShape 93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8827" y="3316"/>
                    <a:ext cx="24" cy="23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63" name="Group 94"/>
                <p:cNvGrpSpPr>
                  <a:grpSpLocks/>
                </p:cNvGrpSpPr>
                <p:nvPr/>
              </p:nvGrpSpPr>
              <p:grpSpPr bwMode="auto">
                <a:xfrm>
                  <a:off x="8804" y="3316"/>
                  <a:ext cx="52" cy="16"/>
                  <a:chOff x="8804" y="3316"/>
                  <a:chExt cx="52" cy="16"/>
                </a:xfrm>
              </p:grpSpPr>
              <p:sp>
                <p:nvSpPr>
                  <p:cNvPr id="487" name="AutoShape 9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8808" y="3312"/>
                    <a:ext cx="12" cy="20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88" name="AutoShape 96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8835" y="3311"/>
                    <a:ext cx="16" cy="26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/>
                  <a:p>
                    <a:pPr defTabSz="78721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800" b="1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83" name="Oval 97"/>
              <p:cNvSpPr>
                <a:spLocks noChangeArrowheads="1"/>
              </p:cNvSpPr>
              <p:nvPr/>
            </p:nvSpPr>
            <p:spPr bwMode="auto">
              <a:xfrm>
                <a:off x="8827" y="3312"/>
                <a:ext cx="24" cy="19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" name="AutoShape 98"/>
              <p:cNvSpPr>
                <a:spLocks noChangeArrowheads="1"/>
              </p:cNvSpPr>
              <p:nvPr/>
            </p:nvSpPr>
            <p:spPr bwMode="auto">
              <a:xfrm>
                <a:off x="8827" y="3312"/>
                <a:ext cx="24" cy="19"/>
              </a:xfrm>
              <a:prstGeom prst="triangle">
                <a:avLst>
                  <a:gd name="adj" fmla="val 4994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913" tIns="39456" rIns="78913" bIns="39456" anchor="ctr"/>
              <a:lstStyle/>
              <a:p>
                <a:pPr defTabSz="78721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8" name="Line 100"/>
            <p:cNvSpPr>
              <a:spLocks noChangeShapeType="1"/>
            </p:cNvSpPr>
            <p:nvPr/>
          </p:nvSpPr>
          <p:spPr bwMode="auto">
            <a:xfrm flipH="1">
              <a:off x="5375957" y="4608286"/>
              <a:ext cx="860651" cy="6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9" name="Line 110"/>
            <p:cNvSpPr>
              <a:spLocks noChangeShapeType="1"/>
            </p:cNvSpPr>
            <p:nvPr/>
          </p:nvSpPr>
          <p:spPr bwMode="auto">
            <a:xfrm flipV="1">
              <a:off x="5335136" y="2401662"/>
              <a:ext cx="892401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0" name="Line 115"/>
            <p:cNvSpPr>
              <a:spLocks noChangeShapeType="1"/>
            </p:cNvSpPr>
            <p:nvPr/>
          </p:nvSpPr>
          <p:spPr bwMode="auto">
            <a:xfrm flipV="1">
              <a:off x="6263821" y="5547180"/>
              <a:ext cx="42295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1" name="Line 117"/>
            <p:cNvSpPr>
              <a:spLocks noChangeShapeType="1"/>
            </p:cNvSpPr>
            <p:nvPr/>
          </p:nvSpPr>
          <p:spPr bwMode="auto">
            <a:xfrm flipV="1">
              <a:off x="2540001" y="2374448"/>
              <a:ext cx="1063625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" name="Line 122"/>
            <p:cNvSpPr>
              <a:spLocks noChangeShapeType="1"/>
            </p:cNvSpPr>
            <p:nvPr/>
          </p:nvSpPr>
          <p:spPr bwMode="auto">
            <a:xfrm flipH="1">
              <a:off x="2205492" y="3270251"/>
              <a:ext cx="334509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" name="Line 127"/>
            <p:cNvSpPr>
              <a:spLocks noChangeShapeType="1"/>
            </p:cNvSpPr>
            <p:nvPr/>
          </p:nvSpPr>
          <p:spPr bwMode="auto">
            <a:xfrm>
              <a:off x="5271634" y="1384527"/>
              <a:ext cx="509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" name="Line 131"/>
            <p:cNvSpPr>
              <a:spLocks noChangeShapeType="1"/>
            </p:cNvSpPr>
            <p:nvPr/>
          </p:nvSpPr>
          <p:spPr bwMode="auto">
            <a:xfrm>
              <a:off x="2995839" y="1393599"/>
              <a:ext cx="563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" name="Line 132"/>
            <p:cNvSpPr>
              <a:spLocks noChangeShapeType="1"/>
            </p:cNvSpPr>
            <p:nvPr/>
          </p:nvSpPr>
          <p:spPr bwMode="auto">
            <a:xfrm flipV="1">
              <a:off x="2995839" y="4356554"/>
              <a:ext cx="636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46" name="Прямая соединительная линия 394"/>
            <p:cNvCxnSpPr>
              <a:cxnSpLocks noChangeShapeType="1"/>
            </p:cNvCxnSpPr>
            <p:nvPr/>
          </p:nvCxnSpPr>
          <p:spPr bwMode="auto">
            <a:xfrm flipH="1" flipV="1">
              <a:off x="2549072" y="2383519"/>
              <a:ext cx="28349" cy="370114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7" name="Прямая соединительная линия 395"/>
            <p:cNvCxnSpPr>
              <a:cxnSpLocks noChangeShapeType="1"/>
            </p:cNvCxnSpPr>
            <p:nvPr/>
          </p:nvCxnSpPr>
          <p:spPr bwMode="auto">
            <a:xfrm rot="5400000" flipH="1">
              <a:off x="4668386" y="3963082"/>
              <a:ext cx="3154589" cy="1587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8" name="Прямая соединительная линия 396"/>
            <p:cNvCxnSpPr>
              <a:cxnSpLocks noChangeShapeType="1"/>
              <a:stCxn id="444" idx="0"/>
              <a:endCxn id="445" idx="0"/>
            </p:cNvCxnSpPr>
            <p:nvPr/>
          </p:nvCxnSpPr>
          <p:spPr bwMode="auto">
            <a:xfrm>
              <a:off x="2995839" y="1384527"/>
              <a:ext cx="0" cy="298109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9" name="Прямая соединительная линия 397"/>
            <p:cNvCxnSpPr>
              <a:cxnSpLocks noChangeShapeType="1"/>
            </p:cNvCxnSpPr>
            <p:nvPr/>
          </p:nvCxnSpPr>
          <p:spPr bwMode="auto">
            <a:xfrm rot="-5400000" flipH="1" flipV="1">
              <a:off x="4726214" y="2416402"/>
              <a:ext cx="209096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50" name="Rectangle 57"/>
            <p:cNvSpPr>
              <a:spLocks noChangeArrowheads="1"/>
            </p:cNvSpPr>
            <p:nvPr/>
          </p:nvSpPr>
          <p:spPr bwMode="auto">
            <a:xfrm>
              <a:off x="544286" y="4693332"/>
              <a:ext cx="1669143" cy="83457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Прокуратура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Иркутского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Попов Александр Борисович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20-95-49</a:t>
              </a:r>
            </a:p>
          </p:txBody>
        </p:sp>
        <p:sp>
          <p:nvSpPr>
            <p:cNvPr id="451" name="Rectangle 58"/>
            <p:cNvSpPr>
              <a:spLocks noChangeArrowheads="1"/>
            </p:cNvSpPr>
            <p:nvPr/>
          </p:nvSpPr>
          <p:spPr bwMode="auto">
            <a:xfrm>
              <a:off x="508691" y="1680234"/>
              <a:ext cx="1738720" cy="9258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КУМИ </a:t>
              </a:r>
              <a:endPara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Администрации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Иркутского района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Кузнецов Игорь Борисович </a:t>
              </a:r>
              <a:endPara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Т. 718-026,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2" name="Rectangle 60"/>
            <p:cNvSpPr>
              <a:spLocks noChangeArrowheads="1"/>
            </p:cNvSpPr>
            <p:nvPr/>
          </p:nvSpPr>
          <p:spPr bwMode="auto">
            <a:xfrm>
              <a:off x="535214" y="3840617"/>
              <a:ext cx="1687286" cy="80735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ОНД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Иркутскому району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УНД МЧС РФ </a:t>
              </a:r>
              <a:r>
                <a:rPr lang="ru-RU" sz="13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Ирк</a:t>
              </a: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Обл.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Малеев  Виктор Федорович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т. 8(3952) 20-84-45</a:t>
              </a:r>
            </a:p>
          </p:txBody>
        </p:sp>
        <p:sp>
          <p:nvSpPr>
            <p:cNvPr id="453" name="Rectangle 61"/>
            <p:cNvSpPr>
              <a:spLocks noChangeArrowheads="1"/>
            </p:cNvSpPr>
            <p:nvPr/>
          </p:nvSpPr>
          <p:spPr bwMode="auto">
            <a:xfrm>
              <a:off x="508692" y="2554514"/>
              <a:ext cx="1685686" cy="12860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Областное государственное казенное учреждение «Пожарно-спасательная служба Иркутской области»  (ОГКУ «ПСС Иркутской области»)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РЯЗАНОВ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Евгений Владимирович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Т. 8 (3952) 29-26-01  </a:t>
              </a:r>
            </a:p>
          </p:txBody>
        </p:sp>
        <p:sp>
          <p:nvSpPr>
            <p:cNvPr id="454" name="Rectangle 62"/>
            <p:cNvSpPr>
              <a:spLocks noChangeArrowheads="1"/>
            </p:cNvSpPr>
            <p:nvPr/>
          </p:nvSpPr>
          <p:spPr bwMode="auto">
            <a:xfrm>
              <a:off x="3610428" y="1944688"/>
              <a:ext cx="1687286" cy="9252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КЧС и ПБ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Председатель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Пур</a:t>
              </a: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Григорий Израильевич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(8-3952)77-82-91, с. 721-680</a:t>
              </a:r>
            </a:p>
          </p:txBody>
        </p:sp>
        <p:sp>
          <p:nvSpPr>
            <p:cNvPr id="455" name="Rectangle 63"/>
            <p:cNvSpPr>
              <a:spLocks noChangeArrowheads="1"/>
            </p:cNvSpPr>
            <p:nvPr/>
          </p:nvSpPr>
          <p:spPr bwMode="auto">
            <a:xfrm>
              <a:off x="6676571" y="5192259"/>
              <a:ext cx="1687286" cy="7257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6" name="Rectangle 64"/>
            <p:cNvSpPr>
              <a:spLocks noChangeArrowheads="1"/>
            </p:cNvSpPr>
            <p:nvPr/>
          </p:nvSpPr>
          <p:spPr bwMode="auto">
            <a:xfrm>
              <a:off x="6658428" y="4439331"/>
              <a:ext cx="1687286" cy="71664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7" name="Rectangle 65"/>
            <p:cNvSpPr>
              <a:spLocks noChangeArrowheads="1"/>
            </p:cNvSpPr>
            <p:nvPr/>
          </p:nvSpPr>
          <p:spPr bwMode="auto">
            <a:xfrm>
              <a:off x="6667500" y="3450545"/>
              <a:ext cx="1687286" cy="7892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ОГБУЗ «ЦРБ»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Иркутского района</a:t>
              </a:r>
            </a:p>
            <a:p>
              <a:pPr algn="ctr"/>
              <a:r>
                <a:rPr lang="ru-RU" sz="1300" dirty="0">
                  <a:solidFill>
                    <a:srgbClr val="000000"/>
                  </a:solidFill>
                  <a:latin typeface="Times New Roman" pitchFamily="18" charset="0"/>
                </a:rPr>
                <a:t>Данилова Анна </a:t>
              </a:r>
              <a:r>
                <a:rPr lang="ru-RU" sz="1300" dirty="0" smtClean="0">
                  <a:solidFill>
                    <a:srgbClr val="000000"/>
                  </a:solidFill>
                  <a:latin typeface="Times New Roman" pitchFamily="18" charset="0"/>
                </a:rPr>
                <a:t>Николаевна</a:t>
              </a:r>
            </a:p>
            <a:p>
              <a:pPr algn="ctr"/>
              <a:r>
                <a:rPr lang="ru-RU" sz="13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699-886 </a:t>
              </a:r>
              <a:endPara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8" name="Rectangle 66"/>
            <p:cNvSpPr>
              <a:spLocks noChangeArrowheads="1"/>
            </p:cNvSpPr>
            <p:nvPr/>
          </p:nvSpPr>
          <p:spPr bwMode="auto">
            <a:xfrm>
              <a:off x="6658428" y="2516189"/>
              <a:ext cx="1687286" cy="8164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МУ МВД «Иркутское»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полковник полиции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Савин Олег Владимирович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21-33-97</a:t>
              </a:r>
            </a:p>
          </p:txBody>
        </p:sp>
        <p:sp>
          <p:nvSpPr>
            <p:cNvPr id="459" name="Rectangle 67"/>
            <p:cNvSpPr>
              <a:spLocks noChangeArrowheads="1"/>
            </p:cNvSpPr>
            <p:nvPr/>
          </p:nvSpPr>
          <p:spPr bwMode="auto">
            <a:xfrm>
              <a:off x="6667501" y="4439332"/>
              <a:ext cx="1644196" cy="76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298" tIns="32649" rIns="65298" bIns="32649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  <a:t>ОГБУ Иркутская районная СББЖ</a:t>
              </a:r>
              <a:br>
                <a:rPr lang="ru-RU" sz="1300" b="1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Савин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Евгений Александрович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т. 8-3952-280-362</a:t>
              </a:r>
            </a:p>
          </p:txBody>
        </p:sp>
        <p:sp>
          <p:nvSpPr>
            <p:cNvPr id="460" name="Rectangle 68"/>
            <p:cNvSpPr>
              <a:spLocks noChangeArrowheads="1"/>
            </p:cNvSpPr>
            <p:nvPr/>
          </p:nvSpPr>
          <p:spPr bwMode="auto">
            <a:xfrm>
              <a:off x="6785429" y="5228545"/>
              <a:ext cx="1424214" cy="618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298" tIns="32649" rIns="65298" bIns="32649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Военкомат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Кузнецов Руслан Юрьевич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699-846 сот. 902-252</a:t>
              </a:r>
            </a:p>
          </p:txBody>
        </p:sp>
        <p:sp>
          <p:nvSpPr>
            <p:cNvPr id="461" name="Rectangle 69"/>
            <p:cNvSpPr>
              <a:spLocks noChangeArrowheads="1"/>
            </p:cNvSpPr>
            <p:nvPr/>
          </p:nvSpPr>
          <p:spPr bwMode="auto">
            <a:xfrm>
              <a:off x="3574143" y="1119189"/>
              <a:ext cx="1687286" cy="5624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ГУ  МЧС по </a:t>
              </a:r>
              <a:r>
                <a:rPr lang="ru-RU" sz="13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Ирк</a:t>
              </a: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Обл.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ОДС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8-3952-752-246</a:t>
              </a:r>
            </a:p>
          </p:txBody>
        </p:sp>
        <p:sp>
          <p:nvSpPr>
            <p:cNvPr id="462" name="Rectangle 70"/>
            <p:cNvSpPr>
              <a:spLocks noChangeArrowheads="1"/>
            </p:cNvSpPr>
            <p:nvPr/>
          </p:nvSpPr>
          <p:spPr bwMode="auto">
            <a:xfrm>
              <a:off x="3653518" y="4240894"/>
              <a:ext cx="1687286" cy="4989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ЕДДС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717-112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3" name="Rectangle 71"/>
            <p:cNvSpPr>
              <a:spLocks noChangeArrowheads="1"/>
            </p:cNvSpPr>
            <p:nvPr/>
          </p:nvSpPr>
          <p:spPr bwMode="auto">
            <a:xfrm>
              <a:off x="3601357" y="3051402"/>
              <a:ext cx="1759857" cy="8255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Директор МКУ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«Служба ГО и ЧС ИРМО»</a:t>
              </a:r>
            </a:p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Федотов</a:t>
              </a:r>
            </a:p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Олег Валентинович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р. 340858  с. 744-055</a:t>
              </a:r>
            </a:p>
          </p:txBody>
        </p:sp>
        <p:sp>
          <p:nvSpPr>
            <p:cNvPr id="464" name="Line 122"/>
            <p:cNvSpPr>
              <a:spLocks noChangeShapeType="1"/>
            </p:cNvSpPr>
            <p:nvPr/>
          </p:nvSpPr>
          <p:spPr bwMode="auto">
            <a:xfrm flipH="1">
              <a:off x="2232706" y="6064250"/>
              <a:ext cx="3435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5" name="Line 122"/>
            <p:cNvSpPr>
              <a:spLocks noChangeShapeType="1"/>
            </p:cNvSpPr>
            <p:nvPr/>
          </p:nvSpPr>
          <p:spPr bwMode="auto">
            <a:xfrm flipH="1" flipV="1">
              <a:off x="2196420" y="5084537"/>
              <a:ext cx="37986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6" name="Line 122"/>
            <p:cNvSpPr>
              <a:spLocks noChangeShapeType="1"/>
            </p:cNvSpPr>
            <p:nvPr/>
          </p:nvSpPr>
          <p:spPr bwMode="auto">
            <a:xfrm flipH="1">
              <a:off x="2232707" y="4240893"/>
              <a:ext cx="3254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7" name="Line 122"/>
            <p:cNvSpPr>
              <a:spLocks noChangeShapeType="1"/>
            </p:cNvSpPr>
            <p:nvPr/>
          </p:nvSpPr>
          <p:spPr bwMode="auto">
            <a:xfrm flipH="1">
              <a:off x="2250850" y="2381250"/>
              <a:ext cx="2891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8" name="Line 101"/>
            <p:cNvSpPr>
              <a:spLocks noChangeShapeType="1"/>
            </p:cNvSpPr>
            <p:nvPr/>
          </p:nvSpPr>
          <p:spPr bwMode="auto">
            <a:xfrm flipH="1" flipV="1">
              <a:off x="2572884" y="4619625"/>
              <a:ext cx="1047750" cy="3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9" name="Line 114"/>
            <p:cNvSpPr>
              <a:spLocks noChangeShapeType="1"/>
            </p:cNvSpPr>
            <p:nvPr/>
          </p:nvSpPr>
          <p:spPr bwMode="auto">
            <a:xfrm flipH="1">
              <a:off x="5362349" y="3448277"/>
              <a:ext cx="40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0" name="Line 115"/>
            <p:cNvSpPr>
              <a:spLocks noChangeShapeType="1"/>
            </p:cNvSpPr>
            <p:nvPr/>
          </p:nvSpPr>
          <p:spPr bwMode="auto">
            <a:xfrm flipV="1">
              <a:off x="6254750" y="4785180"/>
              <a:ext cx="42295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" name="Line 115"/>
            <p:cNvSpPr>
              <a:spLocks noChangeShapeType="1"/>
            </p:cNvSpPr>
            <p:nvPr/>
          </p:nvSpPr>
          <p:spPr bwMode="auto">
            <a:xfrm flipV="1">
              <a:off x="6236607" y="2916466"/>
              <a:ext cx="42295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2" name="Line 115"/>
            <p:cNvSpPr>
              <a:spLocks noChangeShapeType="1"/>
            </p:cNvSpPr>
            <p:nvPr/>
          </p:nvSpPr>
          <p:spPr bwMode="auto">
            <a:xfrm flipV="1">
              <a:off x="6254750" y="3832680"/>
              <a:ext cx="422956" cy="90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8883" tIns="39441" rIns="78883" bIns="3944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3" name="Line 81"/>
            <p:cNvSpPr>
              <a:spLocks noChangeShapeType="1"/>
            </p:cNvSpPr>
            <p:nvPr/>
          </p:nvSpPr>
          <p:spPr bwMode="auto">
            <a:xfrm flipH="1">
              <a:off x="4372429" y="1672545"/>
              <a:ext cx="0" cy="290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65298" tIns="32649" rIns="65298" bIns="3264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4" name="Line 82"/>
            <p:cNvSpPr>
              <a:spLocks noChangeShapeType="1"/>
            </p:cNvSpPr>
            <p:nvPr/>
          </p:nvSpPr>
          <p:spPr bwMode="auto">
            <a:xfrm>
              <a:off x="4399644" y="2842759"/>
              <a:ext cx="9071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65298" tIns="32649" rIns="65298" bIns="3264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5" name="Line 83"/>
            <p:cNvSpPr>
              <a:spLocks noChangeShapeType="1"/>
            </p:cNvSpPr>
            <p:nvPr/>
          </p:nvSpPr>
          <p:spPr bwMode="auto">
            <a:xfrm>
              <a:off x="4426857" y="3876903"/>
              <a:ext cx="0" cy="399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65298" tIns="32649" rIns="65298" bIns="3264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55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0" name="Rectangle 85"/>
            <p:cNvSpPr>
              <a:spLocks noChangeArrowheads="1"/>
            </p:cNvSpPr>
            <p:nvPr/>
          </p:nvSpPr>
          <p:spPr bwMode="auto">
            <a:xfrm>
              <a:off x="405823" y="5743543"/>
              <a:ext cx="1835696" cy="5040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ru-RU" sz="13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Ангарское лесничество</a:t>
              </a:r>
            </a:p>
            <a:p>
              <a:pPr algn="ctr"/>
              <a:r>
                <a:rPr lang="ru-RU" sz="13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Хатылев</a:t>
              </a:r>
              <a:r>
                <a:rPr lang="ru-RU" sz="1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Сергей </a:t>
              </a:r>
              <a:r>
                <a:rPr lang="ru-RU" sz="13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Александрович</a:t>
              </a:r>
            </a:p>
            <a:p>
              <a:pPr algn="ctr"/>
              <a:r>
                <a:rPr lang="ru-RU" sz="13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т. 8-3952-69-51-23</a:t>
              </a:r>
              <a:endPara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9" name="Прямоугольник 278"/>
          <p:cNvSpPr>
            <a:spLocks noChangeArrowheads="1"/>
          </p:cNvSpPr>
          <p:nvPr/>
        </p:nvSpPr>
        <p:spPr bwMode="auto">
          <a:xfrm>
            <a:off x="0" y="-271463"/>
            <a:ext cx="12801600" cy="12001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8" tIns="45714" rIns="91428" bIns="45714"/>
          <a:lstStyle/>
          <a:p>
            <a:pPr algn="ctr" defTabSz="1277938">
              <a:defRPr/>
            </a:pPr>
            <a:r>
              <a:rPr lang="ru-RU" sz="2500" b="0" dirty="0">
                <a:solidFill>
                  <a:schemeClr val="tx1"/>
                </a:solidFill>
                <a:latin typeface="Times New Roman" pitchFamily="18" charset="0"/>
              </a:rPr>
              <a:t>ПАСПОРТ ТЕРРИТОРИИ </a:t>
            </a:r>
          </a:p>
          <a:p>
            <a:pPr algn="ctr" defTabSz="1277938">
              <a:defRPr/>
            </a:pPr>
            <a:r>
              <a:rPr lang="ru-RU" sz="2500" b="0" dirty="0" smtClean="0">
                <a:solidFill>
                  <a:schemeClr val="tx1"/>
                </a:solidFill>
                <a:latin typeface="Times New Roman" pitchFamily="18" charset="0"/>
              </a:rPr>
              <a:t>МО </a:t>
            </a:r>
            <a:r>
              <a:rPr lang="ru-RU" sz="2500" b="0" dirty="0">
                <a:solidFill>
                  <a:schemeClr val="tx1"/>
                </a:solidFill>
                <a:latin typeface="Times New Roman" pitchFamily="18" charset="0"/>
              </a:rPr>
              <a:t>Иркутского района</a:t>
            </a:r>
          </a:p>
          <a:p>
            <a:pPr algn="ctr" defTabSz="1277938">
              <a:defRPr/>
            </a:pPr>
            <a:r>
              <a:rPr lang="ru-RU" sz="2500" b="0" dirty="0">
                <a:solidFill>
                  <a:schemeClr val="tx1"/>
                </a:solidFill>
                <a:latin typeface="Times New Roman" pitchFamily="18" charset="0"/>
              </a:rPr>
              <a:t>(Схема организации управления и взаимодействия) </a:t>
            </a:r>
          </a:p>
          <a:p>
            <a:pPr algn="ctr" defTabSz="1277938">
              <a:lnSpc>
                <a:spcPct val="90000"/>
              </a:lnSpc>
              <a:defRPr/>
            </a:pPr>
            <a:endParaRPr lang="ru-RU" sz="2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06" name="Group 2"/>
          <p:cNvGraphicFramePr>
            <a:graphicFrameLocks noGrp="1"/>
          </p:cNvGraphicFramePr>
          <p:nvPr/>
        </p:nvGraphicFramePr>
        <p:xfrm>
          <a:off x="0" y="854075"/>
          <a:ext cx="12801600" cy="7689856"/>
        </p:xfrm>
        <a:graphic>
          <a:graphicData uri="http://schemas.openxmlformats.org/drawingml/2006/table">
            <a:tbl>
              <a:tblPr/>
              <a:tblGrid>
                <a:gridCol w="828675"/>
                <a:gridCol w="3916363"/>
                <a:gridCol w="2779712"/>
                <a:gridCol w="2511425"/>
                <a:gridCol w="276542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Муниципальный район (городской округ)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58775">
                <a:tc gridSpan="5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Январь – Декабрь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 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gridSpan="5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аварий на системах водоснабжения  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Октябрь - Март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аварий на электросетях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аварий на сетях газоснабжения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аварий на сетях теплоснабжения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аварий на газо-,  нефте-, продуктопроводах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gridSpan="5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Март - Ноябрь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 наводнения формируемый интенсивными дождями и таянием снега в горах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 наводнения формируемый гидрологическими явлениями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Риск катастрофического затопления вследствие аварии на ГТС</a:t>
                      </a:r>
                    </a:p>
                  </a:txBody>
                  <a:tcPr marL="51675" marR="516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всей территории  муниципального образования</a:t>
                      </a:r>
                    </a:p>
                  </a:txBody>
                  <a:tcPr marL="51675" marR="516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0"/>
            <a:ext cx="12801600" cy="85407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6225"/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НАСЕЛЕННОГО ПУНКТА</a:t>
            </a:r>
          </a:p>
          <a:p>
            <a:pPr algn="ctr" defTabSz="1546225"/>
            <a:r>
              <a:rPr lang="ru-RU" sz="2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</a:p>
        </p:txBody>
      </p:sp>
      <p:pic>
        <p:nvPicPr>
          <p:cNvPr id="303233" name="Picture 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475" y="1990725"/>
            <a:ext cx="2667000" cy="508000"/>
          </a:xfrm>
          <a:prstGeom prst="rect">
            <a:avLst/>
          </a:prstGeom>
          <a:noFill/>
        </p:spPr>
      </p:pic>
      <p:pic>
        <p:nvPicPr>
          <p:cNvPr id="303234" name="Picture 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475" y="3721100"/>
            <a:ext cx="2667000" cy="4333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816475" y="4224338"/>
            <a:ext cx="2593975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 defTabSz="1277938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Нехарактерный риск</a:t>
            </a:r>
          </a:p>
        </p:txBody>
      </p: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4887913" y="2640013"/>
            <a:ext cx="2592387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 defTabSz="912813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Нехарактерный риск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4887913" y="5087938"/>
            <a:ext cx="2592387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 defTabSz="1277938"/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Нехарактерный риск</a:t>
            </a:r>
          </a:p>
        </p:txBody>
      </p:sp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4887913" y="732155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 defTabSz="1277938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Нехарактерный риск</a:t>
            </a: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4887913" y="7680325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 defTabSz="1277938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Нехарактерный риск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4887913" y="8113713"/>
            <a:ext cx="2592387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 defTabSz="1277938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Нехарактерный риск</a:t>
            </a:r>
          </a:p>
        </p:txBody>
      </p:sp>
      <p:pic>
        <p:nvPicPr>
          <p:cNvPr id="303241" name="Picture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475" y="5521325"/>
            <a:ext cx="2667000" cy="433388"/>
          </a:xfrm>
          <a:prstGeom prst="rect">
            <a:avLst/>
          </a:prstGeom>
          <a:noFill/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4887913" y="6816725"/>
            <a:ext cx="2592387" cy="349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 defTabSz="1277938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Нехарактерный риск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4876800" y="4648200"/>
            <a:ext cx="2593975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 defTabSz="1277938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Нехарактерный риск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4816475" y="3360738"/>
            <a:ext cx="2592388" cy="347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 defTabSz="912813"/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Нехарактерный риск</a:t>
            </a:r>
            <a:endParaRPr lang="ru-RU" sz="5500" dirty="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3245" name="Picture 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475" y="6384925"/>
            <a:ext cx="2667000" cy="433388"/>
          </a:xfrm>
          <a:prstGeom prst="rect">
            <a:avLst/>
          </a:prstGeom>
          <a:noFill/>
        </p:spPr>
      </p:pic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314700"/>
            <a:ext cx="26701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31864"/>
            <a:ext cx="12801600" cy="8669338"/>
          </a:xfrm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12801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9303"/>
          <p:cNvSpPr txBox="1">
            <a:spLocks noChangeArrowheads="1"/>
          </p:cNvSpPr>
          <p:nvPr/>
        </p:nvSpPr>
        <p:spPr bwMode="auto">
          <a:xfrm>
            <a:off x="1" y="6980238"/>
            <a:ext cx="2570163" cy="2620962"/>
          </a:xfrm>
          <a:prstGeom prst="rect">
            <a:avLst/>
          </a:prstGeom>
          <a:solidFill>
            <a:schemeClr val="bg1"/>
          </a:solidFill>
          <a:ln w="47625" cmpd="dbl">
            <a:solidFill>
              <a:schemeClr val="tx1"/>
            </a:solidFill>
            <a:miter lim="800000"/>
            <a:headEnd/>
            <a:tailEnd/>
          </a:ln>
        </p:spPr>
        <p:txBody>
          <a:bodyPr lIns="47978" tIns="23989" rIns="47978" bIns="23989"/>
          <a:lstStyle/>
          <a:p>
            <a:pPr defTabSz="47936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Условные обозначения:</a:t>
            </a:r>
          </a:p>
          <a:p>
            <a:pPr defTabSz="47936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grpSp>
        <p:nvGrpSpPr>
          <p:cNvPr id="2" name="Group 224"/>
          <p:cNvGrpSpPr>
            <a:grpSpLocks/>
          </p:cNvGrpSpPr>
          <p:nvPr/>
        </p:nvGrpSpPr>
        <p:grpSpPr bwMode="auto">
          <a:xfrm>
            <a:off x="1" y="7529513"/>
            <a:ext cx="234949" cy="201613"/>
            <a:chOff x="4347" y="1827"/>
            <a:chExt cx="567" cy="567"/>
          </a:xfrm>
        </p:grpSpPr>
        <p:sp>
          <p:nvSpPr>
            <p:cNvPr id="2305" name="Oval 225"/>
            <p:cNvSpPr>
              <a:spLocks noChangeAspect="1" noChangeArrowheads="1"/>
            </p:cNvSpPr>
            <p:nvPr/>
          </p:nvSpPr>
          <p:spPr bwMode="auto">
            <a:xfrm>
              <a:off x="4347" y="1827"/>
              <a:ext cx="567" cy="56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" name="Rectangle 226"/>
            <p:cNvSpPr>
              <a:spLocks noChangeAspect="1" noChangeArrowheads="1"/>
            </p:cNvSpPr>
            <p:nvPr/>
          </p:nvSpPr>
          <p:spPr bwMode="auto">
            <a:xfrm>
              <a:off x="4559" y="1862"/>
              <a:ext cx="143" cy="497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7" name="Text Box 22"/>
          <p:cNvSpPr txBox="1">
            <a:spLocks noChangeArrowheads="1"/>
          </p:cNvSpPr>
          <p:nvPr/>
        </p:nvSpPr>
        <p:spPr bwMode="auto">
          <a:xfrm>
            <a:off x="403226" y="7529514"/>
            <a:ext cx="20161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 - Аэропорт;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2" y="7831139"/>
            <a:ext cx="301624" cy="201613"/>
            <a:chOff x="8507" y="5263"/>
            <a:chExt cx="160" cy="160"/>
          </a:xfrm>
        </p:grpSpPr>
        <p:sp>
          <p:nvSpPr>
            <p:cNvPr id="2301" name="Oval 72"/>
            <p:cNvSpPr>
              <a:spLocks noChangeArrowheads="1"/>
            </p:cNvSpPr>
            <p:nvPr/>
          </p:nvSpPr>
          <p:spPr bwMode="auto">
            <a:xfrm>
              <a:off x="8507" y="5263"/>
              <a:ext cx="160" cy="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296" tIns="45136" rIns="90296" bIns="45136" anchor="ctr"/>
            <a:lstStyle/>
            <a:p>
              <a:pPr defTabSz="1277784" eaLnBrk="0" hangingPunct="0"/>
              <a:endParaRPr lang="ru-RU" sz="3400" dirty="0"/>
            </a:p>
          </p:txBody>
        </p: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8552" y="5307"/>
              <a:ext cx="73" cy="90"/>
              <a:chOff x="8552" y="5307"/>
              <a:chExt cx="73" cy="90"/>
            </a:xfrm>
          </p:grpSpPr>
          <p:sp>
            <p:nvSpPr>
              <p:cNvPr id="2303" name="Line 74"/>
              <p:cNvSpPr>
                <a:spLocks noChangeShapeType="1"/>
              </p:cNvSpPr>
              <p:nvPr/>
            </p:nvSpPr>
            <p:spPr bwMode="auto">
              <a:xfrm>
                <a:off x="8587" y="5318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4" name="Line 75"/>
              <p:cNvSpPr>
                <a:spLocks noChangeShapeType="1"/>
              </p:cNvSpPr>
              <p:nvPr/>
            </p:nvSpPr>
            <p:spPr bwMode="auto">
              <a:xfrm>
                <a:off x="8552" y="5307"/>
                <a:ext cx="7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9" name="Text Box 22"/>
          <p:cNvSpPr txBox="1">
            <a:spLocks noChangeArrowheads="1"/>
          </p:cNvSpPr>
          <p:nvPr/>
        </p:nvSpPr>
        <p:spPr bwMode="auto">
          <a:xfrm>
            <a:off x="301626" y="7831138"/>
            <a:ext cx="2035174" cy="46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 - Вертолётная площадка;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8078789"/>
          <a:ext cx="403225" cy="36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2" name="Clip" r:id="rId5" imgW="180137" imgH="160934" progId="">
                  <p:embed/>
                </p:oleObj>
              </mc:Choice>
              <mc:Fallback>
                <p:oleObj name="Clip" r:id="rId5" imgW="180137" imgH="16093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78789"/>
                        <a:ext cx="403225" cy="360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22"/>
          <p:cNvSpPr txBox="1">
            <a:spLocks noChangeArrowheads="1"/>
          </p:cNvSpPr>
          <p:nvPr/>
        </p:nvSpPr>
        <p:spPr bwMode="auto">
          <a:xfrm>
            <a:off x="503239" y="8134351"/>
            <a:ext cx="2035174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 - ФАП, Амбулатория;</a:t>
            </a:r>
          </a:p>
        </p:txBody>
      </p:sp>
      <p:grpSp>
        <p:nvGrpSpPr>
          <p:cNvPr id="5" name="Group 9168"/>
          <p:cNvGrpSpPr>
            <a:grpSpLocks/>
          </p:cNvGrpSpPr>
          <p:nvPr/>
        </p:nvGrpSpPr>
        <p:grpSpPr bwMode="auto">
          <a:xfrm>
            <a:off x="2" y="8537575"/>
            <a:ext cx="427036" cy="315913"/>
            <a:chOff x="2218" y="2344"/>
            <a:chExt cx="272" cy="201"/>
          </a:xfrm>
        </p:grpSpPr>
        <p:sp>
          <p:nvSpPr>
            <p:cNvPr id="2293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100, ЦРБ</a:t>
              </a:r>
            </a:p>
          </p:txBody>
        </p:sp>
        <p:grpSp>
          <p:nvGrpSpPr>
            <p:cNvPr id="6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2295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2296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7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2299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0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062" name="Text Box 8"/>
          <p:cNvSpPr txBox="1">
            <a:spLocks noChangeArrowheads="1"/>
          </p:cNvSpPr>
          <p:nvPr/>
        </p:nvSpPr>
        <p:spPr bwMode="auto">
          <a:xfrm>
            <a:off x="604839" y="8437564"/>
            <a:ext cx="1814513" cy="6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-</a:t>
            </a:r>
            <a:r>
              <a:rPr lang="ru-RU" sz="800" dirty="0"/>
              <a:t>Больница с указанием количества мест (ЦРБ – центральная районная; УБ – участковая; ГБ – городская); </a:t>
            </a:r>
          </a:p>
        </p:txBody>
      </p:sp>
      <p:sp>
        <p:nvSpPr>
          <p:cNvPr id="2063" name="AutoShape 143"/>
          <p:cNvSpPr>
            <a:spLocks noChangeArrowheads="1"/>
          </p:cNvSpPr>
          <p:nvPr/>
        </p:nvSpPr>
        <p:spPr bwMode="auto">
          <a:xfrm>
            <a:off x="3175000" y="1473201"/>
            <a:ext cx="160338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64" name="AutoShape 143"/>
          <p:cNvSpPr>
            <a:spLocks noChangeArrowheads="1"/>
          </p:cNvSpPr>
          <p:nvPr/>
        </p:nvSpPr>
        <p:spPr bwMode="auto">
          <a:xfrm>
            <a:off x="2871789" y="2884489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65" name="AutoShape 143"/>
          <p:cNvSpPr>
            <a:spLocks noChangeArrowheads="1"/>
          </p:cNvSpPr>
          <p:nvPr/>
        </p:nvSpPr>
        <p:spPr bwMode="auto">
          <a:xfrm>
            <a:off x="5291139" y="3287715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66" name="AutoShape 143"/>
          <p:cNvSpPr>
            <a:spLocks noChangeArrowheads="1"/>
          </p:cNvSpPr>
          <p:nvPr/>
        </p:nvSpPr>
        <p:spPr bwMode="auto">
          <a:xfrm>
            <a:off x="4887914" y="4230090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67" name="AutoShape 143"/>
          <p:cNvSpPr>
            <a:spLocks noChangeArrowheads="1"/>
          </p:cNvSpPr>
          <p:nvPr/>
        </p:nvSpPr>
        <p:spPr bwMode="auto">
          <a:xfrm>
            <a:off x="4081464" y="4195764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68" name="AutoShape 143"/>
          <p:cNvSpPr>
            <a:spLocks noChangeArrowheads="1"/>
          </p:cNvSpPr>
          <p:nvPr/>
        </p:nvSpPr>
        <p:spPr bwMode="auto">
          <a:xfrm>
            <a:off x="4989513" y="4607441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69" name="AutoShape 143"/>
          <p:cNvSpPr>
            <a:spLocks noChangeArrowheads="1"/>
          </p:cNvSpPr>
          <p:nvPr/>
        </p:nvSpPr>
        <p:spPr bwMode="auto">
          <a:xfrm>
            <a:off x="6804026" y="8228015"/>
            <a:ext cx="160338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70" name="AutoShape 143"/>
          <p:cNvSpPr>
            <a:spLocks noChangeArrowheads="1"/>
          </p:cNvSpPr>
          <p:nvPr/>
        </p:nvSpPr>
        <p:spPr bwMode="auto">
          <a:xfrm>
            <a:off x="4081464" y="6211889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71" name="AutoShape 143"/>
          <p:cNvSpPr>
            <a:spLocks noChangeArrowheads="1"/>
          </p:cNvSpPr>
          <p:nvPr/>
        </p:nvSpPr>
        <p:spPr bwMode="auto">
          <a:xfrm>
            <a:off x="7610476" y="9034464"/>
            <a:ext cx="160338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72" name="AutoShape 143"/>
          <p:cNvSpPr>
            <a:spLocks noChangeArrowheads="1"/>
          </p:cNvSpPr>
          <p:nvPr/>
        </p:nvSpPr>
        <p:spPr bwMode="auto">
          <a:xfrm>
            <a:off x="10231440" y="7623176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73" name="AutoShape 143"/>
          <p:cNvSpPr>
            <a:spLocks noChangeArrowheads="1"/>
          </p:cNvSpPr>
          <p:nvPr/>
        </p:nvSpPr>
        <p:spPr bwMode="auto">
          <a:xfrm>
            <a:off x="9929814" y="5507040"/>
            <a:ext cx="160336" cy="153987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74" name="Text Box 141"/>
          <p:cNvSpPr txBox="1">
            <a:spLocks noChangeArrowheads="1"/>
          </p:cNvSpPr>
          <p:nvPr/>
        </p:nvSpPr>
        <p:spPr bwMode="auto">
          <a:xfrm>
            <a:off x="3476626" y="1373187"/>
            <a:ext cx="749386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 err="1"/>
              <a:t>Горохово</a:t>
            </a:r>
            <a:endParaRPr lang="ru-RU" sz="1000" dirty="0"/>
          </a:p>
        </p:txBody>
      </p:sp>
      <p:sp>
        <p:nvSpPr>
          <p:cNvPr id="2075" name="Text Box 141"/>
          <p:cNvSpPr txBox="1">
            <a:spLocks noChangeArrowheads="1"/>
          </p:cNvSpPr>
          <p:nvPr/>
        </p:nvSpPr>
        <p:spPr bwMode="auto">
          <a:xfrm>
            <a:off x="3073401" y="2682875"/>
            <a:ext cx="769551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 err="1"/>
              <a:t>Усть-Балей</a:t>
            </a:r>
            <a:endParaRPr lang="ru-RU" sz="1000" dirty="0"/>
          </a:p>
        </p:txBody>
      </p:sp>
      <p:sp>
        <p:nvSpPr>
          <p:cNvPr id="2076" name="Text Box 141"/>
          <p:cNvSpPr txBox="1">
            <a:spLocks noChangeArrowheads="1"/>
          </p:cNvSpPr>
          <p:nvPr/>
        </p:nvSpPr>
        <p:spPr bwMode="auto">
          <a:xfrm>
            <a:off x="5291139" y="2784475"/>
            <a:ext cx="343543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 err="1">
                <a:cs typeface="Times New Roman" pitchFamily="18" charset="0"/>
              </a:rPr>
              <a:t>Оек</a:t>
            </a:r>
            <a:endParaRPr lang="ru-RU" sz="1000" dirty="0">
              <a:cs typeface="Times New Roman" pitchFamily="18" charset="0"/>
            </a:endParaRPr>
          </a:p>
        </p:txBody>
      </p:sp>
      <p:sp>
        <p:nvSpPr>
          <p:cNvPr id="2077" name="Text Box 141"/>
          <p:cNvSpPr txBox="1">
            <a:spLocks noChangeArrowheads="1"/>
          </p:cNvSpPr>
          <p:nvPr/>
        </p:nvSpPr>
        <p:spPr bwMode="auto">
          <a:xfrm>
            <a:off x="5063655" y="4237381"/>
            <a:ext cx="694595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/>
              <a:t>Хомутово</a:t>
            </a:r>
          </a:p>
        </p:txBody>
      </p:sp>
      <p:sp>
        <p:nvSpPr>
          <p:cNvPr id="2078" name="Text Box 141"/>
          <p:cNvSpPr txBox="1">
            <a:spLocks noChangeArrowheads="1"/>
          </p:cNvSpPr>
          <p:nvPr/>
        </p:nvSpPr>
        <p:spPr bwMode="auto">
          <a:xfrm>
            <a:off x="3621004" y="4195764"/>
            <a:ext cx="493798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 err="1"/>
              <a:t>Урик</a:t>
            </a:r>
            <a:endParaRPr lang="ru-RU" sz="1000" dirty="0"/>
          </a:p>
        </p:txBody>
      </p:sp>
      <p:sp>
        <p:nvSpPr>
          <p:cNvPr id="2079" name="Text Box 141"/>
          <p:cNvSpPr txBox="1">
            <a:spLocks noChangeArrowheads="1"/>
          </p:cNvSpPr>
          <p:nvPr/>
        </p:nvSpPr>
        <p:spPr bwMode="auto">
          <a:xfrm>
            <a:off x="5211934" y="4574273"/>
            <a:ext cx="645168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/>
              <a:t>Куда</a:t>
            </a:r>
          </a:p>
        </p:txBody>
      </p:sp>
      <p:sp>
        <p:nvSpPr>
          <p:cNvPr id="2080" name="Text Box 141"/>
          <p:cNvSpPr txBox="1">
            <a:spLocks noChangeArrowheads="1"/>
          </p:cNvSpPr>
          <p:nvPr/>
        </p:nvSpPr>
        <p:spPr bwMode="auto">
          <a:xfrm>
            <a:off x="3476626" y="5103812"/>
            <a:ext cx="699959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/>
              <a:t>ИРКУТСК</a:t>
            </a:r>
          </a:p>
        </p:txBody>
      </p:sp>
      <p:sp>
        <p:nvSpPr>
          <p:cNvPr id="2081" name="Text Box 141"/>
          <p:cNvSpPr txBox="1">
            <a:spLocks noChangeArrowheads="1"/>
          </p:cNvSpPr>
          <p:nvPr/>
        </p:nvSpPr>
        <p:spPr bwMode="auto">
          <a:xfrm>
            <a:off x="3566513" y="6306838"/>
            <a:ext cx="671854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/>
              <a:t>Маркова</a:t>
            </a: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887912" y="6010276"/>
            <a:ext cx="303212" cy="201613"/>
            <a:chOff x="8507" y="5263"/>
            <a:chExt cx="160" cy="160"/>
          </a:xfrm>
        </p:grpSpPr>
        <p:sp>
          <p:nvSpPr>
            <p:cNvPr id="2289" name="Oval 72"/>
            <p:cNvSpPr>
              <a:spLocks noChangeArrowheads="1"/>
            </p:cNvSpPr>
            <p:nvPr/>
          </p:nvSpPr>
          <p:spPr bwMode="auto">
            <a:xfrm>
              <a:off x="8507" y="5263"/>
              <a:ext cx="160" cy="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296" tIns="45136" rIns="90296" bIns="45136" anchor="ctr"/>
            <a:lstStyle/>
            <a:p>
              <a:pPr defTabSz="1277784" eaLnBrk="0" hangingPunct="0"/>
              <a:endParaRPr lang="ru-RU" sz="3400" dirty="0"/>
            </a:p>
          </p:txBody>
        </p: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8552" y="5307"/>
              <a:ext cx="73" cy="90"/>
              <a:chOff x="8552" y="5307"/>
              <a:chExt cx="73" cy="90"/>
            </a:xfrm>
          </p:grpSpPr>
          <p:sp>
            <p:nvSpPr>
              <p:cNvPr id="2291" name="Line 74"/>
              <p:cNvSpPr>
                <a:spLocks noChangeShapeType="1"/>
              </p:cNvSpPr>
              <p:nvPr/>
            </p:nvSpPr>
            <p:spPr bwMode="auto">
              <a:xfrm>
                <a:off x="8587" y="5318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92" name="Line 75"/>
              <p:cNvSpPr>
                <a:spLocks noChangeShapeType="1"/>
              </p:cNvSpPr>
              <p:nvPr/>
            </p:nvSpPr>
            <p:spPr bwMode="auto">
              <a:xfrm>
                <a:off x="8552" y="5307"/>
                <a:ext cx="7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224"/>
          <p:cNvGrpSpPr>
            <a:grpSpLocks/>
          </p:cNvGrpSpPr>
          <p:nvPr/>
        </p:nvGrpSpPr>
        <p:grpSpPr bwMode="auto">
          <a:xfrm>
            <a:off x="4586289" y="6111877"/>
            <a:ext cx="234949" cy="201613"/>
            <a:chOff x="4347" y="1827"/>
            <a:chExt cx="567" cy="567"/>
          </a:xfrm>
        </p:grpSpPr>
        <p:sp>
          <p:nvSpPr>
            <p:cNvPr id="2287" name="Oval 225"/>
            <p:cNvSpPr>
              <a:spLocks noChangeAspect="1" noChangeArrowheads="1"/>
            </p:cNvSpPr>
            <p:nvPr/>
          </p:nvSpPr>
          <p:spPr bwMode="auto">
            <a:xfrm>
              <a:off x="4347" y="1827"/>
              <a:ext cx="567" cy="56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" name="Rectangle 226"/>
            <p:cNvSpPr>
              <a:spLocks noChangeAspect="1" noChangeArrowheads="1"/>
            </p:cNvSpPr>
            <p:nvPr/>
          </p:nvSpPr>
          <p:spPr bwMode="auto">
            <a:xfrm>
              <a:off x="4559" y="1862"/>
              <a:ext cx="143" cy="497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051" name="Object 3"/>
          <p:cNvGraphicFramePr>
            <a:graphicFrameLocks/>
          </p:cNvGraphicFramePr>
          <p:nvPr/>
        </p:nvGraphicFramePr>
        <p:xfrm>
          <a:off x="4384675" y="5607050"/>
          <a:ext cx="5778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3" name="Clip" r:id="rId7" imgW="1847520" imgH="2286000" progId="">
                  <p:embed/>
                </p:oleObj>
              </mc:Choice>
              <mc:Fallback>
                <p:oleObj name="Clip" r:id="rId7" imgW="1847520" imgH="228600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5607050"/>
                        <a:ext cx="5778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9168"/>
          <p:cNvGrpSpPr>
            <a:grpSpLocks/>
          </p:cNvGrpSpPr>
          <p:nvPr/>
        </p:nvGrpSpPr>
        <p:grpSpPr bwMode="auto">
          <a:xfrm>
            <a:off x="4633784" y="4152043"/>
            <a:ext cx="284206" cy="333460"/>
            <a:chOff x="2218" y="2344"/>
            <a:chExt cx="272" cy="201"/>
          </a:xfrm>
        </p:grpSpPr>
        <p:sp>
          <p:nvSpPr>
            <p:cNvPr id="2279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УБ</a:t>
              </a:r>
            </a:p>
          </p:txBody>
        </p:sp>
        <p:grpSp>
          <p:nvGrpSpPr>
            <p:cNvPr id="12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2281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2282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2285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86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085" name="AutoShape 143"/>
          <p:cNvSpPr>
            <a:spLocks noChangeArrowheads="1"/>
          </p:cNvSpPr>
          <p:nvPr/>
        </p:nvSpPr>
        <p:spPr bwMode="auto">
          <a:xfrm>
            <a:off x="4989513" y="5507040"/>
            <a:ext cx="160336" cy="153987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2086" name="Text Box 141"/>
          <p:cNvSpPr txBox="1">
            <a:spLocks noChangeArrowheads="1"/>
          </p:cNvSpPr>
          <p:nvPr/>
        </p:nvSpPr>
        <p:spPr bwMode="auto">
          <a:xfrm>
            <a:off x="5114239" y="5412730"/>
            <a:ext cx="755222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/>
              <a:t>Дзержинск</a:t>
            </a:r>
          </a:p>
        </p:txBody>
      </p:sp>
      <p:grpSp>
        <p:nvGrpSpPr>
          <p:cNvPr id="14" name="Group 9130"/>
          <p:cNvGrpSpPr>
            <a:grpSpLocks/>
          </p:cNvGrpSpPr>
          <p:nvPr/>
        </p:nvGrpSpPr>
        <p:grpSpPr bwMode="auto">
          <a:xfrm>
            <a:off x="4283077" y="5507053"/>
            <a:ext cx="792163" cy="484369"/>
            <a:chOff x="3755" y="3312"/>
            <a:chExt cx="528" cy="346"/>
          </a:xfrm>
        </p:grpSpPr>
        <p:grpSp>
          <p:nvGrpSpPr>
            <p:cNvPr id="15" name="Group 9120"/>
            <p:cNvGrpSpPr>
              <a:grpSpLocks/>
            </p:cNvGrpSpPr>
            <p:nvPr/>
          </p:nvGrpSpPr>
          <p:grpSpPr bwMode="auto">
            <a:xfrm>
              <a:off x="3836" y="3324"/>
              <a:ext cx="431" cy="334"/>
              <a:chOff x="6192" y="6408"/>
              <a:chExt cx="526" cy="663"/>
            </a:xfrm>
          </p:grpSpPr>
          <p:sp>
            <p:nvSpPr>
              <p:cNvPr id="2271" name="Freeform 9121"/>
              <p:cNvSpPr>
                <a:spLocks/>
              </p:cNvSpPr>
              <p:nvPr/>
            </p:nvSpPr>
            <p:spPr bwMode="auto">
              <a:xfrm>
                <a:off x="6192" y="6408"/>
                <a:ext cx="46" cy="663"/>
              </a:xfrm>
              <a:custGeom>
                <a:avLst/>
                <a:gdLst>
                  <a:gd name="T0" fmla="*/ 0 w 1040"/>
                  <a:gd name="T1" fmla="*/ 0 h 552"/>
                  <a:gd name="T2" fmla="*/ 0 w 1040"/>
                  <a:gd name="T3" fmla="*/ 0 h 552"/>
                  <a:gd name="T4" fmla="*/ 0 w 1040"/>
                  <a:gd name="T5" fmla="*/ 0 h 552"/>
                  <a:gd name="T6" fmla="*/ 0 w 1040"/>
                  <a:gd name="T7" fmla="*/ 2147483647 h 552"/>
                  <a:gd name="T8" fmla="*/ 0 w 1040"/>
                  <a:gd name="T9" fmla="*/ 2147483647 h 552"/>
                  <a:gd name="T10" fmla="*/ 0 w 1040"/>
                  <a:gd name="T11" fmla="*/ 0 h 5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0"/>
                  <a:gd name="T19" fmla="*/ 0 h 552"/>
                  <a:gd name="T20" fmla="*/ 1040 w 1040"/>
                  <a:gd name="T21" fmla="*/ 552 h 5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0" h="552">
                    <a:moveTo>
                      <a:pt x="2" y="0"/>
                    </a:moveTo>
                    <a:cubicBezTo>
                      <a:pt x="15" y="0"/>
                      <a:pt x="27" y="0"/>
                      <a:pt x="40" y="0"/>
                    </a:cubicBezTo>
                    <a:lnTo>
                      <a:pt x="816" y="0"/>
                    </a:lnTo>
                    <a:lnTo>
                      <a:pt x="1040" y="552"/>
                    </a:lnTo>
                    <a:lnTo>
                      <a:pt x="0" y="552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99"/>
                  </a:gs>
                  <a:gs pos="5000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 lIns="96735" tIns="48367" rIns="96735" bIns="4836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72" name="Line 9122"/>
              <p:cNvSpPr>
                <a:spLocks noChangeShapeType="1"/>
              </p:cNvSpPr>
              <p:nvPr/>
            </p:nvSpPr>
            <p:spPr bwMode="auto">
              <a:xfrm>
                <a:off x="6192" y="6498"/>
                <a:ext cx="439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6735" tIns="48367" rIns="96735" bIns="4836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73" name="Line 9123"/>
              <p:cNvSpPr>
                <a:spLocks noChangeShapeType="1"/>
              </p:cNvSpPr>
              <p:nvPr/>
            </p:nvSpPr>
            <p:spPr bwMode="auto">
              <a:xfrm>
                <a:off x="6192" y="6656"/>
                <a:ext cx="49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6735" tIns="48367" rIns="96735" bIns="48367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6" name="Group 9124"/>
              <p:cNvGrpSpPr>
                <a:grpSpLocks/>
              </p:cNvGrpSpPr>
              <p:nvPr/>
            </p:nvGrpSpPr>
            <p:grpSpPr bwMode="auto">
              <a:xfrm>
                <a:off x="6192" y="6420"/>
                <a:ext cx="526" cy="575"/>
                <a:chOff x="-1228" y="3290"/>
                <a:chExt cx="1036" cy="1108"/>
              </a:xfrm>
            </p:grpSpPr>
            <p:sp>
              <p:nvSpPr>
                <p:cNvPr id="2275" name="Line 9125"/>
                <p:cNvSpPr>
                  <a:spLocks noChangeShapeType="1"/>
                </p:cNvSpPr>
                <p:nvPr/>
              </p:nvSpPr>
              <p:spPr bwMode="auto">
                <a:xfrm>
                  <a:off x="-422" y="3317"/>
                  <a:ext cx="230" cy="55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6735" tIns="48367" rIns="96735" bIns="48367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276" name="Line 9126"/>
                <p:cNvSpPr>
                  <a:spLocks noChangeShapeType="1"/>
                </p:cNvSpPr>
                <p:nvPr/>
              </p:nvSpPr>
              <p:spPr bwMode="auto">
                <a:xfrm flipH="1">
                  <a:off x="-1228" y="3872"/>
                  <a:ext cx="1036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6735" tIns="48367" rIns="96735" bIns="48367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277" name="Line 9127"/>
                <p:cNvSpPr>
                  <a:spLocks noChangeShapeType="1"/>
                </p:cNvSpPr>
                <p:nvPr/>
              </p:nvSpPr>
              <p:spPr bwMode="auto">
                <a:xfrm>
                  <a:off x="-1228" y="3290"/>
                  <a:ext cx="1" cy="110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6735" tIns="48367" rIns="96735" bIns="48367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278" name="Line 9128"/>
                <p:cNvSpPr>
                  <a:spLocks noChangeShapeType="1"/>
                </p:cNvSpPr>
                <p:nvPr/>
              </p:nvSpPr>
              <p:spPr bwMode="auto">
                <a:xfrm>
                  <a:off x="-1228" y="3317"/>
                  <a:ext cx="806" cy="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6735" tIns="48367" rIns="96735" bIns="48367">
                  <a:sp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270" name="Text Box 9129"/>
            <p:cNvSpPr txBox="1">
              <a:spLocks noChangeArrowheads="1"/>
            </p:cNvSpPr>
            <p:nvPr/>
          </p:nvSpPr>
          <p:spPr bwMode="auto">
            <a:xfrm>
              <a:off x="3755" y="3312"/>
              <a:ext cx="52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497" tIns="63773" rIns="127497" bIns="63773">
              <a:spAutoFit/>
            </a:bodyPr>
            <a:lstStyle/>
            <a:p>
              <a:pPr defTabSz="1795248" eaLnBrk="0" hangingPunct="0"/>
              <a:r>
                <a:rPr lang="ru-RU" sz="800" dirty="0">
                  <a:cs typeface="Arial" pitchFamily="34" charset="0"/>
                </a:rPr>
                <a:t>ГУ  МЧС</a:t>
              </a:r>
            </a:p>
          </p:txBody>
        </p:sp>
      </p:grpSp>
      <p:sp>
        <p:nvSpPr>
          <p:cNvPr id="2088" name="Text Box 141"/>
          <p:cNvSpPr txBox="1">
            <a:spLocks noChangeArrowheads="1"/>
          </p:cNvSpPr>
          <p:nvPr/>
        </p:nvSpPr>
        <p:spPr bwMode="auto">
          <a:xfrm>
            <a:off x="10131427" y="5405438"/>
            <a:ext cx="1187364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/>
              <a:t>Малое Голоустное</a:t>
            </a:r>
          </a:p>
        </p:txBody>
      </p:sp>
      <p:sp>
        <p:nvSpPr>
          <p:cNvPr id="2089" name="Text Box 141"/>
          <p:cNvSpPr txBox="1">
            <a:spLocks noChangeArrowheads="1"/>
          </p:cNvSpPr>
          <p:nvPr/>
        </p:nvSpPr>
        <p:spPr bwMode="auto">
          <a:xfrm>
            <a:off x="9597985" y="7885413"/>
            <a:ext cx="1399531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/>
              <a:t>Большое Голоустное</a:t>
            </a:r>
          </a:p>
        </p:txBody>
      </p:sp>
      <p:sp>
        <p:nvSpPr>
          <p:cNvPr id="2090" name="Text Box 141"/>
          <p:cNvSpPr txBox="1">
            <a:spLocks noChangeArrowheads="1"/>
          </p:cNvSpPr>
          <p:nvPr/>
        </p:nvSpPr>
        <p:spPr bwMode="auto">
          <a:xfrm>
            <a:off x="5740186" y="8352224"/>
            <a:ext cx="981890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/>
              <a:t>Большая Речка</a:t>
            </a:r>
          </a:p>
        </p:txBody>
      </p:sp>
      <p:sp>
        <p:nvSpPr>
          <p:cNvPr id="2091" name="Text Box 141"/>
          <p:cNvSpPr txBox="1">
            <a:spLocks noChangeArrowheads="1"/>
          </p:cNvSpPr>
          <p:nvPr/>
        </p:nvSpPr>
        <p:spPr bwMode="auto">
          <a:xfrm>
            <a:off x="7812089" y="8934450"/>
            <a:ext cx="1311275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/>
              <a:t>Листвянка</a:t>
            </a:r>
          </a:p>
        </p:txBody>
      </p: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6905624" y="8026400"/>
            <a:ext cx="704850" cy="403225"/>
            <a:chOff x="539" y="983"/>
            <a:chExt cx="288" cy="317"/>
          </a:xfrm>
        </p:grpSpPr>
        <p:sp>
          <p:nvSpPr>
            <p:cNvPr id="2265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8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ПЧ-102</a:t>
              </a:r>
            </a:p>
          </p:txBody>
        </p:sp>
      </p:grpSp>
      <p:grpSp>
        <p:nvGrpSpPr>
          <p:cNvPr id="18" name="Group 134"/>
          <p:cNvGrpSpPr>
            <a:grpSpLocks/>
          </p:cNvGrpSpPr>
          <p:nvPr/>
        </p:nvGrpSpPr>
        <p:grpSpPr bwMode="auto">
          <a:xfrm>
            <a:off x="7712076" y="8631239"/>
            <a:ext cx="604838" cy="458787"/>
            <a:chOff x="539" y="983"/>
            <a:chExt cx="288" cy="317"/>
          </a:xfrm>
        </p:grpSpPr>
        <p:sp>
          <p:nvSpPr>
            <p:cNvPr id="2261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4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ПЧ-103</a:t>
              </a:r>
            </a:p>
          </p:txBody>
        </p:sp>
      </p:grpSp>
      <p:grpSp>
        <p:nvGrpSpPr>
          <p:cNvPr id="19" name="Group 134"/>
          <p:cNvGrpSpPr>
            <a:grpSpLocks/>
          </p:cNvGrpSpPr>
          <p:nvPr/>
        </p:nvGrpSpPr>
        <p:grpSpPr bwMode="auto">
          <a:xfrm>
            <a:off x="4989513" y="3690940"/>
            <a:ext cx="604836" cy="460375"/>
            <a:chOff x="539" y="983"/>
            <a:chExt cx="288" cy="317"/>
          </a:xfrm>
        </p:grpSpPr>
        <p:sp>
          <p:nvSpPr>
            <p:cNvPr id="2257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ПЧ-105</a:t>
              </a:r>
            </a:p>
          </p:txBody>
        </p:sp>
      </p:grpSp>
      <p:grpSp>
        <p:nvGrpSpPr>
          <p:cNvPr id="20" name="Group 134"/>
          <p:cNvGrpSpPr>
            <a:grpSpLocks/>
          </p:cNvGrpSpPr>
          <p:nvPr/>
        </p:nvGrpSpPr>
        <p:grpSpPr bwMode="auto">
          <a:xfrm>
            <a:off x="10029826" y="5203825"/>
            <a:ext cx="604838" cy="458788"/>
            <a:chOff x="539" y="983"/>
            <a:chExt cx="288" cy="317"/>
          </a:xfrm>
        </p:grpSpPr>
        <p:sp>
          <p:nvSpPr>
            <p:cNvPr id="2253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ПЧ-155</a:t>
              </a:r>
            </a:p>
          </p:txBody>
        </p:sp>
      </p:grpSp>
      <p:grpSp>
        <p:nvGrpSpPr>
          <p:cNvPr id="21" name="Group 134"/>
          <p:cNvGrpSpPr>
            <a:grpSpLocks/>
          </p:cNvGrpSpPr>
          <p:nvPr/>
        </p:nvGrpSpPr>
        <p:grpSpPr bwMode="auto">
          <a:xfrm>
            <a:off x="10333039" y="7219950"/>
            <a:ext cx="604836" cy="458788"/>
            <a:chOff x="539" y="983"/>
            <a:chExt cx="288" cy="317"/>
          </a:xfrm>
        </p:grpSpPr>
        <p:sp>
          <p:nvSpPr>
            <p:cNvPr id="2249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0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1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ОП ПЧ 155</a:t>
              </a:r>
            </a:p>
          </p:txBody>
        </p:sp>
      </p:grpSp>
      <p:grpSp>
        <p:nvGrpSpPr>
          <p:cNvPr id="22" name="Group 134"/>
          <p:cNvGrpSpPr>
            <a:grpSpLocks/>
          </p:cNvGrpSpPr>
          <p:nvPr/>
        </p:nvGrpSpPr>
        <p:grpSpPr bwMode="auto">
          <a:xfrm>
            <a:off x="2" y="9142414"/>
            <a:ext cx="604836" cy="458787"/>
            <a:chOff x="539" y="983"/>
            <a:chExt cx="288" cy="317"/>
          </a:xfrm>
        </p:grpSpPr>
        <p:sp>
          <p:nvSpPr>
            <p:cNvPr id="2245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6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7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8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ПЧ-105</a:t>
              </a:r>
            </a:p>
          </p:txBody>
        </p:sp>
      </p:grpSp>
      <p:sp>
        <p:nvSpPr>
          <p:cNvPr id="2098" name="Text Box 22"/>
          <p:cNvSpPr txBox="1">
            <a:spLocks noChangeArrowheads="1"/>
          </p:cNvSpPr>
          <p:nvPr/>
        </p:nvSpPr>
        <p:spPr bwMode="auto">
          <a:xfrm>
            <a:off x="503239" y="9244013"/>
            <a:ext cx="2016125" cy="2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 - Пожарная часть;</a:t>
            </a:r>
          </a:p>
        </p:txBody>
      </p:sp>
      <p:sp>
        <p:nvSpPr>
          <p:cNvPr id="2102" name="AutoShape 108"/>
          <p:cNvSpPr>
            <a:spLocks noChangeArrowheads="1"/>
          </p:cNvSpPr>
          <p:nvPr/>
        </p:nvSpPr>
        <p:spPr bwMode="auto">
          <a:xfrm>
            <a:off x="2177718" y="3086100"/>
            <a:ext cx="2213809" cy="1017445"/>
          </a:xfrm>
          <a:prstGeom prst="wedgeRoundRectCallout">
            <a:avLst>
              <a:gd name="adj1" fmla="val 96152"/>
              <a:gd name="adj2" fmla="val -24188"/>
              <a:gd name="adj3" fmla="val 16667"/>
            </a:avLst>
          </a:prstGeom>
          <a:solidFill>
            <a:srgbClr val="FF99CC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79200" tIns="89600" rIns="179200" bIns="89600">
            <a:spAutoFit/>
          </a:bodyPr>
          <a:lstStyle/>
          <a:p>
            <a:pPr algn="ctr" defTabSz="1790485"/>
            <a:r>
              <a:rPr lang="ru-RU" sz="800" dirty="0"/>
              <a:t>ОГБУЗ «ЦРБ Иркутского района» «</a:t>
            </a:r>
            <a:r>
              <a:rPr lang="ru-RU" sz="800" dirty="0" err="1"/>
              <a:t>Оекская</a:t>
            </a:r>
            <a:r>
              <a:rPr lang="ru-RU" sz="800" dirty="0"/>
              <a:t> участковая больница»</a:t>
            </a:r>
          </a:p>
          <a:p>
            <a:pPr algn="ctr" defTabSz="1790485"/>
            <a:r>
              <a:rPr lang="ru-RU" sz="800" dirty="0"/>
              <a:t>На 75 коек</a:t>
            </a:r>
          </a:p>
          <a:p>
            <a:pPr algn="ctr" defTabSz="1790485"/>
            <a:r>
              <a:rPr lang="ru-RU" sz="800" dirty="0"/>
              <a:t>Заведующая – Чемезова А.Р.</a:t>
            </a:r>
          </a:p>
          <a:p>
            <a:pPr algn="ctr" defTabSz="1790485"/>
            <a:r>
              <a:rPr lang="ru-RU" sz="800" dirty="0"/>
              <a:t>693-375</a:t>
            </a:r>
          </a:p>
          <a:p>
            <a:pPr algn="ctr" defTabSz="1790485"/>
            <a:r>
              <a:rPr lang="ru-RU" sz="800" dirty="0"/>
              <a:t>Регистратура 693-375</a:t>
            </a:r>
          </a:p>
        </p:txBody>
      </p:sp>
      <p:sp>
        <p:nvSpPr>
          <p:cNvPr id="2104" name="AutoShape 108"/>
          <p:cNvSpPr>
            <a:spLocks noChangeArrowheads="1"/>
          </p:cNvSpPr>
          <p:nvPr/>
        </p:nvSpPr>
        <p:spPr bwMode="auto">
          <a:xfrm>
            <a:off x="1" y="1842420"/>
            <a:ext cx="2045368" cy="1289860"/>
          </a:xfrm>
          <a:prstGeom prst="wedgeRoundRectCallout">
            <a:avLst>
              <a:gd name="adj1" fmla="val 109479"/>
              <a:gd name="adj2" fmla="val -73201"/>
              <a:gd name="adj3" fmla="val 16667"/>
            </a:avLst>
          </a:prstGeom>
          <a:solidFill>
            <a:srgbClr val="FF99CC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79200" tIns="89600" rIns="179200" bIns="89600">
            <a:spAutoFit/>
          </a:bodyPr>
          <a:lstStyle/>
          <a:p>
            <a:pPr algn="ctr" defTabSz="1790485"/>
            <a:r>
              <a:rPr lang="ru-RU" sz="800" dirty="0"/>
              <a:t>ОГБУЗ «ЦРБ Иркутского района» «Гроховская участковая больница»</a:t>
            </a:r>
          </a:p>
          <a:p>
            <a:pPr algn="ctr" defTabSz="1790485"/>
            <a:r>
              <a:rPr lang="ru-RU" sz="800" dirty="0"/>
              <a:t>На 20 коек</a:t>
            </a:r>
          </a:p>
          <a:p>
            <a:pPr algn="ctr" defTabSz="1790485"/>
            <a:r>
              <a:rPr lang="ru-RU" sz="800" dirty="0"/>
              <a:t>Заведующая – </a:t>
            </a:r>
            <a:r>
              <a:rPr lang="ru-RU" sz="800" dirty="0" err="1"/>
              <a:t>Сарнецкая</a:t>
            </a:r>
            <a:r>
              <a:rPr lang="ru-RU" sz="800" dirty="0"/>
              <a:t> Ирина </a:t>
            </a:r>
            <a:r>
              <a:rPr lang="ru-RU" sz="800" dirty="0" smtClean="0"/>
              <a:t>Витальевна</a:t>
            </a:r>
          </a:p>
          <a:p>
            <a:pPr algn="ctr" defTabSz="1790485"/>
            <a:r>
              <a:rPr lang="ru-RU" sz="800" dirty="0" smtClean="0"/>
              <a:t>496-297</a:t>
            </a:r>
            <a:endParaRPr lang="ru-RU" sz="800" dirty="0"/>
          </a:p>
          <a:p>
            <a:pPr algn="ctr" defTabSz="1790485"/>
            <a:r>
              <a:rPr lang="ru-RU" sz="800" dirty="0"/>
              <a:t>Регистратура 693-375</a:t>
            </a:r>
          </a:p>
        </p:txBody>
      </p:sp>
      <p:sp>
        <p:nvSpPr>
          <p:cNvPr id="2105" name="AutoShape 103"/>
          <p:cNvSpPr>
            <a:spLocks noChangeArrowheads="1"/>
          </p:cNvSpPr>
          <p:nvPr/>
        </p:nvSpPr>
        <p:spPr bwMode="auto">
          <a:xfrm>
            <a:off x="3509318" y="8329614"/>
            <a:ext cx="2126306" cy="881238"/>
          </a:xfrm>
          <a:prstGeom prst="wedgeRoundRectCallout">
            <a:avLst>
              <a:gd name="adj1" fmla="val 145891"/>
              <a:gd name="adj2" fmla="val 38040"/>
              <a:gd name="adj3" fmla="val 16667"/>
            </a:avLst>
          </a:prstGeom>
          <a:solidFill>
            <a:srgbClr val="FF99CC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79200" tIns="89600" rIns="179200" bIns="89600">
            <a:spAutoFit/>
          </a:bodyPr>
          <a:lstStyle/>
          <a:p>
            <a:pPr algn="ctr" defTabSz="1790485"/>
            <a:r>
              <a:rPr lang="ru-RU" sz="800" dirty="0"/>
              <a:t>ОГБУЗ «ЦРБ Иркутского района» «</a:t>
            </a:r>
            <a:r>
              <a:rPr lang="ru-RU" sz="800" dirty="0" err="1"/>
              <a:t>Листвянская</a:t>
            </a:r>
            <a:r>
              <a:rPr lang="ru-RU" sz="800" dirty="0"/>
              <a:t> больница»</a:t>
            </a:r>
          </a:p>
          <a:p>
            <a:pPr algn="ctr" defTabSz="1790485"/>
            <a:r>
              <a:rPr lang="ru-RU" sz="800" dirty="0"/>
              <a:t>На 15 коек</a:t>
            </a:r>
          </a:p>
          <a:p>
            <a:pPr algn="ctr" defTabSz="1790485"/>
            <a:r>
              <a:rPr lang="ru-RU" sz="800" dirty="0"/>
              <a:t>Заведующая – </a:t>
            </a:r>
            <a:r>
              <a:rPr lang="ru-RU" sz="800" dirty="0" err="1"/>
              <a:t>Шувакина</a:t>
            </a:r>
            <a:r>
              <a:rPr lang="ru-RU" sz="800" dirty="0"/>
              <a:t> Е.В.</a:t>
            </a:r>
          </a:p>
          <a:p>
            <a:pPr algn="ctr" defTabSz="1790485"/>
            <a:r>
              <a:rPr lang="ru-RU" sz="800" dirty="0"/>
              <a:t>496-853</a:t>
            </a:r>
          </a:p>
        </p:txBody>
      </p:sp>
      <p:sp>
        <p:nvSpPr>
          <p:cNvPr id="2107" name="AutoShape 103"/>
          <p:cNvSpPr>
            <a:spLocks noChangeArrowheads="1"/>
          </p:cNvSpPr>
          <p:nvPr/>
        </p:nvSpPr>
        <p:spPr bwMode="auto">
          <a:xfrm>
            <a:off x="3348681" y="7009887"/>
            <a:ext cx="2080784" cy="1153653"/>
          </a:xfrm>
          <a:prstGeom prst="wedgeRoundRectCallout">
            <a:avLst>
              <a:gd name="adj1" fmla="val 120132"/>
              <a:gd name="adj2" fmla="val 75727"/>
              <a:gd name="adj3" fmla="val 16667"/>
            </a:avLst>
          </a:prstGeom>
          <a:solidFill>
            <a:srgbClr val="FF99CC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79200" tIns="89600" rIns="179200" bIns="89600">
            <a:spAutoFit/>
          </a:bodyPr>
          <a:lstStyle/>
          <a:p>
            <a:pPr algn="ctr" defTabSz="1790485"/>
            <a:r>
              <a:rPr lang="ru-RU" sz="800" dirty="0"/>
              <a:t>ОГБУЗ «ЦРБ Иркутского района» «</a:t>
            </a:r>
            <a:r>
              <a:rPr lang="ru-RU" sz="800" dirty="0" err="1"/>
              <a:t>Большереченская</a:t>
            </a:r>
            <a:r>
              <a:rPr lang="ru-RU" sz="800" dirty="0"/>
              <a:t> участковая больница-поликлиника» На 15 коек</a:t>
            </a:r>
          </a:p>
          <a:p>
            <a:pPr algn="ctr" defTabSz="1790485"/>
            <a:r>
              <a:rPr lang="ru-RU" sz="800" dirty="0"/>
              <a:t>Заведующая – Долинная Мария </a:t>
            </a:r>
            <a:r>
              <a:rPr lang="ru-RU" sz="800" dirty="0" smtClean="0"/>
              <a:t>Александровна</a:t>
            </a:r>
          </a:p>
          <a:p>
            <a:pPr algn="ctr" defTabSz="1790485"/>
            <a:r>
              <a:rPr lang="ru-RU" sz="800" dirty="0" smtClean="0"/>
              <a:t>695-130</a:t>
            </a:r>
            <a:endParaRPr lang="ru-RU" sz="800" dirty="0"/>
          </a:p>
        </p:txBody>
      </p:sp>
      <p:graphicFrame>
        <p:nvGraphicFramePr>
          <p:cNvPr id="177" name="Group 2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61557"/>
              </p:ext>
            </p:extLst>
          </p:nvPr>
        </p:nvGraphicFramePr>
        <p:xfrm>
          <a:off x="9845044" y="1194988"/>
          <a:ext cx="2956556" cy="4554315"/>
        </p:xfrm>
        <a:graphic>
          <a:graphicData uri="http://schemas.openxmlformats.org/drawingml/2006/table">
            <a:tbl>
              <a:tblPr/>
              <a:tblGrid>
                <a:gridCol w="852183"/>
                <a:gridCol w="1046238"/>
                <a:gridCol w="1058135"/>
              </a:tblGrid>
              <a:tr h="224400">
                <a:tc grid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75999"/>
                          </a:srgbClr>
                        </a:gs>
                        <a:gs pos="100000">
                          <a:srgbClr val="FFFF00">
                            <a:alpha val="80000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75999"/>
                          </a:srgbClr>
                        </a:gs>
                        <a:gs pos="100000">
                          <a:srgbClr val="FFFF00">
                            <a:alpha val="8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75999"/>
                          </a:srgbClr>
                        </a:gs>
                        <a:gs pos="100000">
                          <a:srgbClr val="FFFF00">
                            <a:alpha val="8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75999"/>
                          </a:srgbClr>
                        </a:gs>
                        <a:gs pos="100000">
                          <a:srgbClr val="FFFF00">
                            <a:alpha val="8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768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 МВД Иркутское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Савин О.В.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(3952) 21-33-97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14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ОГИБДД МУ МВД России "Иркутское"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Егоров В.А.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(3952) 21-27-99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ФГКУ "СПСЧ ФПС ПО ИРКУТСКОЙ ОБЛАСТИ"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НЕЛЮБОВ ВАЛЕНТИН НИКОЛАЕВИЧ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 (3952) 22-87-87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14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ПЧ-102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ВИТЯЗЕВ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Александр Георгиевич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(3952) 695-401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14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ПЧ-105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Дроздов А.Ф.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8-950-116-11-12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14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ОП ПЧ-105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Дроздов А.Ф.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8-950-116-11-12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68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ПЧ-136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ЖАПОВ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Тумэн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Жаргалович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8-983-246-41-62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14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ПЧ-155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Харин О.С.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8-914-904-06-10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14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ЦРБ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Данилова А.Н.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(3952) 699-866</a:t>
                      </a:r>
                      <a:endParaRPr kumimoji="0" lang="ru-RU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14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ВЭС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Садохин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 А.И.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8(3952)794-852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chemeClr val="bg1">
                            <a:alpha val="60001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9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19887"/>
              </p:ext>
            </p:extLst>
          </p:nvPr>
        </p:nvGraphicFramePr>
        <p:xfrm>
          <a:off x="7183356" y="1254784"/>
          <a:ext cx="2550195" cy="2640230"/>
        </p:xfrm>
        <a:graphic>
          <a:graphicData uri="http://schemas.openxmlformats.org/drawingml/2006/table">
            <a:tbl>
              <a:tblPr/>
              <a:tblGrid>
                <a:gridCol w="226771"/>
                <a:gridCol w="1067520"/>
                <a:gridCol w="432579"/>
                <a:gridCol w="446554"/>
                <a:gridCol w="376771"/>
              </a:tblGrid>
              <a:tr h="200015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подразделений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Силы и средства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Подр.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Чел.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Техн.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20001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Энергетики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2803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Коммунальные службы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0001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 ГИБДД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0001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Дорожные службы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2803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ОСМП ОГБУЗ «ЦРБ Иркутского района»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45604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ПЧ-102, ПЧ-105, ОП ПЧ-105, ПЧ-136, ПЧ-155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2803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ОМВД России по Иркутскому району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00015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11" name="AutoShape 108"/>
          <p:cNvSpPr>
            <a:spLocks noChangeArrowheads="1"/>
          </p:cNvSpPr>
          <p:nvPr/>
        </p:nvSpPr>
        <p:spPr bwMode="auto">
          <a:xfrm>
            <a:off x="7117492" y="5405440"/>
            <a:ext cx="2105883" cy="1289860"/>
          </a:xfrm>
          <a:prstGeom prst="wedgeRoundRectCallout">
            <a:avLst>
              <a:gd name="adj1" fmla="val 82190"/>
              <a:gd name="adj2" fmla="val -33333"/>
              <a:gd name="adj3" fmla="val 16667"/>
            </a:avLst>
          </a:prstGeom>
          <a:solidFill>
            <a:srgbClr val="FF99CC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79200" tIns="89600" rIns="179200" bIns="89600">
            <a:spAutoFit/>
          </a:bodyPr>
          <a:lstStyle/>
          <a:p>
            <a:pPr algn="ctr" defTabSz="1790485"/>
            <a:r>
              <a:rPr lang="ru-RU" sz="800" dirty="0"/>
              <a:t>ОГБУЗ «ЦРБ Иркутского района» «</a:t>
            </a:r>
            <a:r>
              <a:rPr lang="ru-RU" sz="800" dirty="0" err="1"/>
              <a:t>Малоголоустненская</a:t>
            </a:r>
            <a:r>
              <a:rPr lang="ru-RU" sz="800" dirty="0"/>
              <a:t>  участковая больница-поликлиника»</a:t>
            </a:r>
          </a:p>
          <a:p>
            <a:pPr algn="ctr" defTabSz="1790485"/>
            <a:r>
              <a:rPr lang="ru-RU" sz="800" dirty="0"/>
              <a:t>На 20 коек</a:t>
            </a:r>
          </a:p>
          <a:p>
            <a:pPr algn="ctr" defTabSz="1790485"/>
            <a:r>
              <a:rPr lang="ru-RU" sz="800" dirty="0"/>
              <a:t>Заведующая – </a:t>
            </a:r>
            <a:r>
              <a:rPr lang="ru-RU" sz="800" dirty="0" err="1"/>
              <a:t>Ширкина</a:t>
            </a:r>
            <a:r>
              <a:rPr lang="ru-RU" sz="800" dirty="0"/>
              <a:t> О.Е.</a:t>
            </a:r>
          </a:p>
          <a:p>
            <a:pPr algn="ctr" defTabSz="1790485"/>
            <a:r>
              <a:rPr lang="ru-RU" sz="800" dirty="0"/>
              <a:t>690-766</a:t>
            </a:r>
          </a:p>
          <a:p>
            <a:pPr algn="ctr" defTabSz="1790485"/>
            <a:r>
              <a:rPr lang="ru-RU" sz="800" dirty="0"/>
              <a:t>Регистратура 693-375</a:t>
            </a:r>
          </a:p>
        </p:txBody>
      </p:sp>
      <p:sp>
        <p:nvSpPr>
          <p:cNvPr id="2212" name="AutoShape 3757"/>
          <p:cNvSpPr>
            <a:spLocks noChangeArrowheads="1"/>
          </p:cNvSpPr>
          <p:nvPr/>
        </p:nvSpPr>
        <p:spPr bwMode="auto">
          <a:xfrm>
            <a:off x="5094580" y="5991422"/>
            <a:ext cx="1482811" cy="1153221"/>
          </a:xfrm>
          <a:prstGeom prst="wedgeRoundRectCallout">
            <a:avLst>
              <a:gd name="adj1" fmla="val -51288"/>
              <a:gd name="adj2" fmla="val -99175"/>
              <a:gd name="adj3" fmla="val 16667"/>
            </a:avLst>
          </a:prstGeom>
          <a:solidFill>
            <a:srgbClr val="FF99CC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78819" tIns="89407" rIns="178819" bIns="89407">
            <a:spAutoFit/>
          </a:bodyPr>
          <a:lstStyle/>
          <a:p>
            <a:pPr defTabSz="912703"/>
            <a:r>
              <a:rPr lang="ru-RU" sz="800" dirty="0"/>
              <a:t>ОГБУЗ ЦРБ Иркутского р-на</a:t>
            </a:r>
          </a:p>
          <a:p>
            <a:pPr defTabSz="912703"/>
            <a:r>
              <a:rPr lang="ru-RU" sz="800" dirty="0"/>
              <a:t>На 100 коек</a:t>
            </a:r>
          </a:p>
          <a:p>
            <a:pPr defTabSz="912703"/>
            <a:r>
              <a:rPr lang="ru-RU" sz="800" dirty="0"/>
              <a:t>Главврач – Данилова Анна Николаевна</a:t>
            </a:r>
          </a:p>
          <a:p>
            <a:pPr defTabSz="912703"/>
            <a:r>
              <a:rPr lang="ru-RU" sz="800" dirty="0" smtClean="0"/>
              <a:t>8 </a:t>
            </a:r>
            <a:r>
              <a:rPr lang="ru-RU" sz="800" dirty="0"/>
              <a:t>(395-2) 699-886</a:t>
            </a:r>
          </a:p>
        </p:txBody>
      </p:sp>
      <p:sp>
        <p:nvSpPr>
          <p:cNvPr id="159" name="AutoShape 108"/>
          <p:cNvSpPr>
            <a:spLocks noChangeArrowheads="1"/>
          </p:cNvSpPr>
          <p:nvPr/>
        </p:nvSpPr>
        <p:spPr bwMode="auto">
          <a:xfrm>
            <a:off x="6409037" y="3746772"/>
            <a:ext cx="1736342" cy="1426068"/>
          </a:xfrm>
          <a:prstGeom prst="wedgeRoundRectCallout">
            <a:avLst>
              <a:gd name="adj1" fmla="val -130864"/>
              <a:gd name="adj2" fmla="val -5374"/>
              <a:gd name="adj3" fmla="val 16667"/>
            </a:avLst>
          </a:prstGeom>
          <a:solidFill>
            <a:srgbClr val="FF99CC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79200" tIns="89600" rIns="179200" bIns="89600">
            <a:spAutoFit/>
          </a:bodyPr>
          <a:lstStyle/>
          <a:p>
            <a:pPr algn="ctr" defTabSz="1790485"/>
            <a:r>
              <a:rPr lang="ru-RU" sz="800" dirty="0"/>
              <a:t>ОГБУЗ «ЦРБ Иркутского района» «</a:t>
            </a:r>
            <a:r>
              <a:rPr lang="ru-RU" sz="800" dirty="0" err="1"/>
              <a:t>Хомутовская</a:t>
            </a:r>
            <a:r>
              <a:rPr lang="ru-RU" sz="800" dirty="0"/>
              <a:t> участковая больница»</a:t>
            </a:r>
          </a:p>
          <a:p>
            <a:pPr algn="ctr" defTabSz="1790485"/>
            <a:r>
              <a:rPr lang="ru-RU" sz="800" dirty="0"/>
              <a:t>На 50 коек</a:t>
            </a:r>
          </a:p>
          <a:p>
            <a:pPr algn="ctr" defTabSz="1790485"/>
            <a:r>
              <a:rPr lang="ru-RU" sz="800" dirty="0"/>
              <a:t>Заведующий – </a:t>
            </a:r>
            <a:endParaRPr lang="ru-RU" sz="800" dirty="0" smtClean="0"/>
          </a:p>
          <a:p>
            <a:pPr algn="ctr" defTabSz="1790485"/>
            <a:r>
              <a:rPr lang="ru-RU" sz="800" dirty="0" smtClean="0"/>
              <a:t>Быкова </a:t>
            </a:r>
            <a:r>
              <a:rPr lang="ru-RU" sz="800" dirty="0"/>
              <a:t>Оксана </a:t>
            </a:r>
            <a:r>
              <a:rPr lang="ru-RU" sz="800" dirty="0" smtClean="0"/>
              <a:t>Владимировна</a:t>
            </a:r>
          </a:p>
          <a:p>
            <a:pPr algn="ctr" defTabSz="1790485"/>
            <a:r>
              <a:rPr lang="ru-RU" sz="800" dirty="0" smtClean="0"/>
              <a:t>696-330</a:t>
            </a:r>
            <a:endParaRPr lang="ru-RU" sz="800" dirty="0"/>
          </a:p>
          <a:p>
            <a:pPr algn="ctr" defTabSz="1790485"/>
            <a:r>
              <a:rPr lang="ru-RU" sz="800" dirty="0"/>
              <a:t>Регистратура 693-375</a:t>
            </a:r>
          </a:p>
        </p:txBody>
      </p:sp>
      <p:grpSp>
        <p:nvGrpSpPr>
          <p:cNvPr id="23" name="Group 134"/>
          <p:cNvGrpSpPr>
            <a:grpSpLocks/>
          </p:cNvGrpSpPr>
          <p:nvPr/>
        </p:nvGrpSpPr>
        <p:grpSpPr bwMode="auto">
          <a:xfrm>
            <a:off x="6468163" y="7337898"/>
            <a:ext cx="604838" cy="458787"/>
            <a:chOff x="539" y="983"/>
            <a:chExt cx="288" cy="317"/>
          </a:xfrm>
        </p:grpSpPr>
        <p:sp>
          <p:nvSpPr>
            <p:cNvPr id="161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ПЧ-136</a:t>
              </a:r>
            </a:p>
          </p:txBody>
        </p:sp>
      </p:grpSp>
      <p:sp>
        <p:nvSpPr>
          <p:cNvPr id="165" name="AutoShape 143"/>
          <p:cNvSpPr>
            <a:spLocks noChangeArrowheads="1"/>
          </p:cNvSpPr>
          <p:nvPr/>
        </p:nvSpPr>
        <p:spPr bwMode="auto">
          <a:xfrm>
            <a:off x="6391276" y="7765837"/>
            <a:ext cx="160338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166" name="Text Box 141"/>
          <p:cNvSpPr txBox="1">
            <a:spLocks noChangeArrowheads="1"/>
          </p:cNvSpPr>
          <p:nvPr/>
        </p:nvSpPr>
        <p:spPr bwMode="auto">
          <a:xfrm>
            <a:off x="6584565" y="7726148"/>
            <a:ext cx="545285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000" dirty="0" err="1"/>
              <a:t>Тальцы</a:t>
            </a:r>
            <a:endParaRPr lang="ru-RU" sz="1000" dirty="0"/>
          </a:p>
        </p:txBody>
      </p:sp>
      <p:grpSp>
        <p:nvGrpSpPr>
          <p:cNvPr id="24" name="Group 9168"/>
          <p:cNvGrpSpPr>
            <a:grpSpLocks/>
          </p:cNvGrpSpPr>
          <p:nvPr/>
        </p:nvGrpSpPr>
        <p:grpSpPr bwMode="auto">
          <a:xfrm>
            <a:off x="3192164" y="1412961"/>
            <a:ext cx="284206" cy="333460"/>
            <a:chOff x="2218" y="2344"/>
            <a:chExt cx="272" cy="201"/>
          </a:xfrm>
        </p:grpSpPr>
        <p:sp>
          <p:nvSpPr>
            <p:cNvPr id="168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УБ</a:t>
              </a:r>
            </a:p>
          </p:txBody>
        </p:sp>
        <p:grpSp>
          <p:nvGrpSpPr>
            <p:cNvPr id="25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170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171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174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7" name="Group 9168"/>
          <p:cNvGrpSpPr>
            <a:grpSpLocks/>
          </p:cNvGrpSpPr>
          <p:nvPr/>
        </p:nvGrpSpPr>
        <p:grpSpPr bwMode="auto">
          <a:xfrm>
            <a:off x="5379308" y="3130551"/>
            <a:ext cx="284206" cy="333460"/>
            <a:chOff x="2218" y="2344"/>
            <a:chExt cx="272" cy="201"/>
          </a:xfrm>
        </p:grpSpPr>
        <p:sp>
          <p:nvSpPr>
            <p:cNvPr id="178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УБ</a:t>
              </a:r>
            </a:p>
          </p:txBody>
        </p:sp>
        <p:grpSp>
          <p:nvGrpSpPr>
            <p:cNvPr id="28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181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182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185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0" name="Group 9168"/>
          <p:cNvGrpSpPr>
            <a:grpSpLocks/>
          </p:cNvGrpSpPr>
          <p:nvPr/>
        </p:nvGrpSpPr>
        <p:grpSpPr bwMode="auto">
          <a:xfrm>
            <a:off x="10025449" y="5465978"/>
            <a:ext cx="284206" cy="333460"/>
            <a:chOff x="2218" y="2344"/>
            <a:chExt cx="272" cy="201"/>
          </a:xfrm>
        </p:grpSpPr>
        <p:sp>
          <p:nvSpPr>
            <p:cNvPr id="188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УБ</a:t>
              </a:r>
            </a:p>
          </p:txBody>
        </p:sp>
        <p:grpSp>
          <p:nvGrpSpPr>
            <p:cNvPr id="31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190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191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08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194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209" name="Group 9168"/>
          <p:cNvGrpSpPr>
            <a:grpSpLocks/>
          </p:cNvGrpSpPr>
          <p:nvPr/>
        </p:nvGrpSpPr>
        <p:grpSpPr bwMode="auto">
          <a:xfrm>
            <a:off x="7455243" y="8876443"/>
            <a:ext cx="284206" cy="333460"/>
            <a:chOff x="2218" y="2344"/>
            <a:chExt cx="272" cy="201"/>
          </a:xfrm>
        </p:grpSpPr>
        <p:sp>
          <p:nvSpPr>
            <p:cNvPr id="197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УБ</a:t>
              </a:r>
            </a:p>
          </p:txBody>
        </p:sp>
        <p:grpSp>
          <p:nvGrpSpPr>
            <p:cNvPr id="2210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199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200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13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203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4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214" name="Group 9168"/>
          <p:cNvGrpSpPr>
            <a:grpSpLocks/>
          </p:cNvGrpSpPr>
          <p:nvPr/>
        </p:nvGrpSpPr>
        <p:grpSpPr bwMode="auto">
          <a:xfrm>
            <a:off x="6837407" y="8172108"/>
            <a:ext cx="284206" cy="333460"/>
            <a:chOff x="2218" y="2344"/>
            <a:chExt cx="272" cy="201"/>
          </a:xfrm>
        </p:grpSpPr>
        <p:sp>
          <p:nvSpPr>
            <p:cNvPr id="206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УБ</a:t>
              </a:r>
            </a:p>
          </p:txBody>
        </p:sp>
        <p:grpSp>
          <p:nvGrpSpPr>
            <p:cNvPr id="2215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208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209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16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212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217" name="Group 9168"/>
          <p:cNvGrpSpPr>
            <a:grpSpLocks/>
          </p:cNvGrpSpPr>
          <p:nvPr/>
        </p:nvGrpSpPr>
        <p:grpSpPr bwMode="auto">
          <a:xfrm>
            <a:off x="4872682" y="5268270"/>
            <a:ext cx="284206" cy="333460"/>
            <a:chOff x="2218" y="2344"/>
            <a:chExt cx="272" cy="201"/>
          </a:xfrm>
        </p:grpSpPr>
        <p:sp>
          <p:nvSpPr>
            <p:cNvPr id="215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УБ</a:t>
              </a:r>
            </a:p>
          </p:txBody>
        </p:sp>
        <p:grpSp>
          <p:nvGrpSpPr>
            <p:cNvPr id="2218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217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218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19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221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Заголовок 1"/>
          <p:cNvSpPr>
            <a:spLocks noGrp="1"/>
          </p:cNvSpPr>
          <p:nvPr>
            <p:ph type="ctrTitle"/>
          </p:nvPr>
        </p:nvSpPr>
        <p:spPr>
          <a:xfrm>
            <a:off x="960439" y="2982914"/>
            <a:ext cx="10880724" cy="2057399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6" y="5440363"/>
            <a:ext cx="8959850" cy="2454276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1864"/>
            <a:ext cx="12801600" cy="866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12801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130"/>
          <p:cNvGrpSpPr>
            <a:grpSpLocks/>
          </p:cNvGrpSpPr>
          <p:nvPr/>
        </p:nvGrpSpPr>
        <p:grpSpPr bwMode="auto">
          <a:xfrm>
            <a:off x="4484689" y="5507037"/>
            <a:ext cx="908050" cy="503509"/>
            <a:chOff x="3755" y="3312"/>
            <a:chExt cx="528" cy="288"/>
          </a:xfrm>
        </p:grpSpPr>
        <p:grpSp>
          <p:nvGrpSpPr>
            <p:cNvPr id="3" name="Group 9120"/>
            <p:cNvGrpSpPr>
              <a:grpSpLocks/>
            </p:cNvGrpSpPr>
            <p:nvPr/>
          </p:nvGrpSpPr>
          <p:grpSpPr bwMode="auto">
            <a:xfrm>
              <a:off x="3836" y="3312"/>
              <a:ext cx="431" cy="288"/>
              <a:chOff x="6192" y="6432"/>
              <a:chExt cx="526" cy="576"/>
            </a:xfrm>
          </p:grpSpPr>
          <p:sp>
            <p:nvSpPr>
              <p:cNvPr id="3302" name="Freeform 9121"/>
              <p:cNvSpPr>
                <a:spLocks/>
              </p:cNvSpPr>
              <p:nvPr/>
            </p:nvSpPr>
            <p:spPr bwMode="auto">
              <a:xfrm>
                <a:off x="6192" y="6432"/>
                <a:ext cx="139" cy="534"/>
              </a:xfrm>
              <a:custGeom>
                <a:avLst/>
                <a:gdLst>
                  <a:gd name="T0" fmla="*/ 0 w 1040"/>
                  <a:gd name="T1" fmla="*/ 0 h 552"/>
                  <a:gd name="T2" fmla="*/ 0 w 1040"/>
                  <a:gd name="T3" fmla="*/ 0 h 552"/>
                  <a:gd name="T4" fmla="*/ 0 w 1040"/>
                  <a:gd name="T5" fmla="*/ 0 h 552"/>
                  <a:gd name="T6" fmla="*/ 0 w 1040"/>
                  <a:gd name="T7" fmla="*/ 95792295 h 552"/>
                  <a:gd name="T8" fmla="*/ 0 w 1040"/>
                  <a:gd name="T9" fmla="*/ 95792295 h 552"/>
                  <a:gd name="T10" fmla="*/ 0 w 1040"/>
                  <a:gd name="T11" fmla="*/ 0 h 5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0"/>
                  <a:gd name="T19" fmla="*/ 0 h 552"/>
                  <a:gd name="T20" fmla="*/ 1040 w 1040"/>
                  <a:gd name="T21" fmla="*/ 552 h 5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0" h="552">
                    <a:moveTo>
                      <a:pt x="2" y="0"/>
                    </a:moveTo>
                    <a:cubicBezTo>
                      <a:pt x="15" y="0"/>
                      <a:pt x="27" y="0"/>
                      <a:pt x="40" y="0"/>
                    </a:cubicBezTo>
                    <a:lnTo>
                      <a:pt x="816" y="0"/>
                    </a:lnTo>
                    <a:lnTo>
                      <a:pt x="1040" y="552"/>
                    </a:lnTo>
                    <a:lnTo>
                      <a:pt x="0" y="552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99"/>
                  </a:gs>
                  <a:gs pos="5000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6735" tIns="48367" rIns="96735" bIns="4836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303" name="Line 9122"/>
              <p:cNvSpPr>
                <a:spLocks noChangeShapeType="1"/>
              </p:cNvSpPr>
              <p:nvPr/>
            </p:nvSpPr>
            <p:spPr bwMode="auto">
              <a:xfrm>
                <a:off x="6192" y="6498"/>
                <a:ext cx="439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6735" tIns="48367" rIns="96735" bIns="4836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304" name="Line 9123"/>
              <p:cNvSpPr>
                <a:spLocks noChangeShapeType="1"/>
              </p:cNvSpPr>
              <p:nvPr/>
            </p:nvSpPr>
            <p:spPr bwMode="auto">
              <a:xfrm>
                <a:off x="6192" y="6656"/>
                <a:ext cx="49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6735" tIns="48367" rIns="96735" bIns="48367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" name="Group 9124"/>
              <p:cNvGrpSpPr>
                <a:grpSpLocks/>
              </p:cNvGrpSpPr>
              <p:nvPr/>
            </p:nvGrpSpPr>
            <p:grpSpPr bwMode="auto">
              <a:xfrm>
                <a:off x="6192" y="6432"/>
                <a:ext cx="526" cy="576"/>
                <a:chOff x="-1228" y="3317"/>
                <a:chExt cx="1036" cy="1111"/>
              </a:xfrm>
            </p:grpSpPr>
            <p:sp>
              <p:nvSpPr>
                <p:cNvPr id="3306" name="Line 9125"/>
                <p:cNvSpPr>
                  <a:spLocks noChangeShapeType="1"/>
                </p:cNvSpPr>
                <p:nvPr/>
              </p:nvSpPr>
              <p:spPr bwMode="auto">
                <a:xfrm>
                  <a:off x="-422" y="3317"/>
                  <a:ext cx="230" cy="55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6735" tIns="48367" rIns="96735" bIns="48367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307" name="Line 9126"/>
                <p:cNvSpPr>
                  <a:spLocks noChangeShapeType="1"/>
                </p:cNvSpPr>
                <p:nvPr/>
              </p:nvSpPr>
              <p:spPr bwMode="auto">
                <a:xfrm flipH="1">
                  <a:off x="-1228" y="3872"/>
                  <a:ext cx="1036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6735" tIns="48367" rIns="96735" bIns="48367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308" name="Line 9127"/>
                <p:cNvSpPr>
                  <a:spLocks noChangeShapeType="1"/>
                </p:cNvSpPr>
                <p:nvPr/>
              </p:nvSpPr>
              <p:spPr bwMode="auto">
                <a:xfrm>
                  <a:off x="-1228" y="3317"/>
                  <a:ext cx="1" cy="111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6735" tIns="48367" rIns="96735" bIns="48367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309" name="Line 9128"/>
                <p:cNvSpPr>
                  <a:spLocks noChangeShapeType="1"/>
                </p:cNvSpPr>
                <p:nvPr/>
              </p:nvSpPr>
              <p:spPr bwMode="auto">
                <a:xfrm>
                  <a:off x="-1228" y="3317"/>
                  <a:ext cx="806" cy="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6735" tIns="48367" rIns="96735" bIns="48367">
                  <a:sp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3301" name="Text Box 9129"/>
            <p:cNvSpPr txBox="1">
              <a:spLocks noChangeArrowheads="1"/>
            </p:cNvSpPr>
            <p:nvPr/>
          </p:nvSpPr>
          <p:spPr bwMode="auto">
            <a:xfrm>
              <a:off x="3755" y="3312"/>
              <a:ext cx="5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497" tIns="63773" rIns="127497" bIns="63773">
              <a:spAutoFit/>
            </a:bodyPr>
            <a:lstStyle/>
            <a:p>
              <a:pPr defTabSz="1795248" eaLnBrk="0" hangingPunct="0"/>
              <a:r>
                <a:rPr lang="ru-RU" sz="1100" dirty="0">
                  <a:cs typeface="Arial" pitchFamily="34" charset="0"/>
                </a:rPr>
                <a:t>ГУ  МЧС</a:t>
              </a:r>
            </a:p>
          </p:txBody>
        </p:sp>
      </p:grp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4384676" y="5910264"/>
          <a:ext cx="503238" cy="30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3" name="Clip" r:id="rId5" imgW="1847520" imgH="2286000" progId="">
                  <p:embed/>
                </p:oleObj>
              </mc:Choice>
              <mc:Fallback>
                <p:oleObj name="Clip" r:id="rId5" imgW="1847520" imgH="228600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6" y="5910264"/>
                        <a:ext cx="503238" cy="301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24"/>
          <p:cNvGrpSpPr>
            <a:grpSpLocks/>
          </p:cNvGrpSpPr>
          <p:nvPr/>
        </p:nvGrpSpPr>
        <p:grpSpPr bwMode="auto">
          <a:xfrm>
            <a:off x="4887915" y="6111877"/>
            <a:ext cx="236537" cy="201613"/>
            <a:chOff x="4347" y="1827"/>
            <a:chExt cx="567" cy="567"/>
          </a:xfrm>
        </p:grpSpPr>
        <p:sp>
          <p:nvSpPr>
            <p:cNvPr id="3298" name="Oval 225"/>
            <p:cNvSpPr>
              <a:spLocks noChangeAspect="1" noChangeArrowheads="1"/>
            </p:cNvSpPr>
            <p:nvPr/>
          </p:nvSpPr>
          <p:spPr bwMode="auto">
            <a:xfrm>
              <a:off x="4347" y="1827"/>
              <a:ext cx="567" cy="56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9" name="Rectangle 226"/>
            <p:cNvSpPr>
              <a:spLocks noChangeAspect="1" noChangeArrowheads="1"/>
            </p:cNvSpPr>
            <p:nvPr/>
          </p:nvSpPr>
          <p:spPr bwMode="auto">
            <a:xfrm>
              <a:off x="4559" y="1862"/>
              <a:ext cx="143" cy="497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3" name="Text Box 9303"/>
          <p:cNvSpPr txBox="1">
            <a:spLocks noChangeArrowheads="1"/>
          </p:cNvSpPr>
          <p:nvPr/>
        </p:nvSpPr>
        <p:spPr bwMode="auto">
          <a:xfrm>
            <a:off x="0" y="3892550"/>
            <a:ext cx="2773364" cy="3025775"/>
          </a:xfrm>
          <a:prstGeom prst="rect">
            <a:avLst/>
          </a:prstGeom>
          <a:solidFill>
            <a:schemeClr val="bg1"/>
          </a:solidFill>
          <a:ln w="47625" cmpd="dbl">
            <a:solidFill>
              <a:schemeClr val="tx1"/>
            </a:solidFill>
            <a:miter lim="800000"/>
            <a:headEnd/>
            <a:tailEnd/>
          </a:ln>
        </p:spPr>
        <p:txBody>
          <a:bodyPr lIns="47978" tIns="23989" rIns="47978" bIns="23989"/>
          <a:lstStyle/>
          <a:p>
            <a:pPr defTabSz="47936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Условные обозначения:</a:t>
            </a:r>
          </a:p>
          <a:p>
            <a:pPr defTabSz="47936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grpSp>
        <p:nvGrpSpPr>
          <p:cNvPr id="6" name="Group 224"/>
          <p:cNvGrpSpPr>
            <a:grpSpLocks/>
          </p:cNvGrpSpPr>
          <p:nvPr/>
        </p:nvGrpSpPr>
        <p:grpSpPr bwMode="auto">
          <a:xfrm>
            <a:off x="150815" y="4195763"/>
            <a:ext cx="234949" cy="201613"/>
            <a:chOff x="4347" y="1827"/>
            <a:chExt cx="567" cy="567"/>
          </a:xfrm>
        </p:grpSpPr>
        <p:sp>
          <p:nvSpPr>
            <p:cNvPr id="3296" name="Oval 225"/>
            <p:cNvSpPr>
              <a:spLocks noChangeAspect="1" noChangeArrowheads="1"/>
            </p:cNvSpPr>
            <p:nvPr/>
          </p:nvSpPr>
          <p:spPr bwMode="auto">
            <a:xfrm>
              <a:off x="4347" y="1827"/>
              <a:ext cx="567" cy="56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7" name="Rectangle 226"/>
            <p:cNvSpPr>
              <a:spLocks noChangeAspect="1" noChangeArrowheads="1"/>
            </p:cNvSpPr>
            <p:nvPr/>
          </p:nvSpPr>
          <p:spPr bwMode="auto">
            <a:xfrm>
              <a:off x="4559" y="1862"/>
              <a:ext cx="143" cy="497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150814" y="4497389"/>
            <a:ext cx="301624" cy="201613"/>
            <a:chOff x="8507" y="5263"/>
            <a:chExt cx="160" cy="160"/>
          </a:xfrm>
        </p:grpSpPr>
        <p:sp>
          <p:nvSpPr>
            <p:cNvPr id="3292" name="Oval 72"/>
            <p:cNvSpPr>
              <a:spLocks noChangeArrowheads="1"/>
            </p:cNvSpPr>
            <p:nvPr/>
          </p:nvSpPr>
          <p:spPr bwMode="auto">
            <a:xfrm>
              <a:off x="8507" y="5263"/>
              <a:ext cx="160" cy="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296" tIns="45136" rIns="90296" bIns="45136" anchor="ctr"/>
            <a:lstStyle/>
            <a:p>
              <a:pPr defTabSz="1277784" eaLnBrk="0" hangingPunct="0"/>
              <a:endParaRPr lang="ru-RU" sz="3400" dirty="0"/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8552" y="5307"/>
              <a:ext cx="73" cy="90"/>
              <a:chOff x="8552" y="5307"/>
              <a:chExt cx="73" cy="90"/>
            </a:xfrm>
          </p:grpSpPr>
          <p:sp>
            <p:nvSpPr>
              <p:cNvPr id="3294" name="Line 74"/>
              <p:cNvSpPr>
                <a:spLocks noChangeShapeType="1"/>
              </p:cNvSpPr>
              <p:nvPr/>
            </p:nvSpPr>
            <p:spPr bwMode="auto">
              <a:xfrm>
                <a:off x="8587" y="5318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5" name="Line 75"/>
              <p:cNvSpPr>
                <a:spLocks noChangeShapeType="1"/>
              </p:cNvSpPr>
              <p:nvPr/>
            </p:nvSpPr>
            <p:spPr bwMode="auto">
              <a:xfrm>
                <a:off x="8552" y="5307"/>
                <a:ext cx="7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86" name="Text Box 22"/>
          <p:cNvSpPr txBox="1">
            <a:spLocks noChangeArrowheads="1"/>
          </p:cNvSpPr>
          <p:nvPr/>
        </p:nvSpPr>
        <p:spPr bwMode="auto">
          <a:xfrm>
            <a:off x="452440" y="4497388"/>
            <a:ext cx="2035174" cy="46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 - Вертолётная площадка;</a:t>
            </a:r>
          </a:p>
        </p:txBody>
      </p:sp>
      <p:sp>
        <p:nvSpPr>
          <p:cNvPr id="3087" name="Text Box 22"/>
          <p:cNvSpPr txBox="1">
            <a:spLocks noChangeArrowheads="1"/>
          </p:cNvSpPr>
          <p:nvPr/>
        </p:nvSpPr>
        <p:spPr bwMode="auto">
          <a:xfrm>
            <a:off x="452440" y="4195764"/>
            <a:ext cx="20161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 - Аэропорт;</a:t>
            </a:r>
          </a:p>
        </p:txBody>
      </p:sp>
      <p:grpSp>
        <p:nvGrpSpPr>
          <p:cNvPr id="9" name="Group 9168"/>
          <p:cNvGrpSpPr>
            <a:grpSpLocks/>
          </p:cNvGrpSpPr>
          <p:nvPr/>
        </p:nvGrpSpPr>
        <p:grpSpPr bwMode="auto">
          <a:xfrm>
            <a:off x="5089526" y="5808664"/>
            <a:ext cx="427038" cy="315911"/>
            <a:chOff x="2218" y="2344"/>
            <a:chExt cx="272" cy="201"/>
          </a:xfrm>
        </p:grpSpPr>
        <p:sp>
          <p:nvSpPr>
            <p:cNvPr id="3284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100, ЦРБ</a:t>
              </a:r>
            </a:p>
          </p:txBody>
        </p:sp>
        <p:grpSp>
          <p:nvGrpSpPr>
            <p:cNvPr id="10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3286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3287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3290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1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89" name="Text Box 2"/>
          <p:cNvSpPr txBox="1">
            <a:spLocks noChangeArrowheads="1"/>
          </p:cNvSpPr>
          <p:nvPr/>
        </p:nvSpPr>
        <p:spPr bwMode="auto">
          <a:xfrm>
            <a:off x="7991607" y="1171576"/>
            <a:ext cx="4809995" cy="2181102"/>
          </a:xfrm>
          <a:prstGeom prst="rect">
            <a:avLst/>
          </a:prstGeom>
          <a:gradFill rotWithShape="1">
            <a:gsLst>
              <a:gs pos="0">
                <a:srgbClr val="FFFF00">
                  <a:alpha val="35001"/>
                </a:srgbClr>
              </a:gs>
              <a:gs pos="100000">
                <a:srgbClr val="FFFF00">
                  <a:alpha val="3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78804" tIns="89404" rIns="178804" bIns="89404">
            <a:spAutoFit/>
          </a:bodyPr>
          <a:lstStyle/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1.  На территории района 3 потенциально опасных объекта: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ООО «Объединенные пивоварни </a:t>
            </a:r>
            <a:r>
              <a:rPr lang="ru-RU" sz="1000" dirty="0" err="1">
                <a:cs typeface="Times New Roman" pitchFamily="18" charset="0"/>
              </a:rPr>
              <a:t>Хейникен</a:t>
            </a:r>
            <a:r>
              <a:rPr lang="ru-RU" sz="1000" dirty="0">
                <a:cs typeface="Times New Roman" pitchFamily="18" charset="0"/>
              </a:rPr>
              <a:t>» филиал «Пивоварня</a:t>
            </a:r>
          </a:p>
          <a:p>
            <a:pPr marL="666670" indent="-666670" defTabSz="1790485"/>
            <a:r>
              <a:rPr lang="ru-RU" sz="1000" dirty="0" err="1">
                <a:cs typeface="Times New Roman" pitchFamily="18" charset="0"/>
              </a:rPr>
              <a:t>Хейникен</a:t>
            </a:r>
            <a:r>
              <a:rPr lang="ru-RU" sz="1000" dirty="0">
                <a:cs typeface="Times New Roman" pitchFamily="18" charset="0"/>
              </a:rPr>
              <a:t> Байкал» , р.п. Маркова, 1-ый квартал, Стрелец Евгений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 Викторович, 288-295, дежурный  288-285. Класс опасности – 4.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ЗАО «</a:t>
            </a:r>
            <a:r>
              <a:rPr lang="ru-RU" sz="1000" dirty="0" err="1">
                <a:cs typeface="Times New Roman" pitchFamily="18" charset="0"/>
              </a:rPr>
              <a:t>Большереченское</a:t>
            </a:r>
            <a:r>
              <a:rPr lang="ru-RU" sz="1000" dirty="0">
                <a:cs typeface="Times New Roman" pitchFamily="18" charset="0"/>
              </a:rPr>
              <a:t>», р.п. Большая речка, </a:t>
            </a:r>
            <a:r>
              <a:rPr lang="ru-RU" sz="1000" dirty="0" err="1">
                <a:cs typeface="Times New Roman" pitchFamily="18" charset="0"/>
              </a:rPr>
              <a:t>Виттер</a:t>
            </a:r>
            <a:r>
              <a:rPr lang="ru-RU" sz="1000" dirty="0">
                <a:cs typeface="Times New Roman" pitchFamily="18" charset="0"/>
              </a:rPr>
              <a:t> Виктор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Робертович, 695-297, дежурный охранное агентство «Арсенал» 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89086611076. Класс опасности – 5.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ФГУП «</a:t>
            </a:r>
            <a:r>
              <a:rPr lang="ru-RU" sz="1000" dirty="0" err="1">
                <a:cs typeface="Times New Roman" pitchFamily="18" charset="0"/>
              </a:rPr>
              <a:t>РосРАО</a:t>
            </a:r>
            <a:r>
              <a:rPr lang="ru-RU" sz="1000" dirty="0">
                <a:cs typeface="Times New Roman" pitchFamily="18" charset="0"/>
              </a:rPr>
              <a:t>» филиал «Сибирский территориальный округ», с. </a:t>
            </a:r>
          </a:p>
          <a:p>
            <a:pPr marL="666670" indent="-666670" defTabSz="1790485"/>
            <a:r>
              <a:rPr lang="ru-RU" sz="1000" dirty="0" err="1">
                <a:cs typeface="Times New Roman" pitchFamily="18" charset="0"/>
              </a:rPr>
              <a:t>Урик</a:t>
            </a:r>
            <a:r>
              <a:rPr lang="ru-RU" sz="1000" dirty="0">
                <a:cs typeface="Times New Roman" pitchFamily="18" charset="0"/>
              </a:rPr>
              <a:t>, ул. Лунина, 1, Павлов Анатолий Васильевич, 228-692, ДДС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495-610. Класс опасности – 3.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2. Войск  ГО  на территории района нет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3. Магистральных  газопроводов  на  территории  района нет</a:t>
            </a:r>
          </a:p>
          <a:p>
            <a:pPr marL="666670" indent="-666670" defTabSz="1790485"/>
            <a:r>
              <a:rPr lang="ru-RU" sz="1000" dirty="0">
                <a:cs typeface="Times New Roman" pitchFamily="18" charset="0"/>
              </a:rPr>
              <a:t>4. Магистральных нефтепроводов на территории района нет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50814" y="4743451"/>
          <a:ext cx="4032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4" name="Clip" r:id="rId7" imgW="180137" imgH="160934" progId="">
                  <p:embed/>
                </p:oleObj>
              </mc:Choice>
              <mc:Fallback>
                <p:oleObj name="Clip" r:id="rId7" imgW="180137" imgH="16093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4" y="4743451"/>
                        <a:ext cx="4032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654051" y="4800601"/>
            <a:ext cx="2035174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 - ФАП, Амбулатория;</a:t>
            </a:r>
          </a:p>
        </p:txBody>
      </p:sp>
      <p:grpSp>
        <p:nvGrpSpPr>
          <p:cNvPr id="12" name="Group 9168"/>
          <p:cNvGrpSpPr>
            <a:grpSpLocks/>
          </p:cNvGrpSpPr>
          <p:nvPr/>
        </p:nvGrpSpPr>
        <p:grpSpPr bwMode="auto">
          <a:xfrm>
            <a:off x="150814" y="5203825"/>
            <a:ext cx="427036" cy="315913"/>
            <a:chOff x="2218" y="2344"/>
            <a:chExt cx="272" cy="201"/>
          </a:xfrm>
        </p:grpSpPr>
        <p:sp>
          <p:nvSpPr>
            <p:cNvPr id="3276" name="Rectangle 94"/>
            <p:cNvSpPr>
              <a:spLocks noChangeArrowheads="1"/>
            </p:cNvSpPr>
            <p:nvPr/>
          </p:nvSpPr>
          <p:spPr bwMode="auto">
            <a:xfrm>
              <a:off x="2218" y="2434"/>
              <a:ext cx="272" cy="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56" tIns="12656" rIns="12656" bIns="12656"/>
            <a:lstStyle/>
            <a:p>
              <a:pPr defTabSz="1277784"/>
              <a:r>
                <a:rPr lang="ru-RU" sz="1000" dirty="0">
                  <a:cs typeface="Arial" pitchFamily="34" charset="0"/>
                </a:rPr>
                <a:t>100, ЦРБ</a:t>
              </a:r>
            </a:p>
          </p:txBody>
        </p:sp>
        <p:grpSp>
          <p:nvGrpSpPr>
            <p:cNvPr id="13" name="Group 96"/>
            <p:cNvGrpSpPr>
              <a:grpSpLocks/>
            </p:cNvGrpSpPr>
            <p:nvPr/>
          </p:nvGrpSpPr>
          <p:grpSpPr bwMode="auto">
            <a:xfrm>
              <a:off x="2218" y="2344"/>
              <a:ext cx="271" cy="201"/>
              <a:chOff x="0" y="1"/>
              <a:chExt cx="20000" cy="19999"/>
            </a:xfrm>
          </p:grpSpPr>
          <p:sp>
            <p:nvSpPr>
              <p:cNvPr id="3278" name="Rectangle 9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3500" dirty="0"/>
              </a:p>
            </p:txBody>
          </p:sp>
          <p:sp>
            <p:nvSpPr>
              <p:cNvPr id="3279" name="Line 9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" name="Line 9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10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3282" name="Line 10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3" name="Line 10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92" name="Text Box 8"/>
          <p:cNvSpPr txBox="1">
            <a:spLocks noChangeArrowheads="1"/>
          </p:cNvSpPr>
          <p:nvPr/>
        </p:nvSpPr>
        <p:spPr bwMode="auto">
          <a:xfrm>
            <a:off x="755651" y="5103814"/>
            <a:ext cx="1814513" cy="6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-</a:t>
            </a:r>
            <a:r>
              <a:rPr lang="ru-RU" sz="800" dirty="0"/>
              <a:t>Больница с указанием количества мест (ЦРБ – центральная районная; УБ – участковая; ГБ – городская); </a:t>
            </a:r>
          </a:p>
        </p:txBody>
      </p:sp>
      <p:graphicFrame>
        <p:nvGraphicFramePr>
          <p:cNvPr id="11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53694"/>
              </p:ext>
            </p:extLst>
          </p:nvPr>
        </p:nvGraphicFramePr>
        <p:xfrm>
          <a:off x="8430016" y="3386636"/>
          <a:ext cx="4371584" cy="936768"/>
        </p:xfrm>
        <a:graphic>
          <a:graphicData uri="http://schemas.openxmlformats.org/drawingml/2006/table">
            <a:tbl>
              <a:tblPr/>
              <a:tblGrid>
                <a:gridCol w="1767205"/>
                <a:gridCol w="2604379"/>
              </a:tblGrid>
              <a:tr h="639072"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врач ОГБУЗ « ЦРБ Иркутского района»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008" marR="127008" marT="63504" marB="635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Данилова А.Н.</a:t>
                      </a:r>
                    </a:p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(3952) 699-886</a:t>
                      </a:r>
                    </a:p>
                  </a:txBody>
                  <a:tcPr marL="127008" marR="127008" marT="63504" marB="635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297696"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Регистратура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008" marR="127008" marT="63504" marB="635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(3952) 699-875</a:t>
                      </a:r>
                    </a:p>
                  </a:txBody>
                  <a:tcPr marL="127008" marR="127008" marT="63504" marB="635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4686301" y="6211889"/>
            <a:ext cx="303213" cy="201613"/>
            <a:chOff x="8507" y="5263"/>
            <a:chExt cx="160" cy="160"/>
          </a:xfrm>
        </p:grpSpPr>
        <p:sp>
          <p:nvSpPr>
            <p:cNvPr id="3272" name="Oval 72"/>
            <p:cNvSpPr>
              <a:spLocks noChangeArrowheads="1"/>
            </p:cNvSpPr>
            <p:nvPr/>
          </p:nvSpPr>
          <p:spPr bwMode="auto">
            <a:xfrm>
              <a:off x="8507" y="5263"/>
              <a:ext cx="160" cy="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296" tIns="45136" rIns="90296" bIns="45136" anchor="ctr"/>
            <a:lstStyle/>
            <a:p>
              <a:pPr defTabSz="1277784" eaLnBrk="0" hangingPunct="0"/>
              <a:endParaRPr lang="ru-RU" sz="3400" dirty="0"/>
            </a:p>
          </p:txBody>
        </p: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8552" y="5307"/>
              <a:ext cx="73" cy="90"/>
              <a:chOff x="8552" y="5307"/>
              <a:chExt cx="73" cy="90"/>
            </a:xfrm>
          </p:grpSpPr>
          <p:sp>
            <p:nvSpPr>
              <p:cNvPr id="3274" name="Line 74"/>
              <p:cNvSpPr>
                <a:spLocks noChangeShapeType="1"/>
              </p:cNvSpPr>
              <p:nvPr/>
            </p:nvSpPr>
            <p:spPr bwMode="auto">
              <a:xfrm>
                <a:off x="8587" y="5318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5" name="Line 75"/>
              <p:cNvSpPr>
                <a:spLocks noChangeShapeType="1"/>
              </p:cNvSpPr>
              <p:nvPr/>
            </p:nvSpPr>
            <p:spPr bwMode="auto">
              <a:xfrm>
                <a:off x="8552" y="5307"/>
                <a:ext cx="7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116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94237"/>
              </p:ext>
            </p:extLst>
          </p:nvPr>
        </p:nvGraphicFramePr>
        <p:xfrm>
          <a:off x="8356391" y="4424393"/>
          <a:ext cx="4346532" cy="981044"/>
        </p:xfrm>
        <a:graphic>
          <a:graphicData uri="http://schemas.openxmlformats.org/drawingml/2006/table">
            <a:tbl>
              <a:tblPr/>
              <a:tblGrid>
                <a:gridCol w="2780779"/>
                <a:gridCol w="1565753"/>
              </a:tblGrid>
              <a:tr h="98104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Областное государственное казенное учреждение «Пожарно-спасательная служба Иркутской области»  (ОГКУ «ПСС Иркутской области»)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7585" marR="127585" marT="63802" marB="63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РЯЗАНОВ  </a:t>
                      </a:r>
                    </a:p>
                    <a:p>
                      <a:pPr 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Евгений Владимирович</a:t>
                      </a:r>
                    </a:p>
                    <a:p>
                      <a:pPr 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 8 (3952) 29-26-01  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7585" marR="127585" marT="63802" marB="638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7" name="AutoShape 218"/>
          <p:cNvSpPr>
            <a:spLocks noChangeArrowheads="1"/>
          </p:cNvSpPr>
          <p:nvPr/>
        </p:nvSpPr>
        <p:spPr bwMode="auto">
          <a:xfrm>
            <a:off x="3073401" y="6615113"/>
            <a:ext cx="2520951" cy="1411287"/>
          </a:xfrm>
          <a:prstGeom prst="wedgeRoundRectCallout">
            <a:avLst>
              <a:gd name="adj1" fmla="val 63777"/>
              <a:gd name="adj2" fmla="val 15639"/>
              <a:gd name="adj3" fmla="val 16667"/>
            </a:avLst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alpha val="39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79200" tIns="89600" rIns="179200" bIns="89600"/>
          <a:lstStyle/>
          <a:p>
            <a:pPr algn="ctr" defTabSz="1791119">
              <a:defRPr/>
            </a:pPr>
            <a:r>
              <a:rPr lang="ru-RU" sz="13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Иркутское водохранилище</a:t>
            </a:r>
            <a:endParaRPr lang="en-US" sz="13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defTabSz="1791119">
              <a:defRPr/>
            </a:pPr>
            <a:r>
              <a:rPr lang="ru-RU" sz="13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Протяженность – 65 км.</a:t>
            </a:r>
          </a:p>
          <a:p>
            <a:pPr algn="ctr" defTabSz="1791119">
              <a:defRPr/>
            </a:pPr>
            <a:r>
              <a:rPr lang="ru-RU" sz="13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Ширина – 0,5-7 км.</a:t>
            </a:r>
          </a:p>
          <a:p>
            <a:pPr algn="ctr" defTabSz="1791119">
              <a:defRPr/>
            </a:pPr>
            <a:r>
              <a:rPr lang="ru-RU" sz="13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Глубина –  до 35 м. </a:t>
            </a:r>
          </a:p>
          <a:p>
            <a:pPr algn="ctr" defTabSz="1791119">
              <a:defRPr/>
            </a:pPr>
            <a:r>
              <a:rPr lang="ru-RU" sz="13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Период ледостава: ноябрь – март</a:t>
            </a:r>
          </a:p>
        </p:txBody>
      </p:sp>
      <p:sp>
        <p:nvSpPr>
          <p:cNvPr id="3114" name="Text Box 141"/>
          <p:cNvSpPr txBox="1">
            <a:spLocks noChangeArrowheads="1"/>
          </p:cNvSpPr>
          <p:nvPr/>
        </p:nvSpPr>
        <p:spPr bwMode="auto">
          <a:xfrm>
            <a:off x="5191126" y="3086101"/>
            <a:ext cx="7048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 err="1">
                <a:cs typeface="Times New Roman" pitchFamily="18" charset="0"/>
              </a:rPr>
              <a:t>Оек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3115" name="Text Box 141"/>
          <p:cNvSpPr txBox="1">
            <a:spLocks noChangeArrowheads="1"/>
          </p:cNvSpPr>
          <p:nvPr/>
        </p:nvSpPr>
        <p:spPr bwMode="auto">
          <a:xfrm>
            <a:off x="1863726" y="3287714"/>
            <a:ext cx="141128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 err="1"/>
              <a:t>Усть-Балей</a:t>
            </a:r>
            <a:endParaRPr lang="ru-RU" sz="1400" dirty="0"/>
          </a:p>
        </p:txBody>
      </p:sp>
      <p:sp>
        <p:nvSpPr>
          <p:cNvPr id="3116" name="Text Box 141"/>
          <p:cNvSpPr txBox="1">
            <a:spLocks noChangeArrowheads="1"/>
          </p:cNvSpPr>
          <p:nvPr/>
        </p:nvSpPr>
        <p:spPr bwMode="auto">
          <a:xfrm>
            <a:off x="3476626" y="3994151"/>
            <a:ext cx="82708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 err="1"/>
              <a:t>Урик</a:t>
            </a:r>
            <a:endParaRPr lang="ru-RU" sz="1400" dirty="0"/>
          </a:p>
        </p:txBody>
      </p:sp>
      <p:sp>
        <p:nvSpPr>
          <p:cNvPr id="3117" name="Text Box 141"/>
          <p:cNvSpPr txBox="1">
            <a:spLocks noChangeArrowheads="1"/>
          </p:cNvSpPr>
          <p:nvPr/>
        </p:nvSpPr>
        <p:spPr bwMode="auto">
          <a:xfrm>
            <a:off x="4513329" y="4233341"/>
            <a:ext cx="1198541" cy="611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/>
              <a:t>Хомутово</a:t>
            </a:r>
          </a:p>
        </p:txBody>
      </p:sp>
      <p:sp>
        <p:nvSpPr>
          <p:cNvPr id="3118" name="Text Box 141"/>
          <p:cNvSpPr txBox="1">
            <a:spLocks noChangeArrowheads="1"/>
          </p:cNvSpPr>
          <p:nvPr/>
        </p:nvSpPr>
        <p:spPr bwMode="auto">
          <a:xfrm>
            <a:off x="4989513" y="4699001"/>
            <a:ext cx="8064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/>
              <a:t>Куда</a:t>
            </a:r>
          </a:p>
        </p:txBody>
      </p:sp>
      <p:sp>
        <p:nvSpPr>
          <p:cNvPr id="3119" name="Text Box 141"/>
          <p:cNvSpPr txBox="1">
            <a:spLocks noChangeArrowheads="1"/>
          </p:cNvSpPr>
          <p:nvPr/>
        </p:nvSpPr>
        <p:spPr bwMode="auto">
          <a:xfrm>
            <a:off x="6779169" y="8501390"/>
            <a:ext cx="1712913" cy="39528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/>
              <a:t>Большая Речка</a:t>
            </a:r>
          </a:p>
        </p:txBody>
      </p:sp>
      <p:sp>
        <p:nvSpPr>
          <p:cNvPr id="3120" name="Text Box 141"/>
          <p:cNvSpPr txBox="1">
            <a:spLocks noChangeArrowheads="1"/>
          </p:cNvSpPr>
          <p:nvPr/>
        </p:nvSpPr>
        <p:spPr bwMode="auto">
          <a:xfrm>
            <a:off x="7712073" y="9204325"/>
            <a:ext cx="1431926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/>
              <a:t>Листвянка</a:t>
            </a:r>
          </a:p>
        </p:txBody>
      </p:sp>
      <p:sp>
        <p:nvSpPr>
          <p:cNvPr id="3121" name="Text Box 141"/>
          <p:cNvSpPr txBox="1">
            <a:spLocks noChangeArrowheads="1"/>
          </p:cNvSpPr>
          <p:nvPr/>
        </p:nvSpPr>
        <p:spPr bwMode="auto">
          <a:xfrm>
            <a:off x="10231440" y="5507039"/>
            <a:ext cx="2016125" cy="395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/>
              <a:t>Малое Голоустное</a:t>
            </a:r>
          </a:p>
        </p:txBody>
      </p:sp>
      <p:sp>
        <p:nvSpPr>
          <p:cNvPr id="3122" name="Text Box 141"/>
          <p:cNvSpPr txBox="1">
            <a:spLocks noChangeArrowheads="1"/>
          </p:cNvSpPr>
          <p:nvPr/>
        </p:nvSpPr>
        <p:spPr bwMode="auto">
          <a:xfrm>
            <a:off x="9324975" y="7926389"/>
            <a:ext cx="2306639" cy="395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/>
              <a:t>Большое Голоустное</a:t>
            </a:r>
          </a:p>
        </p:txBody>
      </p:sp>
      <p:sp>
        <p:nvSpPr>
          <p:cNvPr id="3123" name="Text Box 141"/>
          <p:cNvSpPr txBox="1">
            <a:spLocks noChangeArrowheads="1"/>
          </p:cNvSpPr>
          <p:nvPr/>
        </p:nvSpPr>
        <p:spPr bwMode="auto">
          <a:xfrm>
            <a:off x="3376614" y="6211888"/>
            <a:ext cx="1108075" cy="6118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/>
              <a:t>Маркова</a:t>
            </a:r>
          </a:p>
        </p:txBody>
      </p:sp>
      <p:sp>
        <p:nvSpPr>
          <p:cNvPr id="3124" name="Text Box 141"/>
          <p:cNvSpPr txBox="1">
            <a:spLocks noChangeArrowheads="1"/>
          </p:cNvSpPr>
          <p:nvPr/>
        </p:nvSpPr>
        <p:spPr bwMode="auto">
          <a:xfrm>
            <a:off x="3376613" y="1473200"/>
            <a:ext cx="1198562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 err="1"/>
              <a:t>Горохово</a:t>
            </a:r>
            <a:endParaRPr lang="ru-RU" sz="1400" dirty="0"/>
          </a:p>
        </p:txBody>
      </p:sp>
      <p:sp>
        <p:nvSpPr>
          <p:cNvPr id="3125" name="AutoShape 143"/>
          <p:cNvSpPr>
            <a:spLocks noChangeArrowheads="1"/>
          </p:cNvSpPr>
          <p:nvPr/>
        </p:nvSpPr>
        <p:spPr bwMode="auto">
          <a:xfrm>
            <a:off x="3175000" y="1574802"/>
            <a:ext cx="160338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26" name="AutoShape 143"/>
          <p:cNvSpPr>
            <a:spLocks noChangeArrowheads="1"/>
          </p:cNvSpPr>
          <p:nvPr/>
        </p:nvSpPr>
        <p:spPr bwMode="auto">
          <a:xfrm>
            <a:off x="2871789" y="2986089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27" name="AutoShape 143"/>
          <p:cNvSpPr>
            <a:spLocks noChangeArrowheads="1"/>
          </p:cNvSpPr>
          <p:nvPr/>
        </p:nvSpPr>
        <p:spPr bwMode="auto">
          <a:xfrm>
            <a:off x="5291139" y="3489326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28" name="AutoShape 143"/>
          <p:cNvSpPr>
            <a:spLocks noChangeArrowheads="1"/>
          </p:cNvSpPr>
          <p:nvPr/>
        </p:nvSpPr>
        <p:spPr bwMode="auto">
          <a:xfrm>
            <a:off x="4887914" y="4208093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29" name="AutoShape 143"/>
          <p:cNvSpPr>
            <a:spLocks noChangeArrowheads="1"/>
          </p:cNvSpPr>
          <p:nvPr/>
        </p:nvSpPr>
        <p:spPr bwMode="auto">
          <a:xfrm>
            <a:off x="4183064" y="4397377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30" name="AutoShape 143"/>
          <p:cNvSpPr>
            <a:spLocks noChangeArrowheads="1"/>
          </p:cNvSpPr>
          <p:nvPr/>
        </p:nvSpPr>
        <p:spPr bwMode="auto">
          <a:xfrm>
            <a:off x="4989513" y="4598990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31" name="AutoShape 143"/>
          <p:cNvSpPr>
            <a:spLocks noChangeArrowheads="1"/>
          </p:cNvSpPr>
          <p:nvPr/>
        </p:nvSpPr>
        <p:spPr bwMode="auto">
          <a:xfrm>
            <a:off x="4384676" y="6211889"/>
            <a:ext cx="160338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32" name="AutoShape 143"/>
          <p:cNvSpPr>
            <a:spLocks noChangeArrowheads="1"/>
          </p:cNvSpPr>
          <p:nvPr/>
        </p:nvSpPr>
        <p:spPr bwMode="auto">
          <a:xfrm>
            <a:off x="9929814" y="5607051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33" name="AutoShape 143"/>
          <p:cNvSpPr>
            <a:spLocks noChangeArrowheads="1"/>
          </p:cNvSpPr>
          <p:nvPr/>
        </p:nvSpPr>
        <p:spPr bwMode="auto">
          <a:xfrm>
            <a:off x="10333039" y="7724777"/>
            <a:ext cx="160336" cy="153987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34" name="AutoShape 143"/>
          <p:cNvSpPr>
            <a:spLocks noChangeArrowheads="1"/>
          </p:cNvSpPr>
          <p:nvPr/>
        </p:nvSpPr>
        <p:spPr bwMode="auto">
          <a:xfrm>
            <a:off x="6704014" y="8429626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35" name="AutoShape 143"/>
          <p:cNvSpPr>
            <a:spLocks noChangeArrowheads="1"/>
          </p:cNvSpPr>
          <p:nvPr/>
        </p:nvSpPr>
        <p:spPr bwMode="auto">
          <a:xfrm>
            <a:off x="7510464" y="9236077"/>
            <a:ext cx="160336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3136" name="Text Box 141"/>
          <p:cNvSpPr txBox="1">
            <a:spLocks noChangeArrowheads="1"/>
          </p:cNvSpPr>
          <p:nvPr/>
        </p:nvSpPr>
        <p:spPr bwMode="auto">
          <a:xfrm>
            <a:off x="3376613" y="5607050"/>
            <a:ext cx="1198562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/>
              <a:t>ИРКУТСК</a:t>
            </a:r>
          </a:p>
        </p:txBody>
      </p: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150814" y="5708659"/>
            <a:ext cx="301624" cy="386588"/>
            <a:chOff x="6119" y="5314"/>
            <a:chExt cx="272" cy="469"/>
          </a:xfrm>
        </p:grpSpPr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6119" y="5314"/>
              <a:ext cx="272" cy="224"/>
              <a:chOff x="266" y="1017"/>
              <a:chExt cx="357" cy="384"/>
            </a:xfrm>
          </p:grpSpPr>
          <p:grpSp>
            <p:nvGrpSpPr>
              <p:cNvPr id="19" name="Group 1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327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  <p:sp>
              <p:nvSpPr>
                <p:cNvPr id="3271" name="Rectangle 1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</p:grpSp>
          <p:grpSp>
            <p:nvGrpSpPr>
              <p:cNvPr id="20" name="Group 2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3268" name="Freeform 2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endParaRPr lang="ru-RU"/>
                </a:p>
              </p:txBody>
            </p:sp>
            <p:sp>
              <p:nvSpPr>
                <p:cNvPr id="3269" name="Freeform 2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2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3266" name="Rectangle 2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  <p:sp>
              <p:nvSpPr>
                <p:cNvPr id="3267" name="Rectangle 2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</p:grpSp>
          <p:sp>
            <p:nvSpPr>
              <p:cNvPr id="3264" name="Freeform 2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597" tIns="45298" rIns="90597" bIns="45298"/>
              <a:lstStyle/>
              <a:p>
                <a:endParaRPr lang="ru-RU"/>
              </a:p>
            </p:txBody>
          </p:sp>
          <p:sp>
            <p:nvSpPr>
              <p:cNvPr id="3265" name="Freeform 2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597" tIns="45298" rIns="90597" bIns="45298"/>
              <a:lstStyle/>
              <a:p>
                <a:endParaRPr lang="ru-RU"/>
              </a:p>
            </p:txBody>
          </p:sp>
        </p:grpSp>
        <p:sp>
          <p:nvSpPr>
            <p:cNvPr id="3260" name="Text Box 73"/>
            <p:cNvSpPr txBox="1">
              <a:spLocks noChangeArrowheads="1"/>
            </p:cNvSpPr>
            <p:nvPr/>
          </p:nvSpPr>
          <p:spPr bwMode="auto">
            <a:xfrm>
              <a:off x="6255" y="5410"/>
              <a:ext cx="119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817" tIns="45410" rIns="90817" bIns="45410">
              <a:spAutoFit/>
            </a:bodyPr>
            <a:lstStyle/>
            <a:p>
              <a:pPr defTabSz="1790485">
                <a:spcBef>
                  <a:spcPct val="50000"/>
                </a:spcBef>
              </a:pPr>
              <a:endParaRPr lang="ru-RU" sz="1400" dirty="0"/>
            </a:p>
          </p:txBody>
        </p:sp>
      </p:grp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4384676" y="6313497"/>
            <a:ext cx="301624" cy="386587"/>
            <a:chOff x="6119" y="5314"/>
            <a:chExt cx="272" cy="469"/>
          </a:xfrm>
        </p:grpSpPr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6119" y="5314"/>
              <a:ext cx="272" cy="224"/>
              <a:chOff x="266" y="1017"/>
              <a:chExt cx="357" cy="384"/>
            </a:xfrm>
          </p:grpSpPr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3257" name="Rectangle 1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  <p:sp>
              <p:nvSpPr>
                <p:cNvPr id="3258" name="Rectangle 1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</p:grpSp>
          <p:grpSp>
            <p:nvGrpSpPr>
              <p:cNvPr id="25" name="Group 2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3255" name="Freeform 2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endParaRPr lang="ru-RU"/>
                </a:p>
              </p:txBody>
            </p:sp>
            <p:sp>
              <p:nvSpPr>
                <p:cNvPr id="3256" name="Freeform 2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endParaRPr lang="ru-RU"/>
                </a:p>
              </p:txBody>
            </p:sp>
          </p:grpSp>
          <p:grpSp>
            <p:nvGrpSpPr>
              <p:cNvPr id="26" name="Group 2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3253" name="Rectangle 2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  <p:sp>
              <p:nvSpPr>
                <p:cNvPr id="3254" name="Rectangle 2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</p:grpSp>
          <p:sp>
            <p:nvSpPr>
              <p:cNvPr id="3251" name="Freeform 2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597" tIns="45298" rIns="90597" bIns="45298"/>
              <a:lstStyle/>
              <a:p>
                <a:endParaRPr lang="ru-RU"/>
              </a:p>
            </p:txBody>
          </p:sp>
          <p:sp>
            <p:nvSpPr>
              <p:cNvPr id="3252" name="Freeform 2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597" tIns="45298" rIns="90597" bIns="45298"/>
              <a:lstStyle/>
              <a:p>
                <a:endParaRPr lang="ru-RU"/>
              </a:p>
            </p:txBody>
          </p:sp>
        </p:grpSp>
        <p:sp>
          <p:nvSpPr>
            <p:cNvPr id="3247" name="Text Box 73"/>
            <p:cNvSpPr txBox="1">
              <a:spLocks noChangeArrowheads="1"/>
            </p:cNvSpPr>
            <p:nvPr/>
          </p:nvSpPr>
          <p:spPr bwMode="auto">
            <a:xfrm>
              <a:off x="6255" y="5410"/>
              <a:ext cx="119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817" tIns="45410" rIns="90817" bIns="45410">
              <a:spAutoFit/>
            </a:bodyPr>
            <a:lstStyle/>
            <a:p>
              <a:pPr defTabSz="1790485">
                <a:spcBef>
                  <a:spcPct val="50000"/>
                </a:spcBef>
              </a:pPr>
              <a:endParaRPr lang="ru-RU" sz="1400" dirty="0"/>
            </a:p>
          </p:txBody>
        </p:sp>
      </p:grpSp>
      <p:grpSp>
        <p:nvGrpSpPr>
          <p:cNvPr id="27" name="Group 60"/>
          <p:cNvGrpSpPr>
            <a:grpSpLocks/>
          </p:cNvGrpSpPr>
          <p:nvPr/>
        </p:nvGrpSpPr>
        <p:grpSpPr bwMode="auto">
          <a:xfrm>
            <a:off x="6905626" y="8329623"/>
            <a:ext cx="301624" cy="386587"/>
            <a:chOff x="6119" y="5314"/>
            <a:chExt cx="272" cy="469"/>
          </a:xfrm>
        </p:grpSpPr>
        <p:grpSp>
          <p:nvGrpSpPr>
            <p:cNvPr id="28" name="Group 16"/>
            <p:cNvGrpSpPr>
              <a:grpSpLocks/>
            </p:cNvGrpSpPr>
            <p:nvPr/>
          </p:nvGrpSpPr>
          <p:grpSpPr bwMode="auto">
            <a:xfrm>
              <a:off x="6119" y="5314"/>
              <a:ext cx="272" cy="224"/>
              <a:chOff x="266" y="1017"/>
              <a:chExt cx="357" cy="384"/>
            </a:xfrm>
          </p:grpSpPr>
          <p:grpSp>
            <p:nvGrpSpPr>
              <p:cNvPr id="29" name="Group 1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3244" name="Rectangle 1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  <p:sp>
              <p:nvSpPr>
                <p:cNvPr id="3245" name="Rectangle 1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</p:grpSp>
          <p:grpSp>
            <p:nvGrpSpPr>
              <p:cNvPr id="30" name="Group 2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3242" name="Freeform 2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endParaRPr lang="ru-RU"/>
                </a:p>
              </p:txBody>
            </p:sp>
            <p:sp>
              <p:nvSpPr>
                <p:cNvPr id="3243" name="Freeform 2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2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3240" name="Rectangle 2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  <p:sp>
              <p:nvSpPr>
                <p:cNvPr id="3241" name="Rectangle 2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</p:grpSp>
          <p:sp>
            <p:nvSpPr>
              <p:cNvPr id="3238" name="Freeform 2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597" tIns="45298" rIns="90597" bIns="45298"/>
              <a:lstStyle/>
              <a:p>
                <a:endParaRPr lang="ru-RU"/>
              </a:p>
            </p:txBody>
          </p:sp>
          <p:sp>
            <p:nvSpPr>
              <p:cNvPr id="3239" name="Freeform 2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597" tIns="45298" rIns="90597" bIns="45298"/>
              <a:lstStyle/>
              <a:p>
                <a:endParaRPr lang="ru-RU"/>
              </a:p>
            </p:txBody>
          </p:sp>
        </p:grpSp>
        <p:sp>
          <p:nvSpPr>
            <p:cNvPr id="3234" name="Text Box 73"/>
            <p:cNvSpPr txBox="1">
              <a:spLocks noChangeArrowheads="1"/>
            </p:cNvSpPr>
            <p:nvPr/>
          </p:nvSpPr>
          <p:spPr bwMode="auto">
            <a:xfrm>
              <a:off x="6255" y="5410"/>
              <a:ext cx="119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817" tIns="45410" rIns="90817" bIns="45410">
              <a:spAutoFit/>
            </a:bodyPr>
            <a:lstStyle/>
            <a:p>
              <a:pPr defTabSz="1790485">
                <a:spcBef>
                  <a:spcPct val="50000"/>
                </a:spcBef>
              </a:pPr>
              <a:endParaRPr lang="ru-RU" sz="1400" dirty="0"/>
            </a:p>
          </p:txBody>
        </p:sp>
      </p:grpSp>
      <p:sp>
        <p:nvSpPr>
          <p:cNvPr id="3140" name="Text Box 51"/>
          <p:cNvSpPr txBox="1">
            <a:spLocks noChangeArrowheads="1"/>
          </p:cNvSpPr>
          <p:nvPr/>
        </p:nvSpPr>
        <p:spPr bwMode="auto">
          <a:xfrm>
            <a:off x="554039" y="5708651"/>
            <a:ext cx="2016125" cy="37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800" dirty="0"/>
              <a:t> -</a:t>
            </a:r>
            <a:r>
              <a:rPr lang="ru-RU" sz="800" dirty="0" err="1"/>
              <a:t>химическиопасный</a:t>
            </a:r>
            <a:r>
              <a:rPr lang="ru-RU" sz="800" dirty="0"/>
              <a:t> объект (ХОО);</a:t>
            </a:r>
          </a:p>
        </p:txBody>
      </p:sp>
      <p:grpSp>
        <p:nvGrpSpPr>
          <p:cNvPr id="96" name="Group 134"/>
          <p:cNvGrpSpPr>
            <a:grpSpLocks/>
          </p:cNvGrpSpPr>
          <p:nvPr/>
        </p:nvGrpSpPr>
        <p:grpSpPr bwMode="auto">
          <a:xfrm>
            <a:off x="6804026" y="8128000"/>
            <a:ext cx="604838" cy="458788"/>
            <a:chOff x="539" y="983"/>
            <a:chExt cx="288" cy="317"/>
          </a:xfrm>
        </p:grpSpPr>
        <p:sp>
          <p:nvSpPr>
            <p:cNvPr id="3229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1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ПЧ-102</a:t>
              </a:r>
            </a:p>
          </p:txBody>
        </p:sp>
      </p:grpSp>
      <p:grpSp>
        <p:nvGrpSpPr>
          <p:cNvPr id="97" name="Group 134"/>
          <p:cNvGrpSpPr>
            <a:grpSpLocks/>
          </p:cNvGrpSpPr>
          <p:nvPr/>
        </p:nvGrpSpPr>
        <p:grpSpPr bwMode="auto">
          <a:xfrm>
            <a:off x="10433051" y="7321549"/>
            <a:ext cx="604838" cy="458788"/>
            <a:chOff x="539" y="983"/>
            <a:chExt cx="288" cy="317"/>
          </a:xfrm>
        </p:grpSpPr>
        <p:sp>
          <p:nvSpPr>
            <p:cNvPr id="3221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2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ПЧ-155</a:t>
              </a:r>
            </a:p>
          </p:txBody>
        </p:sp>
      </p:grpSp>
      <p:grpSp>
        <p:nvGrpSpPr>
          <p:cNvPr id="98" name="Group 134"/>
          <p:cNvGrpSpPr>
            <a:grpSpLocks/>
          </p:cNvGrpSpPr>
          <p:nvPr/>
        </p:nvGrpSpPr>
        <p:grpSpPr bwMode="auto">
          <a:xfrm>
            <a:off x="150814" y="6010274"/>
            <a:ext cx="604836" cy="458788"/>
            <a:chOff x="539" y="983"/>
            <a:chExt cx="288" cy="317"/>
          </a:xfrm>
        </p:grpSpPr>
        <p:sp>
          <p:nvSpPr>
            <p:cNvPr id="3217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8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ПЧ-105</a:t>
              </a:r>
            </a:p>
          </p:txBody>
        </p:sp>
      </p:grpSp>
      <p:sp>
        <p:nvSpPr>
          <p:cNvPr id="3145" name="Text Box 22"/>
          <p:cNvSpPr txBox="1">
            <a:spLocks noChangeArrowheads="1"/>
          </p:cNvSpPr>
          <p:nvPr/>
        </p:nvSpPr>
        <p:spPr bwMode="auto">
          <a:xfrm>
            <a:off x="654051" y="6515101"/>
            <a:ext cx="2016125" cy="2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 - керосинопровод;</a:t>
            </a:r>
          </a:p>
        </p:txBody>
      </p:sp>
      <p:grpSp>
        <p:nvGrpSpPr>
          <p:cNvPr id="99" name="Group 134"/>
          <p:cNvGrpSpPr>
            <a:grpSpLocks/>
          </p:cNvGrpSpPr>
          <p:nvPr/>
        </p:nvGrpSpPr>
        <p:grpSpPr bwMode="auto">
          <a:xfrm>
            <a:off x="4989513" y="3892551"/>
            <a:ext cx="604836" cy="460375"/>
            <a:chOff x="539" y="983"/>
            <a:chExt cx="288" cy="317"/>
          </a:xfrm>
        </p:grpSpPr>
        <p:sp>
          <p:nvSpPr>
            <p:cNvPr id="3213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ПЧ-105</a:t>
              </a:r>
            </a:p>
          </p:txBody>
        </p:sp>
      </p:grpSp>
      <p:sp>
        <p:nvSpPr>
          <p:cNvPr id="3147" name="Text Box 231"/>
          <p:cNvSpPr txBox="1">
            <a:spLocks noChangeArrowheads="1"/>
          </p:cNvSpPr>
          <p:nvPr/>
        </p:nvSpPr>
        <p:spPr bwMode="auto">
          <a:xfrm>
            <a:off x="1" y="1171576"/>
            <a:ext cx="6704013" cy="396875"/>
          </a:xfrm>
          <a:prstGeom prst="rect">
            <a:avLst/>
          </a:prstGeom>
          <a:gradFill rotWithShape="1">
            <a:gsLst>
              <a:gs pos="0">
                <a:schemeClr val="folHlink">
                  <a:alpha val="26999"/>
                </a:schemeClr>
              </a:gs>
              <a:gs pos="100000">
                <a:schemeClr val="folHlink">
                  <a:alpha val="39998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algn="ctr" defTabSz="1790485">
              <a:spcBef>
                <a:spcPct val="50000"/>
              </a:spcBef>
            </a:pPr>
            <a:r>
              <a:rPr lang="ru-RU" sz="1400" dirty="0"/>
              <a:t>Характеристика пунктов приёма воздушных судов</a:t>
            </a:r>
          </a:p>
        </p:txBody>
      </p:sp>
      <p:graphicFrame>
        <p:nvGraphicFramePr>
          <p:cNvPr id="236" name="Group 367"/>
          <p:cNvGraphicFramePr>
            <a:graphicFrameLocks noGrp="1"/>
          </p:cNvGraphicFramePr>
          <p:nvPr/>
        </p:nvGraphicFramePr>
        <p:xfrm>
          <a:off x="0" y="1560513"/>
          <a:ext cx="6703234" cy="1574496"/>
        </p:xfrm>
        <a:graphic>
          <a:graphicData uri="http://schemas.openxmlformats.org/drawingml/2006/table">
            <a:tbl>
              <a:tblPr/>
              <a:tblGrid>
                <a:gridCol w="388360"/>
                <a:gridCol w="1173502"/>
                <a:gridCol w="1310546"/>
                <a:gridCol w="1008112"/>
                <a:gridCol w="907301"/>
                <a:gridCol w="1915413"/>
              </a:tblGrid>
              <a:tr h="524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Координаты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Покрытие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Размер ВПП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Типы принимаемых ВС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524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Аэропорт Иркутск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N52.55020° E104.45372°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Цементобетон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3565х45м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Самолеты всех типов, вертолеты всех типов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524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Аэродром ОЕК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N52.55020° E104.45372°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Грунт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628х50м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Ан-2,  Вертолёты всех типов</a:t>
                      </a:r>
                    </a:p>
                  </a:txBody>
                  <a:tcPr marL="176400" marR="176400" marT="91728" marB="91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3" name="Прямая соединительная линия 202"/>
          <p:cNvCxnSpPr/>
          <p:nvPr/>
        </p:nvCxnSpPr>
        <p:spPr bwMode="auto">
          <a:xfrm>
            <a:off x="2570164" y="3757615"/>
            <a:ext cx="604836" cy="53816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 bwMode="auto">
          <a:xfrm>
            <a:off x="3175000" y="4260851"/>
            <a:ext cx="1511300" cy="164941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 bwMode="auto">
          <a:xfrm>
            <a:off x="150814" y="6716713"/>
            <a:ext cx="4032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3" name="Text Box 22"/>
          <p:cNvSpPr txBox="1">
            <a:spLocks noChangeArrowheads="1"/>
          </p:cNvSpPr>
          <p:nvPr/>
        </p:nvSpPr>
        <p:spPr bwMode="auto">
          <a:xfrm>
            <a:off x="755652" y="6010276"/>
            <a:ext cx="20161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930" tIns="62937" rIns="125930" bIns="62937">
            <a:spAutoFit/>
          </a:bodyPr>
          <a:lstStyle/>
          <a:p>
            <a:pPr defTabSz="1277784">
              <a:spcBef>
                <a:spcPct val="50000"/>
              </a:spcBef>
            </a:pPr>
            <a:r>
              <a:rPr lang="ru-RU" sz="1100" dirty="0"/>
              <a:t> - Пожарная часть;</a:t>
            </a:r>
          </a:p>
        </p:txBody>
      </p:sp>
      <p:sp>
        <p:nvSpPr>
          <p:cNvPr id="3184" name="Овал 169"/>
          <p:cNvSpPr>
            <a:spLocks noChangeArrowheads="1"/>
          </p:cNvSpPr>
          <p:nvPr/>
        </p:nvSpPr>
        <p:spPr bwMode="auto">
          <a:xfrm rot="-4345915">
            <a:off x="261940" y="6650039"/>
            <a:ext cx="190499" cy="161925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vert="eaVert" lIns="177498" tIns="88826" rIns="177498" bIns="88826" anchor="ctr"/>
          <a:lstStyle/>
          <a:p>
            <a:pPr algn="ctr" defTabSz="1785724"/>
            <a:endParaRPr lang="ru-RU" sz="21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185" name="Овал 169"/>
          <p:cNvSpPr>
            <a:spLocks noChangeArrowheads="1"/>
          </p:cNvSpPr>
          <p:nvPr/>
        </p:nvSpPr>
        <p:spPr bwMode="auto">
          <a:xfrm rot="-4345915">
            <a:off x="2917032" y="3985419"/>
            <a:ext cx="111125" cy="176212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vert="eaVert" lIns="177498" tIns="88826" rIns="177498" bIns="88826" anchor="ctr"/>
          <a:lstStyle/>
          <a:p>
            <a:pPr algn="ctr" defTabSz="1785724"/>
            <a:endParaRPr lang="ru-RU" sz="21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186" name="Овал 169"/>
          <p:cNvSpPr>
            <a:spLocks noChangeArrowheads="1"/>
          </p:cNvSpPr>
          <p:nvPr/>
        </p:nvSpPr>
        <p:spPr bwMode="auto">
          <a:xfrm rot="-4345915">
            <a:off x="3218657" y="4282283"/>
            <a:ext cx="80963" cy="152400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vert="eaVert" lIns="177498" tIns="88826" rIns="177498" bIns="88826" anchor="ctr"/>
          <a:lstStyle/>
          <a:p>
            <a:pPr algn="ctr" defTabSz="1785724"/>
            <a:endParaRPr lang="ru-RU" sz="21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187" name="Овал 169"/>
          <p:cNvSpPr>
            <a:spLocks noChangeArrowheads="1"/>
          </p:cNvSpPr>
          <p:nvPr/>
        </p:nvSpPr>
        <p:spPr bwMode="auto">
          <a:xfrm rot="-4345915">
            <a:off x="3484564" y="4611688"/>
            <a:ext cx="85725" cy="79374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vert="eaVert" lIns="177498" tIns="88826" rIns="177498" bIns="88826" anchor="ctr"/>
          <a:lstStyle/>
          <a:p>
            <a:pPr algn="ctr" defTabSz="1785724"/>
            <a:endParaRPr lang="ru-RU" sz="21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188" name="Овал 169"/>
          <p:cNvSpPr>
            <a:spLocks noChangeArrowheads="1"/>
          </p:cNvSpPr>
          <p:nvPr/>
        </p:nvSpPr>
        <p:spPr bwMode="auto">
          <a:xfrm rot="-4345915">
            <a:off x="3698875" y="4826001"/>
            <a:ext cx="84139" cy="77788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vert="eaVert" lIns="177498" tIns="88826" rIns="177498" bIns="88826" anchor="ctr"/>
          <a:lstStyle/>
          <a:p>
            <a:pPr algn="ctr" defTabSz="1785724"/>
            <a:endParaRPr lang="ru-RU" sz="21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189" name="Овал 169"/>
          <p:cNvSpPr>
            <a:spLocks noChangeArrowheads="1"/>
          </p:cNvSpPr>
          <p:nvPr/>
        </p:nvSpPr>
        <p:spPr bwMode="auto">
          <a:xfrm rot="-4345915">
            <a:off x="3912394" y="5037932"/>
            <a:ext cx="84139" cy="79374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vert="eaVert" lIns="177498" tIns="88826" rIns="177498" bIns="88826" anchor="ctr"/>
          <a:lstStyle/>
          <a:p>
            <a:pPr algn="ctr" defTabSz="1785724"/>
            <a:endParaRPr lang="ru-RU" sz="21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190" name="Овал 169"/>
          <p:cNvSpPr>
            <a:spLocks noChangeArrowheads="1"/>
          </p:cNvSpPr>
          <p:nvPr/>
        </p:nvSpPr>
        <p:spPr bwMode="auto">
          <a:xfrm rot="-4345915">
            <a:off x="4191794" y="5317332"/>
            <a:ext cx="84139" cy="79374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vert="eaVert" lIns="177498" tIns="88826" rIns="177498" bIns="88826" anchor="ctr"/>
          <a:lstStyle/>
          <a:p>
            <a:pPr algn="ctr" defTabSz="1785724"/>
            <a:endParaRPr lang="ru-RU" sz="21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38" name="AutoShape 218"/>
          <p:cNvSpPr>
            <a:spLocks noChangeArrowheads="1"/>
          </p:cNvSpPr>
          <p:nvPr/>
        </p:nvSpPr>
        <p:spPr bwMode="auto">
          <a:xfrm>
            <a:off x="5537201" y="5160965"/>
            <a:ext cx="2520951" cy="1614487"/>
          </a:xfrm>
          <a:prstGeom prst="wedgeRoundRectCallout">
            <a:avLst>
              <a:gd name="adj1" fmla="val -68915"/>
              <a:gd name="adj2" fmla="val 35047"/>
              <a:gd name="adj3" fmla="val 16667"/>
            </a:avLst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alpha val="39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79200" tIns="89600" rIns="179200" bIns="89600"/>
          <a:lstStyle/>
          <a:p>
            <a:pPr algn="ctr" defTabSz="1791119">
              <a:defRPr/>
            </a:pPr>
            <a:r>
              <a:rPr lang="ru-RU" sz="11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р. Иркут</a:t>
            </a:r>
          </a:p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Населенные пункты:</a:t>
            </a:r>
          </a:p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с. </a:t>
            </a:r>
            <a:r>
              <a:rPr lang="ru-RU" sz="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Максимовщина</a:t>
            </a: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с. Смоленщина</a:t>
            </a:r>
          </a:p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Протяженность –  5-7км (</a:t>
            </a:r>
            <a:r>
              <a:rPr lang="ru-RU" sz="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терр.МО</a:t>
            </a: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Характер  дна – гравийно-песчаное</a:t>
            </a:r>
          </a:p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Ширина – 50 - 300 м.</a:t>
            </a:r>
          </a:p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Глубина – 1– 5 м. </a:t>
            </a:r>
          </a:p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Период ледостава: ноябрь – март</a:t>
            </a:r>
          </a:p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Критический уровень: 2000мм.</a:t>
            </a:r>
          </a:p>
          <a:p>
            <a:pPr algn="ctr">
              <a:defRPr/>
            </a:pPr>
            <a:r>
              <a:rPr lang="ru-RU" sz="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Уровень паводка: 1500мм.</a:t>
            </a:r>
          </a:p>
          <a:p>
            <a:pPr algn="ctr" defTabSz="1791119">
              <a:defRPr/>
            </a:pPr>
            <a:endParaRPr lang="ru-RU" sz="13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9" name="AutoShape 218"/>
          <p:cNvSpPr>
            <a:spLocks noChangeArrowheads="1"/>
          </p:cNvSpPr>
          <p:nvPr/>
        </p:nvSpPr>
        <p:spPr bwMode="auto">
          <a:xfrm>
            <a:off x="8215314" y="5910265"/>
            <a:ext cx="2520951" cy="1612899"/>
          </a:xfrm>
          <a:prstGeom prst="wedgeRoundRectCallout">
            <a:avLst>
              <a:gd name="adj1" fmla="val 110000"/>
              <a:gd name="adj2" fmla="val 14732"/>
              <a:gd name="adj3" fmla="val 16667"/>
            </a:avLst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alpha val="39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79200" tIns="89600" rIns="179200" bIns="89600"/>
          <a:lstStyle/>
          <a:p>
            <a:pPr algn="ctr" defTabSz="1791119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оз. Байкал</a:t>
            </a:r>
          </a:p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Площадь акватории 31 500 кв. км</a:t>
            </a:r>
          </a:p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Объём водной массы – 23 600 куб. км</a:t>
            </a:r>
          </a:p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Глубина средняя – 730 м</a:t>
            </a:r>
          </a:p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Глубина максимальная – 1637 м</a:t>
            </a:r>
          </a:p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Протяженность (с Севера на Юг) – 636 км</a:t>
            </a:r>
          </a:p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Ширина максимальная – 79,5 км</a:t>
            </a:r>
          </a:p>
          <a:p>
            <a:pPr algn="ctr" defTabSz="1791119">
              <a:defRPr/>
            </a:pPr>
            <a:endParaRPr lang="ru-RU" sz="1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00" name="Group 60"/>
          <p:cNvGrpSpPr>
            <a:grpSpLocks/>
          </p:cNvGrpSpPr>
          <p:nvPr/>
        </p:nvGrpSpPr>
        <p:grpSpPr bwMode="auto">
          <a:xfrm>
            <a:off x="4283077" y="4497377"/>
            <a:ext cx="303213" cy="386522"/>
            <a:chOff x="6119" y="5314"/>
            <a:chExt cx="272" cy="467"/>
          </a:xfrm>
        </p:grpSpPr>
        <p:grpSp>
          <p:nvGrpSpPr>
            <p:cNvPr id="101" name="Group 16"/>
            <p:cNvGrpSpPr>
              <a:grpSpLocks/>
            </p:cNvGrpSpPr>
            <p:nvPr/>
          </p:nvGrpSpPr>
          <p:grpSpPr bwMode="auto">
            <a:xfrm>
              <a:off x="6119" y="5314"/>
              <a:ext cx="272" cy="224"/>
              <a:chOff x="266" y="1017"/>
              <a:chExt cx="357" cy="384"/>
            </a:xfrm>
          </p:grpSpPr>
          <p:grpSp>
            <p:nvGrpSpPr>
              <p:cNvPr id="102" name="Group 1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3211" name="Rectangle 1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  <p:sp>
              <p:nvSpPr>
                <p:cNvPr id="3212" name="Rectangle 1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</p:grpSp>
          <p:grpSp>
            <p:nvGrpSpPr>
              <p:cNvPr id="103" name="Group 2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3209" name="Freeform 2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endParaRPr lang="ru-RU"/>
                </a:p>
              </p:txBody>
            </p:sp>
            <p:sp>
              <p:nvSpPr>
                <p:cNvPr id="3210" name="Freeform 2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endParaRPr lang="ru-RU"/>
                </a:p>
              </p:txBody>
            </p:sp>
          </p:grpSp>
          <p:grpSp>
            <p:nvGrpSpPr>
              <p:cNvPr id="104" name="Group 2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3207" name="Rectangle 2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  <p:sp>
              <p:nvSpPr>
                <p:cNvPr id="3208" name="Rectangle 2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597" tIns="45298" rIns="90597" bIns="45298"/>
                <a:lstStyle/>
                <a:p>
                  <a:pPr defTabSz="1277784"/>
                  <a:endParaRPr lang="ru-RU" sz="3500" dirty="0"/>
                </a:p>
              </p:txBody>
            </p:sp>
          </p:grpSp>
          <p:sp>
            <p:nvSpPr>
              <p:cNvPr id="3205" name="Freeform 2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597" tIns="45298" rIns="90597" bIns="45298"/>
              <a:lstStyle/>
              <a:p>
                <a:endParaRPr lang="ru-RU"/>
              </a:p>
            </p:txBody>
          </p:sp>
          <p:sp>
            <p:nvSpPr>
              <p:cNvPr id="3206" name="Freeform 2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597" tIns="45298" rIns="90597" bIns="45298"/>
              <a:lstStyle/>
              <a:p>
                <a:endParaRPr lang="ru-RU"/>
              </a:p>
            </p:txBody>
          </p:sp>
        </p:grpSp>
        <p:sp>
          <p:nvSpPr>
            <p:cNvPr id="3201" name="Text Box 73"/>
            <p:cNvSpPr txBox="1">
              <a:spLocks noChangeArrowheads="1"/>
            </p:cNvSpPr>
            <p:nvPr/>
          </p:nvSpPr>
          <p:spPr bwMode="auto">
            <a:xfrm>
              <a:off x="6255" y="5410"/>
              <a:ext cx="119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817" tIns="45410" rIns="90817" bIns="45410">
              <a:spAutoFit/>
            </a:bodyPr>
            <a:lstStyle/>
            <a:p>
              <a:pPr defTabSz="1790485">
                <a:spcBef>
                  <a:spcPct val="50000"/>
                </a:spcBef>
              </a:pPr>
              <a:endParaRPr lang="ru-RU" sz="1400" dirty="0"/>
            </a:p>
          </p:txBody>
        </p:sp>
      </p:grpSp>
      <p:graphicFrame>
        <p:nvGraphicFramePr>
          <p:cNvPr id="3076" name="Object 140"/>
          <p:cNvGraphicFramePr>
            <a:graphicFrameLocks noChangeAspect="1"/>
          </p:cNvGraphicFramePr>
          <p:nvPr/>
        </p:nvGraphicFramePr>
        <p:xfrm>
          <a:off x="0" y="8135938"/>
          <a:ext cx="582295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5" name="Worksheet" r:id="rId10" imgW="5562577" imgH="1685880" progId="Excel.Sheet.8">
                  <p:embed/>
                </p:oleObj>
              </mc:Choice>
              <mc:Fallback>
                <p:oleObj name="Worksheet" r:id="rId10" imgW="5562577" imgH="1685880" progId="Excel.Sheet.8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60" r="11131"/>
                      <a:stretch>
                        <a:fillRect/>
                      </a:stretch>
                    </p:blipFill>
                    <p:spPr bwMode="auto">
                      <a:xfrm>
                        <a:off x="0" y="8135938"/>
                        <a:ext cx="5822950" cy="14906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" name="Group 134"/>
          <p:cNvGrpSpPr>
            <a:grpSpLocks/>
          </p:cNvGrpSpPr>
          <p:nvPr/>
        </p:nvGrpSpPr>
        <p:grpSpPr bwMode="auto">
          <a:xfrm>
            <a:off x="10029826" y="5203825"/>
            <a:ext cx="604838" cy="458788"/>
            <a:chOff x="539" y="983"/>
            <a:chExt cx="288" cy="317"/>
          </a:xfrm>
        </p:grpSpPr>
        <p:sp>
          <p:nvSpPr>
            <p:cNvPr id="3196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ПЧ-155</a:t>
              </a:r>
            </a:p>
          </p:txBody>
        </p:sp>
      </p:grpSp>
      <p:sp>
        <p:nvSpPr>
          <p:cNvPr id="3195" name="Text Box 141"/>
          <p:cNvSpPr txBox="1">
            <a:spLocks noChangeArrowheads="1"/>
          </p:cNvSpPr>
          <p:nvPr/>
        </p:nvSpPr>
        <p:spPr bwMode="auto">
          <a:xfrm>
            <a:off x="3448051" y="3144838"/>
            <a:ext cx="1411288" cy="395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79200" tIns="89600" rIns="179200" bIns="8960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/>
              <a:t>Ширяева</a:t>
            </a:r>
          </a:p>
        </p:txBody>
      </p:sp>
      <p:grpSp>
        <p:nvGrpSpPr>
          <p:cNvPr id="106" name="Group 134"/>
          <p:cNvGrpSpPr>
            <a:grpSpLocks/>
          </p:cNvGrpSpPr>
          <p:nvPr/>
        </p:nvGrpSpPr>
        <p:grpSpPr bwMode="auto">
          <a:xfrm>
            <a:off x="6468163" y="7337898"/>
            <a:ext cx="604838" cy="458787"/>
            <a:chOff x="539" y="983"/>
            <a:chExt cx="288" cy="317"/>
          </a:xfrm>
        </p:grpSpPr>
        <p:sp>
          <p:nvSpPr>
            <p:cNvPr id="191" name="Freeform 135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136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AutoShape 137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Rectangle 138"/>
            <p:cNvSpPr>
              <a:spLocks noChangeArrowheads="1"/>
            </p:cNvSpPr>
            <p:nvPr/>
          </p:nvSpPr>
          <p:spPr bwMode="auto">
            <a:xfrm>
              <a:off x="585" y="1012"/>
              <a:ext cx="20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7784" eaLnBrk="0" hangingPunct="0"/>
              <a:r>
                <a:rPr lang="ru-RU" sz="800" dirty="0">
                  <a:solidFill>
                    <a:schemeClr val="bg1"/>
                  </a:solidFill>
                </a:rPr>
                <a:t>ПЧ-136</a:t>
              </a:r>
            </a:p>
          </p:txBody>
        </p:sp>
      </p:grpSp>
      <p:sp>
        <p:nvSpPr>
          <p:cNvPr id="195" name="AutoShape 143"/>
          <p:cNvSpPr>
            <a:spLocks noChangeArrowheads="1"/>
          </p:cNvSpPr>
          <p:nvPr/>
        </p:nvSpPr>
        <p:spPr bwMode="auto">
          <a:xfrm>
            <a:off x="6391276" y="7765837"/>
            <a:ext cx="160338" cy="155575"/>
          </a:xfrm>
          <a:prstGeom prst="octagon">
            <a:avLst>
              <a:gd name="adj" fmla="val 2928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endParaRPr lang="ru-RU"/>
          </a:p>
        </p:txBody>
      </p:sp>
      <p:sp>
        <p:nvSpPr>
          <p:cNvPr id="196" name="Text Box 141"/>
          <p:cNvSpPr txBox="1">
            <a:spLocks noChangeArrowheads="1"/>
          </p:cNvSpPr>
          <p:nvPr/>
        </p:nvSpPr>
        <p:spPr bwMode="auto">
          <a:xfrm>
            <a:off x="6446778" y="7578247"/>
            <a:ext cx="780739" cy="2154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790485">
              <a:spcBef>
                <a:spcPct val="50000"/>
              </a:spcBef>
            </a:pPr>
            <a:r>
              <a:rPr lang="ru-RU" sz="1400" dirty="0" err="1"/>
              <a:t>Тальцы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Группа 134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36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5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" name="Полилиния 154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7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51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52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53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8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39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0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42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43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45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48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49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46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4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_</a:t>
                </a:r>
                <a:r>
                  <a:rPr lang="ru-RU" sz="800" b="1" u="sng"/>
                  <a:t>МУЗ ЦРБ</a:t>
                </a:r>
                <a:endParaRPr lang="ru-RU" sz="800" b="1"/>
              </a:p>
              <a:p>
                <a:pPr algn="ctr" defTabSz="912813"/>
                <a:r>
                  <a:rPr lang="ru-RU" sz="800" b="1"/>
                  <a:t>190</a:t>
                </a:r>
                <a:endParaRPr lang="ru-RU"/>
              </a:p>
            </p:txBody>
          </p:sp>
        </p:grpSp>
        <p:sp>
          <p:nvSpPr>
            <p:cNvPr id="141" name="AutoShape 221"/>
            <p:cNvSpPr>
              <a:spLocks noChangeArrowheads="1"/>
            </p:cNvSpPr>
            <p:nvPr/>
          </p:nvSpPr>
          <p:spPr bwMode="auto">
            <a:xfrm>
              <a:off x="5724394" y="1928894"/>
              <a:ext cx="1862211" cy="614883"/>
            </a:xfrm>
            <a:prstGeom prst="wedgeRoundRectCallout">
              <a:avLst>
                <a:gd name="adj1" fmla="val 7829"/>
                <a:gd name="adj2" fmla="val -8126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Зарубин  Владимир Яковлевич, тел. 69-98-86, койко-мест 100</a:t>
              </a:r>
              <a:endParaRPr lang="ru-RU" dirty="0"/>
            </a:p>
          </p:txBody>
        </p:sp>
      </p:grpSp>
      <p:graphicFrame>
        <p:nvGraphicFramePr>
          <p:cNvPr id="206199" name="Group 375"/>
          <p:cNvGraphicFramePr>
            <a:graphicFrameLocks noGrp="1"/>
          </p:cNvGraphicFramePr>
          <p:nvPr/>
        </p:nvGraphicFramePr>
        <p:xfrm>
          <a:off x="0" y="7195420"/>
          <a:ext cx="3095625" cy="882607"/>
        </p:xfrm>
        <a:graphic>
          <a:graphicData uri="http://schemas.openxmlformats.org/drawingml/2006/table">
            <a:tbl>
              <a:tblPr/>
              <a:tblGrid>
                <a:gridCol w="1201738"/>
                <a:gridCol w="649287"/>
                <a:gridCol w="800100"/>
                <a:gridCol w="444500"/>
              </a:tblGrid>
              <a:tr h="23336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РАДИОВЕЩАНИЕ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радиостанции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Федеральное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Региональное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Местное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МАЯК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975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10140"/>
              </p:ext>
            </p:extLst>
          </p:nvPr>
        </p:nvGraphicFramePr>
        <p:xfrm>
          <a:off x="6472238" y="1344613"/>
          <a:ext cx="3240087" cy="1349377"/>
        </p:xfrm>
        <a:graphic>
          <a:graphicData uri="http://schemas.openxmlformats.org/drawingml/2006/table">
            <a:tbl>
              <a:tblPr/>
              <a:tblGrid>
                <a:gridCol w="1089025"/>
                <a:gridCol w="711200"/>
                <a:gridCol w="790575"/>
                <a:gridCol w="649287"/>
              </a:tblGrid>
              <a:tr h="23336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ТЕЛЕВИДЕНИЕ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телеканала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Федеральный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Региональный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Местный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1 Первый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ОТС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68" marB="251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6004" name="Group 180"/>
          <p:cNvGraphicFramePr>
            <a:graphicFrameLocks noGrp="1"/>
          </p:cNvGraphicFramePr>
          <p:nvPr/>
        </p:nvGraphicFramePr>
        <p:xfrm>
          <a:off x="3356976" y="8119705"/>
          <a:ext cx="3095625" cy="1065332"/>
        </p:xfrm>
        <a:graphic>
          <a:graphicData uri="http://schemas.openxmlformats.org/drawingml/2006/table">
            <a:tbl>
              <a:tblPr/>
              <a:tblGrid>
                <a:gridCol w="1181100"/>
                <a:gridCol w="666750"/>
                <a:gridCol w="712788"/>
                <a:gridCol w="534987"/>
              </a:tblGrid>
              <a:tr h="23336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ПЕЧАТНЫЕ СМИ</a:t>
                      </a:r>
                    </a:p>
                  </a:txBody>
                  <a:tcPr marL="25173" marR="25173" marT="25142" marB="251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</a:txBody>
                  <a:tcPr marL="25173" marR="25173" marT="25142" marB="251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Федеральные</a:t>
                      </a:r>
                    </a:p>
                  </a:txBody>
                  <a:tcPr marL="25173" marR="25173" marT="25142" marB="251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Региональные</a:t>
                      </a:r>
                    </a:p>
                  </a:txBody>
                  <a:tcPr marL="25173" marR="25173" marT="25142" marB="251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Местные</a:t>
                      </a:r>
                    </a:p>
                  </a:txBody>
                  <a:tcPr marL="25173" marR="25173" marT="25142" marB="251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Ангарские огни</a:t>
                      </a:r>
                    </a:p>
                  </a:txBody>
                  <a:tcPr marL="25173" marR="25173" marT="25142" marB="251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42" marB="251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42" marB="251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3" marR="25173" marT="25142" marB="251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6198" name="Group 374"/>
          <p:cNvGraphicFramePr>
            <a:graphicFrameLocks noGrp="1"/>
          </p:cNvGraphicFramePr>
          <p:nvPr/>
        </p:nvGraphicFramePr>
        <p:xfrm>
          <a:off x="0" y="8068915"/>
          <a:ext cx="3097213" cy="1532285"/>
        </p:xfrm>
        <a:graphic>
          <a:graphicData uri="http://schemas.openxmlformats.org/drawingml/2006/table">
            <a:tbl>
              <a:tblPr/>
              <a:tblGrid>
                <a:gridCol w="2154238"/>
                <a:gridCol w="942975"/>
              </a:tblGrid>
              <a:tr h="233363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ИНТЕРНЕТ</a:t>
                      </a:r>
                    </a:p>
                  </a:txBody>
                  <a:tcPr marL="25173" marR="25173" marT="25169" marB="251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</a:txBody>
                  <a:tcPr marL="25173" marR="25173" marT="25169" marB="251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Наличие</a:t>
                      </a:r>
                    </a:p>
                  </a:txBody>
                  <a:tcPr marL="25173" marR="25173" marT="25169" marB="251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Выделенная линия</a:t>
                      </a:r>
                    </a:p>
                  </a:txBody>
                  <a:tcPr marL="25173" marR="25173" marT="25169" marB="251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69" marB="251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Через оператора сотовой связи</a:t>
                      </a:r>
                    </a:p>
                  </a:txBody>
                  <a:tcPr marL="25173" marR="25173" marT="25169" marB="251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3" marR="25173" marT="25169" marB="251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Общественные пункты доступа в интернет</a:t>
                      </a:r>
                    </a:p>
                  </a:txBody>
                  <a:tcPr marL="25173" marR="25173" marT="25169" marB="251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3" marR="25173" marT="25169" marB="251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6047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44943"/>
              </p:ext>
            </p:extLst>
          </p:nvPr>
        </p:nvGraphicFramePr>
        <p:xfrm>
          <a:off x="4311650" y="1350963"/>
          <a:ext cx="2157413" cy="1582917"/>
        </p:xfrm>
        <a:graphic>
          <a:graphicData uri="http://schemas.openxmlformats.org/drawingml/2006/table">
            <a:tbl>
              <a:tblPr/>
              <a:tblGrid>
                <a:gridCol w="1368425"/>
                <a:gridCol w="788988"/>
              </a:tblGrid>
              <a:tr h="233363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СОТОВЫЕ ОПЕРАТОРЫ</a:t>
                      </a: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телеканала</a:t>
                      </a: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Федеральный</a:t>
                      </a: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BEELINE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MEGAFON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ТЕЛЕ2</a:t>
                      </a: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MTC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4" marR="25164" marT="25171" marB="25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06076" name="Группа 4"/>
          <p:cNvGrpSpPr>
            <a:grpSpLocks/>
          </p:cNvGrpSpPr>
          <p:nvPr/>
        </p:nvGrpSpPr>
        <p:grpSpPr bwMode="auto">
          <a:xfrm>
            <a:off x="8093075" y="4513263"/>
            <a:ext cx="1800225" cy="1149350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>
                  <a:cs typeface="Arial" pitchFamily="34" charset="0"/>
                </a:rPr>
                <a:t>Организации СЭС на территории населенного пункта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06079" name="Группа 5"/>
          <p:cNvGrpSpPr>
            <a:grpSpLocks/>
          </p:cNvGrpSpPr>
          <p:nvPr/>
        </p:nvGrpSpPr>
        <p:grpSpPr bwMode="auto">
          <a:xfrm>
            <a:off x="8035925" y="3001963"/>
            <a:ext cx="1800225" cy="1439862"/>
            <a:chOff x="2368550" y="2295508"/>
            <a:chExt cx="1800002" cy="1440758"/>
          </a:xfrm>
        </p:grpSpPr>
        <p:sp>
          <p:nvSpPr>
            <p:cNvPr id="206080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села вертолетная площадка и аэродром 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81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села нефте- и газопроводы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82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Аэродромы гражданской Авиации 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06083" name="Group 259"/>
          <p:cNvGrpSpPr>
            <a:grpSpLocks/>
          </p:cNvGrpSpPr>
          <p:nvPr/>
        </p:nvGrpSpPr>
        <p:grpSpPr bwMode="auto">
          <a:xfrm>
            <a:off x="10072688" y="1136650"/>
            <a:ext cx="2728912" cy="7107238"/>
            <a:chOff x="0" y="1573"/>
            <a:chExt cx="1719" cy="4478"/>
          </a:xfrm>
        </p:grpSpPr>
        <p:sp>
          <p:nvSpPr>
            <p:cNvPr id="7" name="Text Box 423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5571"/>
              <a:ext cx="1717" cy="246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села нефте- и газопроводы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Text Box 42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4862"/>
              <a:ext cx="1717" cy="459"/>
            </a:xfrm>
            <a:prstGeom prst="rect">
              <a:avLst/>
            </a:prstGeom>
            <a:solidFill>
              <a:srgbClr val="FFCC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800" i="1" dirty="0">
                  <a:cs typeface="Arial" pitchFamily="34" charset="0"/>
                </a:rPr>
                <a:t>Объекты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социального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и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культурного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значения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 smtClean="0">
                  <a:latin typeface="Times New Roman" pitchFamily="18" charset="0"/>
                  <a:cs typeface="Arial" pitchFamily="34" charset="0"/>
                </a:rPr>
                <a:t>в наличии,</a:t>
              </a:r>
              <a:endParaRPr lang="ru-RU" sz="800" i="1" dirty="0">
                <a:latin typeface="Times New Roman" pitchFamily="18" charset="0"/>
                <a:cs typeface="Arial" pitchFamily="34" charset="0"/>
              </a:endParaRPr>
            </a:p>
            <a:p>
              <a:pPr algn="ctr"/>
              <a:r>
                <a:rPr lang="ru-RU" sz="800" i="1" dirty="0">
                  <a:cs typeface="Arial" pitchFamily="34" charset="0"/>
                </a:rPr>
                <a:t>Потенциально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-</a:t>
              </a:r>
              <a:r>
                <a:rPr lang="ru-RU" sz="800" i="1" dirty="0">
                  <a:cs typeface="Arial" pitchFamily="34" charset="0"/>
                </a:rPr>
                <a:t>опасные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и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промышленные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объекты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на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территории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населенного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пункта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отсутствуют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86" name="Text Box 425"/>
            <p:cNvSpPr txBox="1">
              <a:spLocks noChangeArrowheads="1"/>
            </p:cNvSpPr>
            <p:nvPr/>
          </p:nvSpPr>
          <p:spPr bwMode="auto">
            <a:xfrm>
              <a:off x="2" y="4630"/>
              <a:ext cx="1717" cy="2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530" tIns="45260" rIns="90530" bIns="45260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Подразделения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войск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МО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РФ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ГО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территории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села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не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дислоцируются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87" name="Rectangle 426"/>
            <p:cNvSpPr>
              <a:spLocks noChangeArrowheads="1"/>
            </p:cNvSpPr>
            <p:nvPr/>
          </p:nvSpPr>
          <p:spPr bwMode="auto">
            <a:xfrm>
              <a:off x="2" y="5340"/>
              <a:ext cx="1717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766" tIns="45381" rIns="90766" bIns="45381" anchor="ctr"/>
            <a:lstStyle/>
            <a:p>
              <a:pPr algn="ctr"/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Судоходные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реки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на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территории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населенного</a:t>
              </a:r>
              <a:endPara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/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пункта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" name="Text Box 428"/>
            <p:cNvSpPr txBox="1">
              <a:spLocks noChangeArrowheads="1"/>
            </p:cNvSpPr>
            <p:nvPr/>
          </p:nvSpPr>
          <p:spPr bwMode="auto">
            <a:xfrm>
              <a:off x="2" y="2157"/>
              <a:ext cx="1717" cy="3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Отделения железной доги, железная дорога на территории населенного пункта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" name="Text Box 429"/>
            <p:cNvSpPr txBox="1">
              <a:spLocks noChangeArrowheads="1"/>
            </p:cNvSpPr>
            <p:nvPr/>
          </p:nvSpPr>
          <p:spPr bwMode="auto">
            <a:xfrm>
              <a:off x="2" y="2477"/>
              <a:ext cx="1717" cy="2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населенного пункта лесничеств 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" name="Text Box 430"/>
            <p:cNvSpPr txBox="1">
              <a:spLocks noChangeArrowheads="1"/>
            </p:cNvSpPr>
            <p:nvPr/>
          </p:nvSpPr>
          <p:spPr bwMode="auto">
            <a:xfrm>
              <a:off x="2" y="4231"/>
              <a:ext cx="1717" cy="29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800" i="1" dirty="0">
                  <a:cs typeface="Arial" pitchFamily="34" charset="0"/>
                </a:rPr>
                <a:t>Места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добычи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лесных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ресурсов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 dirty="0">
                  <a:cs typeface="Arial" pitchFamily="34" charset="0"/>
                </a:rPr>
                <a:t>пионерские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лагеря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 dirty="0">
                  <a:cs typeface="Arial" pitchFamily="34" charset="0"/>
                </a:rPr>
                <a:t>дома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отдыха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 dirty="0" smtClean="0"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ru-RU" sz="800" i="1" dirty="0">
                  <a:cs typeface="Arial" pitchFamily="34" charset="0"/>
                </a:rPr>
                <a:t>туристические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 dirty="0">
                  <a:cs typeface="Arial" pitchFamily="34" charset="0"/>
                </a:rPr>
                <a:t>маршруты</a:t>
              </a:r>
              <a:r>
                <a:rPr lang="ru-RU" sz="800" i="1" dirty="0">
                  <a:latin typeface="Times New Roman" pitchFamily="18" charset="0"/>
                  <a:cs typeface="Arial" pitchFamily="34" charset="0"/>
                </a:rPr>
                <a:t>,  </a:t>
              </a:r>
              <a:r>
                <a:rPr lang="ru-RU" sz="800" i="1" dirty="0" smtClean="0">
                  <a:latin typeface="Times New Roman" pitchFamily="18" charset="0"/>
                  <a:cs typeface="Arial" pitchFamily="34" charset="0"/>
                </a:rPr>
                <a:t>в наличии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Text Box 431"/>
            <p:cNvSpPr txBox="1">
              <a:spLocks noChangeArrowheads="1"/>
            </p:cNvSpPr>
            <p:nvPr/>
          </p:nvSpPr>
          <p:spPr bwMode="auto">
            <a:xfrm>
              <a:off x="2" y="4005"/>
              <a:ext cx="1717" cy="2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Шахты пещеры, горные выработки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Rectangle 432"/>
            <p:cNvSpPr>
              <a:spLocks noChangeArrowheads="1"/>
            </p:cNvSpPr>
            <p:nvPr/>
          </p:nvSpPr>
          <p:spPr bwMode="auto">
            <a:xfrm>
              <a:off x="0" y="1573"/>
              <a:ext cx="1719" cy="322"/>
            </a:xfrm>
            <a:prstGeom prst="rect">
              <a:avLst/>
            </a:prstGeom>
            <a:solidFill>
              <a:srgbClr val="FF00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90" tIns="45695" rIns="91390" bIns="45695">
              <a:spAutoFit/>
            </a:bodyPr>
            <a:lstStyle/>
            <a:p>
              <a:pPr algn="ctr"/>
              <a:r>
                <a:rPr lang="ru-RU" sz="900">
                  <a:solidFill>
                    <a:schemeClr val="bg1"/>
                  </a:solidFill>
                  <a:cs typeface="Arial" pitchFamily="34" charset="0"/>
                </a:rPr>
                <a:t>Места забора воды  с применением авиации на территории НП (вертолетом, самолетом Бе-200чс);  </a:t>
              </a:r>
              <a:r>
                <a:rPr lang="ru-RU" sz="900" u="sng">
                  <a:solidFill>
                    <a:schemeClr val="bg1"/>
                  </a:solidFill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93" name="Rectangle 435"/>
            <p:cNvSpPr>
              <a:spLocks noChangeArrowheads="1"/>
            </p:cNvSpPr>
            <p:nvPr/>
          </p:nvSpPr>
          <p:spPr bwMode="auto">
            <a:xfrm>
              <a:off x="2" y="2710"/>
              <a:ext cx="1717" cy="40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297" tIns="45647" rIns="91297" bIns="45647">
              <a:spAutoFit/>
            </a:bodyPr>
            <a:lstStyle/>
            <a:p>
              <a:pPr algn="ctr"/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Автомобильные дороги 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федерального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значения по территории населенного пункта 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не проходят. Опасных участков дороги нет.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" name="Rectangle 436"/>
            <p:cNvSpPr>
              <a:spLocks noChangeArrowheads="1"/>
            </p:cNvSpPr>
            <p:nvPr/>
          </p:nvSpPr>
          <p:spPr bwMode="auto">
            <a:xfrm>
              <a:off x="2" y="1881"/>
              <a:ext cx="1717" cy="27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90" tIns="45695" rIns="91390" bIns="45695" anchor="ctr"/>
            <a:lstStyle/>
            <a:p>
              <a:pPr algn="ctr"/>
              <a:r>
                <a:rPr lang="ru-RU" sz="900">
                  <a:solidFill>
                    <a:schemeClr val="bg1"/>
                  </a:solidFill>
                  <a:cs typeface="Arial" pitchFamily="34" charset="0"/>
                </a:rPr>
                <a:t>Пожарной части и пожарного поста (подразделения) на территории населенного пункта </a:t>
              </a:r>
              <a:r>
                <a:rPr lang="ru-RU" sz="900" i="1">
                  <a:solidFill>
                    <a:schemeClr val="bg1"/>
                  </a:solidFill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" name="Text Box 43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3687"/>
              <a:ext cx="1717" cy="333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На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территории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населенного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пункта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общественные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места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с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наличием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точки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доступа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в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>
                  <a:cs typeface="Arial" pitchFamily="34" charset="0"/>
                </a:rPr>
                <a:t>Интернет</a:t>
              </a:r>
              <a:r>
                <a:rPr lang="ru-RU" sz="900" i="1" dirty="0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dirty="0" smtClean="0">
                  <a:latin typeface="Times New Roman" pitchFamily="18" charset="0"/>
                  <a:cs typeface="Arial" pitchFamily="34" charset="0"/>
                </a:rPr>
                <a:t> в наличии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" name="Rectangle 438"/>
            <p:cNvSpPr>
              <a:spLocks noChangeArrowheads="1"/>
            </p:cNvSpPr>
            <p:nvPr/>
          </p:nvSpPr>
          <p:spPr bwMode="auto">
            <a:xfrm>
              <a:off x="2" y="5815"/>
              <a:ext cx="1717" cy="2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31" tIns="45664" rIns="91331" bIns="45664">
              <a:spAutoFit/>
            </a:bodyPr>
            <a:lstStyle/>
            <a:p>
              <a:pPr algn="ctr"/>
              <a:r>
                <a:rPr lang="ru-RU" sz="900">
                  <a:solidFill>
                    <a:srgbClr val="0033CC"/>
                  </a:solidFill>
                  <a:cs typeface="Arial" pitchFamily="34" charset="0"/>
                </a:rPr>
                <a:t>Стационарных постов ДПС на территории населенного пункта</a:t>
              </a:r>
              <a:r>
                <a:rPr lang="ru-RU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  <a:r>
                <a:rPr lang="ru-RU" sz="900" u="sng">
                  <a:solidFill>
                    <a:srgbClr val="FF3300"/>
                  </a:solidFill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Rectangle 440"/>
            <p:cNvSpPr>
              <a:spLocks noChangeArrowheads="1"/>
            </p:cNvSpPr>
            <p:nvPr/>
          </p:nvSpPr>
          <p:spPr bwMode="auto">
            <a:xfrm>
              <a:off x="2" y="3506"/>
              <a:ext cx="1717" cy="1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31" tIns="45664" rIns="91331" bIns="45664" anchor="ctr"/>
            <a:lstStyle/>
            <a:p>
              <a:pPr algn="ctr"/>
              <a:r>
                <a:rPr lang="ru-RU" sz="9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Поливомоечная техника отсутствует</a:t>
              </a:r>
              <a:r>
                <a:rPr lang="ru-RU" sz="90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 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" name="Rectangle 319"/>
            <p:cNvSpPr>
              <a:spLocks noChangeArrowheads="1"/>
            </p:cNvSpPr>
            <p:nvPr/>
          </p:nvSpPr>
          <p:spPr bwMode="auto">
            <a:xfrm>
              <a:off x="2" y="3117"/>
              <a:ext cx="1717" cy="37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90" tIns="45695" rIns="91390" bIns="45695" anchor="ctr"/>
            <a:lstStyle/>
            <a:p>
              <a:pPr algn="ctr"/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Медицинских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учреждений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населенного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пункта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нет</a:t>
              </a:r>
              <a:endPara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/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Места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базирования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БСПМ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территории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населенного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пункта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отсутствуют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206312" name="Group 488"/>
          <p:cNvGraphicFramePr>
            <a:graphicFrameLocks noGrp="1"/>
          </p:cNvGraphicFramePr>
          <p:nvPr/>
        </p:nvGraphicFramePr>
        <p:xfrm>
          <a:off x="0" y="0"/>
          <a:ext cx="12801600" cy="11874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СВЕДЕНИЯ О НАЛИЧИИ СРЕДСТВ МАССОВОЙ ИНФОРМАЦИИ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206852" name="Text Box 3"/>
          <p:cNvSpPr txBox="1">
            <a:spLocks noChangeArrowheads="1"/>
          </p:cNvSpPr>
          <p:nvPr/>
        </p:nvSpPr>
        <p:spPr bwMode="auto">
          <a:xfrm>
            <a:off x="0" y="3644900"/>
            <a:ext cx="12801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27524" tIns="63768" rIns="127524" bIns="63768">
            <a:spAutoFit/>
          </a:bodyPr>
          <a:lstStyle/>
          <a:p>
            <a:pPr algn="ctr" defTabSz="1279525"/>
            <a:r>
              <a:rPr lang="ru-RU" sz="4300">
                <a:solidFill>
                  <a:srgbClr val="FFFF00"/>
                </a:solidFill>
                <a:cs typeface="Arial" pitchFamily="34" charset="0"/>
              </a:rPr>
              <a:t>РИСКИ ВОЗНИКНОВЕНИЯ ЧС НА ТРАНСПОРТЕ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Группа 161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63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26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4" name="Полилиния 263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4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260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261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262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248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9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251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252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254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257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25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25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255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3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250" name="AutoShape 221"/>
            <p:cNvSpPr>
              <a:spLocks noChangeArrowheads="1"/>
            </p:cNvSpPr>
            <p:nvPr/>
          </p:nvSpPr>
          <p:spPr bwMode="auto">
            <a:xfrm>
              <a:off x="7595234" y="1435886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</a:t>
              </a:r>
              <a:r>
                <a:rPr lang="ru-RU" sz="800" dirty="0"/>
                <a:t>Данилова Анна Николаевна</a:t>
              </a:r>
            </a:p>
            <a:p>
              <a:pPr algn="ctr" defTabSz="912813"/>
              <a:r>
                <a:rPr lang="ru-RU" sz="800" dirty="0" smtClean="0"/>
                <a:t>, тел. 69-98-86, койко-мест 100</a:t>
              </a:r>
              <a:endParaRPr lang="ru-RU" dirty="0"/>
            </a:p>
          </p:txBody>
        </p:sp>
      </p:grpSp>
      <p:graphicFrame>
        <p:nvGraphicFramePr>
          <p:cNvPr id="208509" name="Group 637"/>
          <p:cNvGraphicFramePr>
            <a:graphicFrameLocks noGrp="1"/>
          </p:cNvGraphicFramePr>
          <p:nvPr/>
        </p:nvGraphicFramePr>
        <p:xfrm>
          <a:off x="0" y="0"/>
          <a:ext cx="12801600" cy="115692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Риски возникновения ЧС на объектах автомобильного транспорта 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6770" name="AutoShape 820"/>
          <p:cNvSpPr>
            <a:spLocks noChangeArrowheads="1"/>
          </p:cNvSpPr>
          <p:nvPr/>
        </p:nvSpPr>
        <p:spPr bwMode="auto">
          <a:xfrm flipH="1">
            <a:off x="4952500" y="4279421"/>
            <a:ext cx="2559050" cy="714375"/>
          </a:xfrm>
          <a:prstGeom prst="wedgeRectCallout">
            <a:avLst>
              <a:gd name="adj1" fmla="val -41307"/>
              <a:gd name="adj2" fmla="val -131205"/>
            </a:avLst>
          </a:prstGeom>
          <a:solidFill>
            <a:srgbClr val="FF0000">
              <a:alpha val="4588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31281" tIns="65640" rIns="131281" bIns="65640">
            <a:spAutoFit/>
          </a:bodyPr>
          <a:lstStyle/>
          <a:p>
            <a:pPr algn="ctr" defTabSz="1493838"/>
            <a:r>
              <a:rPr lang="ru-RU" sz="9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ХАРАКТЕРИСТИКА ОПАСНОГО УЧАСТКА</a:t>
            </a:r>
          </a:p>
          <a:p>
            <a:pPr algn="ctr" defTabSz="1493838"/>
            <a:r>
              <a:rPr lang="ru-RU" sz="9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нерегулируемый перекресток</a:t>
            </a:r>
          </a:p>
          <a:p>
            <a:pPr algn="ctr" defTabSz="1493838"/>
            <a:r>
              <a:rPr lang="ru-RU" sz="9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Протяженность участка 70 м</a:t>
            </a:r>
          </a:p>
        </p:txBody>
      </p:sp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>
                <a:cs typeface="Arial" pitchFamily="34" charset="0"/>
              </a:rPr>
              <a:t>На территории села нефте- и газопроводы 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>
                <a:cs typeface="Arial" pitchFamily="34" charset="0"/>
              </a:rPr>
              <a:t>Объекты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социального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и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культурного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значения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отсутствуют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,</a:t>
            </a:r>
          </a:p>
          <a:p>
            <a:pPr algn="ctr"/>
            <a:r>
              <a:rPr lang="ru-RU" sz="800" i="1">
                <a:cs typeface="Arial" pitchFamily="34" charset="0"/>
              </a:rPr>
              <a:t>Потенциально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-</a:t>
            </a:r>
            <a:r>
              <a:rPr lang="ru-RU" sz="800" i="1">
                <a:cs typeface="Arial" pitchFamily="34" charset="0"/>
              </a:rPr>
              <a:t>опасные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и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промышленные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объекты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на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территории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населенного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пункта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отсутствуют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.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8048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>
                <a:cs typeface="Arial" pitchFamily="34" charset="0"/>
              </a:rPr>
              <a:t>Подразделения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войск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МО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РФ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и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ГО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на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территории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села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не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дислоцируются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8049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  <a:cs typeface="Arial" pitchFamily="34" charset="0"/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solidFill>
                  <a:srgbClr val="3333CC"/>
                </a:solidFill>
                <a:cs typeface="Arial" pitchFamily="34" charset="0"/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solidFill>
                  <a:srgbClr val="3333CC"/>
                </a:solidFill>
                <a:cs typeface="Arial" pitchFamily="34" charset="0"/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solidFill>
                  <a:srgbClr val="3333CC"/>
                </a:solidFill>
                <a:cs typeface="Arial" pitchFamily="34" charset="0"/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solidFill>
                  <a:srgbClr val="3333CC"/>
                </a:solidFill>
                <a:cs typeface="Arial" pitchFamily="34" charset="0"/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solidFill>
                  <a:srgbClr val="3333CC"/>
                </a:solidFill>
                <a:cs typeface="Arial" pitchFamily="34" charset="0"/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solidFill>
                  <a:srgbClr val="3333CC"/>
                </a:solidFill>
                <a:cs typeface="Arial" pitchFamily="34" charset="0"/>
              </a:rPr>
              <a:t>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6666087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>
                <a:cs typeface="Arial" pitchFamily="34" charset="0"/>
              </a:rPr>
              <a:t>Отделения железной доги, железная дорога на территории населенного пункта 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7174087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 dirty="0">
                <a:cs typeface="Arial" pitchFamily="34" charset="0"/>
              </a:rPr>
              <a:t>На территории населенного пункта лесничеств нет</a:t>
            </a:r>
            <a:endParaRPr lang="ru-RU" sz="55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>
                <a:cs typeface="Arial" pitchFamily="34" charset="0"/>
              </a:rPr>
              <a:t>Места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добычи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лесных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ресурсов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, </a:t>
            </a:r>
            <a:r>
              <a:rPr lang="ru-RU" sz="800" i="1">
                <a:cs typeface="Arial" pitchFamily="34" charset="0"/>
              </a:rPr>
              <a:t>пионерские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лагеря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, </a:t>
            </a:r>
            <a:r>
              <a:rPr lang="ru-RU" sz="800" i="1">
                <a:cs typeface="Arial" pitchFamily="34" charset="0"/>
              </a:rPr>
              <a:t>дома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отдыха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, </a:t>
            </a:r>
            <a:r>
              <a:rPr lang="ru-RU" sz="800" i="1">
                <a:cs typeface="Arial" pitchFamily="34" charset="0"/>
              </a:rPr>
              <a:t>дома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престарелых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места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массового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отдыха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, </a:t>
            </a:r>
            <a:r>
              <a:rPr lang="ru-RU" sz="800" i="1">
                <a:cs typeface="Arial" pitchFamily="34" charset="0"/>
              </a:rPr>
              <a:t>туристические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cs typeface="Arial" pitchFamily="34" charset="0"/>
              </a:rPr>
              <a:t>маршруты</a:t>
            </a:r>
            <a:r>
              <a:rPr lang="ru-RU" sz="800" i="1">
                <a:latin typeface="Times New Roman" pitchFamily="18" charset="0"/>
                <a:cs typeface="Arial" pitchFamily="34" charset="0"/>
              </a:rPr>
              <a:t>,  </a:t>
            </a:r>
            <a:r>
              <a:rPr lang="ru-RU" sz="800" i="1">
                <a:cs typeface="Arial" pitchFamily="34" charset="0"/>
              </a:rPr>
              <a:t>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4646613" y="9226550"/>
            <a:ext cx="2725737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>
                <a:cs typeface="Arial" pitchFamily="34" charset="0"/>
              </a:rPr>
              <a:t>Шахты пещеры, горные выработки 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5738987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  <a:cs typeface="Arial" pitchFamily="34" charset="0"/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  <a:cs typeface="Arial" pitchFamily="34" charset="0"/>
              </a:rPr>
              <a:t>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8055" name="Rectangle 435"/>
          <p:cNvSpPr>
            <a:spLocks noChangeArrowheads="1"/>
          </p:cNvSpPr>
          <p:nvPr/>
        </p:nvSpPr>
        <p:spPr bwMode="auto">
          <a:xfrm>
            <a:off x="3175" y="7543974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Автомобильные дороги 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 значения по территории населенного пункта 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не проходят. Опасных участков дороги нет.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6227937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  <a:cs typeface="Arial" pitchFamily="34" charset="0"/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  <a:cs typeface="Arial" pitchFamily="34" charset="0"/>
              </a:rPr>
              <a:t>нет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46613" y="8723313"/>
            <a:ext cx="2725737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>
                <a:cs typeface="Arial" pitchFamily="34" charset="0"/>
              </a:rPr>
              <a:t>На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территории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населенного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пункта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общественные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места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с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наличием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точки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доступа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в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Интернет</a:t>
            </a:r>
            <a:r>
              <a:rPr lang="ru-RU" sz="900" i="1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900" i="1">
                <a:cs typeface="Arial" pitchFamily="34" charset="0"/>
              </a:rPr>
              <a:t>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  <a:cs typeface="Arial" pitchFamily="34" charset="0"/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ru-RU" sz="900" u="sng">
                <a:solidFill>
                  <a:srgbClr val="FF3300"/>
                </a:solidFill>
                <a:cs typeface="Arial" pitchFamily="34" charset="0"/>
              </a:rPr>
              <a:t>нет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4646613" y="8435975"/>
            <a:ext cx="2725737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3175" y="8190087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08061" name="Группа 5"/>
          <p:cNvGrpSpPr>
            <a:grpSpLocks/>
          </p:cNvGrpSpPr>
          <p:nvPr/>
        </p:nvGrpSpPr>
        <p:grpSpPr bwMode="auto">
          <a:xfrm>
            <a:off x="0" y="4201461"/>
            <a:ext cx="1800225" cy="1439862"/>
            <a:chOff x="2368550" y="2295508"/>
            <a:chExt cx="1800002" cy="1440758"/>
          </a:xfrm>
        </p:grpSpPr>
        <p:sp>
          <p:nvSpPr>
            <p:cNvPr id="208062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села вертолетная площадка и аэродром 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8063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села нефте- и газопроводы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8064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Аэродромы гражданской Авиации 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08065" name="Группа 4"/>
          <p:cNvGrpSpPr>
            <a:grpSpLocks/>
          </p:cNvGrpSpPr>
          <p:nvPr/>
        </p:nvGrpSpPr>
        <p:grpSpPr bwMode="auto">
          <a:xfrm>
            <a:off x="8258175" y="1182688"/>
            <a:ext cx="1800225" cy="1147762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>
                  <a:cs typeface="Arial" pitchFamily="34" charset="0"/>
                </a:rPr>
                <a:t>Организации СЭС на территории населенного пункта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08130" name="AutoShape 230"/>
          <p:cNvSpPr>
            <a:spLocks noChangeArrowheads="1"/>
          </p:cNvSpPr>
          <p:nvPr/>
        </p:nvSpPr>
        <p:spPr bwMode="auto">
          <a:xfrm>
            <a:off x="8931055" y="5521915"/>
            <a:ext cx="3384550" cy="722312"/>
          </a:xfrm>
          <a:prstGeom prst="wedgeRectCallout">
            <a:avLst>
              <a:gd name="adj1" fmla="val -93098"/>
              <a:gd name="adj2" fmla="val -3092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36" tIns="63919" rIns="127836" bIns="63919"/>
          <a:lstStyle/>
          <a:p>
            <a:pPr algn="ctr"/>
            <a:r>
              <a:rPr lang="ru-RU" sz="900" b="0" i="1">
                <a:cs typeface="Arial" pitchFamily="34" charset="0"/>
              </a:rPr>
              <a:t>Автотранспортная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сеть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территории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развита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удовлетворительно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и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состоит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из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дорог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с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твердым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и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грунтовым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покрытием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круглогодичного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использования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для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всех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видов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 </a:t>
            </a:r>
            <a:r>
              <a:rPr lang="ru-RU" sz="900" b="0" i="1">
                <a:cs typeface="Arial" pitchFamily="34" charset="0"/>
              </a:rPr>
              <a:t>транспорта</a:t>
            </a:r>
            <a:r>
              <a:rPr lang="ru-RU" sz="900" b="0" i="1">
                <a:latin typeface="Calibri" pitchFamily="34" charset="0"/>
                <a:cs typeface="Arial" pitchFamily="34" charset="0"/>
              </a:rPr>
              <a:t>. 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08473" name="Picture 6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4600" y="0"/>
            <a:ext cx="2667000" cy="508000"/>
          </a:xfrm>
          <a:prstGeom prst="rect">
            <a:avLst/>
          </a:prstGeom>
          <a:noFill/>
        </p:spPr>
      </p:pic>
      <p:sp>
        <p:nvSpPr>
          <p:cNvPr id="401765" name="Freeform 1381"/>
          <p:cNvSpPr>
            <a:spLocks/>
          </p:cNvSpPr>
          <p:nvPr/>
        </p:nvSpPr>
        <p:spPr bwMode="auto">
          <a:xfrm>
            <a:off x="6196042" y="1610289"/>
            <a:ext cx="1171782" cy="2255173"/>
          </a:xfrm>
          <a:custGeom>
            <a:avLst/>
            <a:gdLst>
              <a:gd name="connsiteX0" fmla="*/ 10000 w 10000"/>
              <a:gd name="connsiteY0" fmla="*/ 0 h 9578"/>
              <a:gd name="connsiteX1" fmla="*/ 8914 w 10000"/>
              <a:gd name="connsiteY1" fmla="*/ 4924 h 9578"/>
              <a:gd name="connsiteX2" fmla="*/ 3401 w 10000"/>
              <a:gd name="connsiteY2" fmla="*/ 2413 h 9578"/>
              <a:gd name="connsiteX3" fmla="*/ 714 w 10000"/>
              <a:gd name="connsiteY3" fmla="*/ 9578 h 9578"/>
              <a:gd name="connsiteX4" fmla="*/ 0 w 10000"/>
              <a:gd name="connsiteY4" fmla="*/ 3187 h 9578"/>
              <a:gd name="connsiteX0" fmla="*/ 10000 w 10000"/>
              <a:gd name="connsiteY0" fmla="*/ 0 h 10000"/>
              <a:gd name="connsiteX1" fmla="*/ 8578 w 10000"/>
              <a:gd name="connsiteY1" fmla="*/ 2606 h 10000"/>
              <a:gd name="connsiteX2" fmla="*/ 3401 w 10000"/>
              <a:gd name="connsiteY2" fmla="*/ 2519 h 10000"/>
              <a:gd name="connsiteX3" fmla="*/ 714 w 10000"/>
              <a:gd name="connsiteY3" fmla="*/ 10000 h 10000"/>
              <a:gd name="connsiteX4" fmla="*/ 0 w 10000"/>
              <a:gd name="connsiteY4" fmla="*/ 3327 h 10000"/>
              <a:gd name="connsiteX0" fmla="*/ 10000 w 10000"/>
              <a:gd name="connsiteY0" fmla="*/ 2199 h 5526"/>
              <a:gd name="connsiteX1" fmla="*/ 8578 w 10000"/>
              <a:gd name="connsiteY1" fmla="*/ 4805 h 5526"/>
              <a:gd name="connsiteX2" fmla="*/ 3401 w 10000"/>
              <a:gd name="connsiteY2" fmla="*/ 4718 h 5526"/>
              <a:gd name="connsiteX3" fmla="*/ 1775 w 10000"/>
              <a:gd name="connsiteY3" fmla="*/ 0 h 5526"/>
              <a:gd name="connsiteX4" fmla="*/ 0 w 10000"/>
              <a:gd name="connsiteY4" fmla="*/ 5526 h 5526"/>
              <a:gd name="connsiteX0" fmla="*/ 8732 w 8732"/>
              <a:gd name="connsiteY0" fmla="*/ 28095 h 32811"/>
              <a:gd name="connsiteX1" fmla="*/ 7310 w 8732"/>
              <a:gd name="connsiteY1" fmla="*/ 32811 h 32811"/>
              <a:gd name="connsiteX2" fmla="*/ 2133 w 8732"/>
              <a:gd name="connsiteY2" fmla="*/ 32654 h 32811"/>
              <a:gd name="connsiteX3" fmla="*/ 507 w 8732"/>
              <a:gd name="connsiteY3" fmla="*/ 24116 h 32811"/>
              <a:gd name="connsiteX4" fmla="*/ 0 w 8732"/>
              <a:gd name="connsiteY4" fmla="*/ 0 h 32811"/>
              <a:gd name="connsiteX0" fmla="*/ 10000 w 10000"/>
              <a:gd name="connsiteY0" fmla="*/ 8993 h 10430"/>
              <a:gd name="connsiteX1" fmla="*/ 8372 w 10000"/>
              <a:gd name="connsiteY1" fmla="*/ 10430 h 10430"/>
              <a:gd name="connsiteX2" fmla="*/ 2443 w 10000"/>
              <a:gd name="connsiteY2" fmla="*/ 10382 h 10430"/>
              <a:gd name="connsiteX3" fmla="*/ 1618 w 10000"/>
              <a:gd name="connsiteY3" fmla="*/ 2450 h 10430"/>
              <a:gd name="connsiteX4" fmla="*/ 0 w 10000"/>
              <a:gd name="connsiteY4" fmla="*/ 430 h 10430"/>
              <a:gd name="connsiteX0" fmla="*/ 10000 w 10743"/>
              <a:gd name="connsiteY0" fmla="*/ 9922 h 11311"/>
              <a:gd name="connsiteX1" fmla="*/ 10743 w 10743"/>
              <a:gd name="connsiteY1" fmla="*/ 0 h 11311"/>
              <a:gd name="connsiteX2" fmla="*/ 2443 w 10743"/>
              <a:gd name="connsiteY2" fmla="*/ 11311 h 11311"/>
              <a:gd name="connsiteX3" fmla="*/ 1618 w 10743"/>
              <a:gd name="connsiteY3" fmla="*/ 3379 h 11311"/>
              <a:gd name="connsiteX4" fmla="*/ 0 w 10743"/>
              <a:gd name="connsiteY4" fmla="*/ 1359 h 11311"/>
              <a:gd name="connsiteX0" fmla="*/ 10000 w 10743"/>
              <a:gd name="connsiteY0" fmla="*/ 9922 h 11311"/>
              <a:gd name="connsiteX1" fmla="*/ 10743 w 10743"/>
              <a:gd name="connsiteY1" fmla="*/ 0 h 11311"/>
              <a:gd name="connsiteX2" fmla="*/ 2443 w 10743"/>
              <a:gd name="connsiteY2" fmla="*/ 11311 h 11311"/>
              <a:gd name="connsiteX3" fmla="*/ 1618 w 10743"/>
              <a:gd name="connsiteY3" fmla="*/ 3379 h 11311"/>
              <a:gd name="connsiteX4" fmla="*/ 0 w 10743"/>
              <a:gd name="connsiteY4" fmla="*/ 1359 h 11311"/>
              <a:gd name="connsiteX0" fmla="*/ 10000 w 10248"/>
              <a:gd name="connsiteY0" fmla="*/ 10097 h 11486"/>
              <a:gd name="connsiteX1" fmla="*/ 9972 w 10248"/>
              <a:gd name="connsiteY1" fmla="*/ 0 h 11486"/>
              <a:gd name="connsiteX2" fmla="*/ 2443 w 10248"/>
              <a:gd name="connsiteY2" fmla="*/ 11486 h 11486"/>
              <a:gd name="connsiteX3" fmla="*/ 1618 w 10248"/>
              <a:gd name="connsiteY3" fmla="*/ 3554 h 11486"/>
              <a:gd name="connsiteX4" fmla="*/ 0 w 10248"/>
              <a:gd name="connsiteY4" fmla="*/ 1534 h 11486"/>
              <a:gd name="connsiteX0" fmla="*/ 10000 w 11146"/>
              <a:gd name="connsiteY0" fmla="*/ 11370 h 12759"/>
              <a:gd name="connsiteX1" fmla="*/ 9935 w 11146"/>
              <a:gd name="connsiteY1" fmla="*/ 5118 h 12759"/>
              <a:gd name="connsiteX2" fmla="*/ 9972 w 11146"/>
              <a:gd name="connsiteY2" fmla="*/ 1273 h 12759"/>
              <a:gd name="connsiteX3" fmla="*/ 2443 w 11146"/>
              <a:gd name="connsiteY3" fmla="*/ 12759 h 12759"/>
              <a:gd name="connsiteX4" fmla="*/ 1618 w 11146"/>
              <a:gd name="connsiteY4" fmla="*/ 4827 h 12759"/>
              <a:gd name="connsiteX5" fmla="*/ 0 w 11146"/>
              <a:gd name="connsiteY5" fmla="*/ 2807 h 12759"/>
              <a:gd name="connsiteX0" fmla="*/ 10000 w 10352"/>
              <a:gd name="connsiteY0" fmla="*/ 10097 h 11486"/>
              <a:gd name="connsiteX1" fmla="*/ 9935 w 10352"/>
              <a:gd name="connsiteY1" fmla="*/ 3845 h 11486"/>
              <a:gd name="connsiteX2" fmla="*/ 9972 w 10352"/>
              <a:gd name="connsiteY2" fmla="*/ 0 h 11486"/>
              <a:gd name="connsiteX3" fmla="*/ 6230 w 10352"/>
              <a:gd name="connsiteY3" fmla="*/ 787 h 11486"/>
              <a:gd name="connsiteX4" fmla="*/ 2443 w 10352"/>
              <a:gd name="connsiteY4" fmla="*/ 11486 h 11486"/>
              <a:gd name="connsiteX5" fmla="*/ 1618 w 10352"/>
              <a:gd name="connsiteY5" fmla="*/ 3554 h 11486"/>
              <a:gd name="connsiteX6" fmla="*/ 0 w 10352"/>
              <a:gd name="connsiteY6" fmla="*/ 1534 h 11486"/>
              <a:gd name="connsiteX0" fmla="*/ 10000 w 10352"/>
              <a:gd name="connsiteY0" fmla="*/ 10097 h 10097"/>
              <a:gd name="connsiteX1" fmla="*/ 9935 w 10352"/>
              <a:gd name="connsiteY1" fmla="*/ 3845 h 10097"/>
              <a:gd name="connsiteX2" fmla="*/ 9972 w 10352"/>
              <a:gd name="connsiteY2" fmla="*/ 0 h 10097"/>
              <a:gd name="connsiteX3" fmla="*/ 6230 w 10352"/>
              <a:gd name="connsiteY3" fmla="*/ 787 h 10097"/>
              <a:gd name="connsiteX4" fmla="*/ 3302 w 10352"/>
              <a:gd name="connsiteY4" fmla="*/ 1962 h 10097"/>
              <a:gd name="connsiteX5" fmla="*/ 1618 w 10352"/>
              <a:gd name="connsiteY5" fmla="*/ 3554 h 10097"/>
              <a:gd name="connsiteX6" fmla="*/ 0 w 10352"/>
              <a:gd name="connsiteY6" fmla="*/ 1534 h 10097"/>
              <a:gd name="connsiteX0" fmla="*/ 13379 w 13731"/>
              <a:gd name="connsiteY0" fmla="*/ 10097 h 14819"/>
              <a:gd name="connsiteX1" fmla="*/ 13314 w 13731"/>
              <a:gd name="connsiteY1" fmla="*/ 3845 h 14819"/>
              <a:gd name="connsiteX2" fmla="*/ 13351 w 13731"/>
              <a:gd name="connsiteY2" fmla="*/ 0 h 14819"/>
              <a:gd name="connsiteX3" fmla="*/ 9609 w 13731"/>
              <a:gd name="connsiteY3" fmla="*/ 787 h 14819"/>
              <a:gd name="connsiteX4" fmla="*/ 6681 w 13731"/>
              <a:gd name="connsiteY4" fmla="*/ 1962 h 14819"/>
              <a:gd name="connsiteX5" fmla="*/ 4997 w 13731"/>
              <a:gd name="connsiteY5" fmla="*/ 3554 h 14819"/>
              <a:gd name="connsiteX6" fmla="*/ 0 w 13731"/>
              <a:gd name="connsiteY6" fmla="*/ 12369 h 14819"/>
              <a:gd name="connsiteX0" fmla="*/ 13379 w 13731"/>
              <a:gd name="connsiteY0" fmla="*/ 10097 h 14819"/>
              <a:gd name="connsiteX1" fmla="*/ 13314 w 13731"/>
              <a:gd name="connsiteY1" fmla="*/ 3845 h 14819"/>
              <a:gd name="connsiteX2" fmla="*/ 13351 w 13731"/>
              <a:gd name="connsiteY2" fmla="*/ 0 h 14819"/>
              <a:gd name="connsiteX3" fmla="*/ 9609 w 13731"/>
              <a:gd name="connsiteY3" fmla="*/ 787 h 14819"/>
              <a:gd name="connsiteX4" fmla="*/ 6681 w 13731"/>
              <a:gd name="connsiteY4" fmla="*/ 1962 h 14819"/>
              <a:gd name="connsiteX5" fmla="*/ 2685 w 13731"/>
              <a:gd name="connsiteY5" fmla="*/ 2942 h 14819"/>
              <a:gd name="connsiteX6" fmla="*/ 0 w 13731"/>
              <a:gd name="connsiteY6" fmla="*/ 12369 h 14819"/>
              <a:gd name="connsiteX0" fmla="*/ 13379 w 13724"/>
              <a:gd name="connsiteY0" fmla="*/ 9605 h 14327"/>
              <a:gd name="connsiteX1" fmla="*/ 13314 w 13724"/>
              <a:gd name="connsiteY1" fmla="*/ 3353 h 14327"/>
              <a:gd name="connsiteX2" fmla="*/ 10921 w 13724"/>
              <a:gd name="connsiteY2" fmla="*/ 9294 h 14327"/>
              <a:gd name="connsiteX3" fmla="*/ 9609 w 13724"/>
              <a:gd name="connsiteY3" fmla="*/ 295 h 14327"/>
              <a:gd name="connsiteX4" fmla="*/ 6681 w 13724"/>
              <a:gd name="connsiteY4" fmla="*/ 1470 h 14327"/>
              <a:gd name="connsiteX5" fmla="*/ 2685 w 13724"/>
              <a:gd name="connsiteY5" fmla="*/ 2450 h 14327"/>
              <a:gd name="connsiteX6" fmla="*/ 0 w 13724"/>
              <a:gd name="connsiteY6" fmla="*/ 11877 h 14327"/>
              <a:gd name="connsiteX0" fmla="*/ 13379 w 13379"/>
              <a:gd name="connsiteY0" fmla="*/ 9605 h 14327"/>
              <a:gd name="connsiteX1" fmla="*/ 11743 w 13379"/>
              <a:gd name="connsiteY1" fmla="*/ 11392 h 14327"/>
              <a:gd name="connsiteX2" fmla="*/ 10921 w 13379"/>
              <a:gd name="connsiteY2" fmla="*/ 9294 h 14327"/>
              <a:gd name="connsiteX3" fmla="*/ 9609 w 13379"/>
              <a:gd name="connsiteY3" fmla="*/ 295 h 14327"/>
              <a:gd name="connsiteX4" fmla="*/ 6681 w 13379"/>
              <a:gd name="connsiteY4" fmla="*/ 1470 h 14327"/>
              <a:gd name="connsiteX5" fmla="*/ 2685 w 13379"/>
              <a:gd name="connsiteY5" fmla="*/ 2450 h 14327"/>
              <a:gd name="connsiteX6" fmla="*/ 0 w 13379"/>
              <a:gd name="connsiteY6" fmla="*/ 11877 h 14327"/>
              <a:gd name="connsiteX0" fmla="*/ 13379 w 13379"/>
              <a:gd name="connsiteY0" fmla="*/ 9605 h 14327"/>
              <a:gd name="connsiteX1" fmla="*/ 11743 w 13379"/>
              <a:gd name="connsiteY1" fmla="*/ 11392 h 14327"/>
              <a:gd name="connsiteX2" fmla="*/ 10921 w 13379"/>
              <a:gd name="connsiteY2" fmla="*/ 9294 h 14327"/>
              <a:gd name="connsiteX3" fmla="*/ 10706 w 13379"/>
              <a:gd name="connsiteY3" fmla="*/ 4926 h 14327"/>
              <a:gd name="connsiteX4" fmla="*/ 6681 w 13379"/>
              <a:gd name="connsiteY4" fmla="*/ 1470 h 14327"/>
              <a:gd name="connsiteX5" fmla="*/ 2685 w 13379"/>
              <a:gd name="connsiteY5" fmla="*/ 2450 h 14327"/>
              <a:gd name="connsiteX6" fmla="*/ 0 w 13379"/>
              <a:gd name="connsiteY6" fmla="*/ 11877 h 14327"/>
              <a:gd name="connsiteX0" fmla="*/ 13379 w 13379"/>
              <a:gd name="connsiteY0" fmla="*/ 9605 h 14327"/>
              <a:gd name="connsiteX1" fmla="*/ 11743 w 13379"/>
              <a:gd name="connsiteY1" fmla="*/ 11392 h 14327"/>
              <a:gd name="connsiteX2" fmla="*/ 10921 w 13379"/>
              <a:gd name="connsiteY2" fmla="*/ 9294 h 14327"/>
              <a:gd name="connsiteX3" fmla="*/ 10706 w 13379"/>
              <a:gd name="connsiteY3" fmla="*/ 4926 h 14327"/>
              <a:gd name="connsiteX4" fmla="*/ 10682 w 13379"/>
              <a:gd name="connsiteY4" fmla="*/ 5052 h 14327"/>
              <a:gd name="connsiteX5" fmla="*/ 2685 w 13379"/>
              <a:gd name="connsiteY5" fmla="*/ 2450 h 14327"/>
              <a:gd name="connsiteX6" fmla="*/ 0 w 13379"/>
              <a:gd name="connsiteY6" fmla="*/ 11877 h 14327"/>
              <a:gd name="connsiteX0" fmla="*/ 13379 w 13379"/>
              <a:gd name="connsiteY0" fmla="*/ 7158 h 11880"/>
              <a:gd name="connsiteX1" fmla="*/ 11743 w 13379"/>
              <a:gd name="connsiteY1" fmla="*/ 8945 h 11880"/>
              <a:gd name="connsiteX2" fmla="*/ 10921 w 13379"/>
              <a:gd name="connsiteY2" fmla="*/ 6847 h 11880"/>
              <a:gd name="connsiteX3" fmla="*/ 10706 w 13379"/>
              <a:gd name="connsiteY3" fmla="*/ 2479 h 11880"/>
              <a:gd name="connsiteX4" fmla="*/ 10682 w 13379"/>
              <a:gd name="connsiteY4" fmla="*/ 2605 h 11880"/>
              <a:gd name="connsiteX5" fmla="*/ 10746 w 13379"/>
              <a:gd name="connsiteY5" fmla="*/ 2450 h 11880"/>
              <a:gd name="connsiteX6" fmla="*/ 0 w 13379"/>
              <a:gd name="connsiteY6" fmla="*/ 9430 h 11880"/>
              <a:gd name="connsiteX0" fmla="*/ 2827 w 2827"/>
              <a:gd name="connsiteY0" fmla="*/ 14067 h 15906"/>
              <a:gd name="connsiteX1" fmla="*/ 1191 w 2827"/>
              <a:gd name="connsiteY1" fmla="*/ 15854 h 15906"/>
              <a:gd name="connsiteX2" fmla="*/ 369 w 2827"/>
              <a:gd name="connsiteY2" fmla="*/ 13756 h 15906"/>
              <a:gd name="connsiteX3" fmla="*/ 154 w 2827"/>
              <a:gd name="connsiteY3" fmla="*/ 9388 h 15906"/>
              <a:gd name="connsiteX4" fmla="*/ 130 w 2827"/>
              <a:gd name="connsiteY4" fmla="*/ 9514 h 15906"/>
              <a:gd name="connsiteX5" fmla="*/ 194 w 2827"/>
              <a:gd name="connsiteY5" fmla="*/ 9359 h 15906"/>
              <a:gd name="connsiteX6" fmla="*/ 1184 w 2827"/>
              <a:gd name="connsiteY6" fmla="*/ 0 h 15906"/>
              <a:gd name="connsiteX0" fmla="*/ 10000 w 10000"/>
              <a:gd name="connsiteY0" fmla="*/ 8734 h 9890"/>
              <a:gd name="connsiteX1" fmla="*/ 4213 w 10000"/>
              <a:gd name="connsiteY1" fmla="*/ 9857 h 9890"/>
              <a:gd name="connsiteX2" fmla="*/ 1305 w 10000"/>
              <a:gd name="connsiteY2" fmla="*/ 8538 h 9890"/>
              <a:gd name="connsiteX3" fmla="*/ 545 w 10000"/>
              <a:gd name="connsiteY3" fmla="*/ 5792 h 9890"/>
              <a:gd name="connsiteX4" fmla="*/ 460 w 10000"/>
              <a:gd name="connsiteY4" fmla="*/ 5871 h 9890"/>
              <a:gd name="connsiteX5" fmla="*/ 686 w 10000"/>
              <a:gd name="connsiteY5" fmla="*/ 5774 h 9890"/>
              <a:gd name="connsiteX6" fmla="*/ 4398 w 10000"/>
              <a:gd name="connsiteY6" fmla="*/ 0 h 9890"/>
              <a:gd name="connsiteX0" fmla="*/ 15946 w 15946"/>
              <a:gd name="connsiteY0" fmla="*/ 8831 h 10000"/>
              <a:gd name="connsiteX1" fmla="*/ 10159 w 15946"/>
              <a:gd name="connsiteY1" fmla="*/ 9967 h 10000"/>
              <a:gd name="connsiteX2" fmla="*/ 7251 w 15946"/>
              <a:gd name="connsiteY2" fmla="*/ 8633 h 10000"/>
              <a:gd name="connsiteX3" fmla="*/ 6491 w 15946"/>
              <a:gd name="connsiteY3" fmla="*/ 5856 h 10000"/>
              <a:gd name="connsiteX4" fmla="*/ 6406 w 15946"/>
              <a:gd name="connsiteY4" fmla="*/ 5936 h 10000"/>
              <a:gd name="connsiteX5" fmla="*/ 6632 w 15946"/>
              <a:gd name="connsiteY5" fmla="*/ 5838 h 10000"/>
              <a:gd name="connsiteX6" fmla="*/ 619 w 15946"/>
              <a:gd name="connsiteY6" fmla="*/ 1913 h 10000"/>
              <a:gd name="connsiteX7" fmla="*/ 10344 w 15946"/>
              <a:gd name="connsiteY7" fmla="*/ 0 h 10000"/>
              <a:gd name="connsiteX0" fmla="*/ 16948 w 16948"/>
              <a:gd name="connsiteY0" fmla="*/ 8831 h 10000"/>
              <a:gd name="connsiteX1" fmla="*/ 11161 w 16948"/>
              <a:gd name="connsiteY1" fmla="*/ 9967 h 10000"/>
              <a:gd name="connsiteX2" fmla="*/ 8253 w 16948"/>
              <a:gd name="connsiteY2" fmla="*/ 8633 h 10000"/>
              <a:gd name="connsiteX3" fmla="*/ 7493 w 16948"/>
              <a:gd name="connsiteY3" fmla="*/ 5856 h 10000"/>
              <a:gd name="connsiteX4" fmla="*/ 7408 w 16948"/>
              <a:gd name="connsiteY4" fmla="*/ 5936 h 10000"/>
              <a:gd name="connsiteX5" fmla="*/ 7634 w 16948"/>
              <a:gd name="connsiteY5" fmla="*/ 5838 h 10000"/>
              <a:gd name="connsiteX6" fmla="*/ 1621 w 16948"/>
              <a:gd name="connsiteY6" fmla="*/ 6412 h 10000"/>
              <a:gd name="connsiteX7" fmla="*/ 1621 w 16948"/>
              <a:gd name="connsiteY7" fmla="*/ 1913 h 10000"/>
              <a:gd name="connsiteX8" fmla="*/ 11346 w 16948"/>
              <a:gd name="connsiteY8" fmla="*/ 0 h 10000"/>
              <a:gd name="connsiteX0" fmla="*/ 15987 w 15987"/>
              <a:gd name="connsiteY0" fmla="*/ 8831 h 10000"/>
              <a:gd name="connsiteX1" fmla="*/ 10200 w 15987"/>
              <a:gd name="connsiteY1" fmla="*/ 9967 h 10000"/>
              <a:gd name="connsiteX2" fmla="*/ 7292 w 15987"/>
              <a:gd name="connsiteY2" fmla="*/ 8633 h 10000"/>
              <a:gd name="connsiteX3" fmla="*/ 6532 w 15987"/>
              <a:gd name="connsiteY3" fmla="*/ 5856 h 10000"/>
              <a:gd name="connsiteX4" fmla="*/ 6447 w 15987"/>
              <a:gd name="connsiteY4" fmla="*/ 5936 h 10000"/>
              <a:gd name="connsiteX5" fmla="*/ 6673 w 15987"/>
              <a:gd name="connsiteY5" fmla="*/ 5838 h 10000"/>
              <a:gd name="connsiteX6" fmla="*/ 6426 w 15987"/>
              <a:gd name="connsiteY6" fmla="*/ 5357 h 10000"/>
              <a:gd name="connsiteX7" fmla="*/ 660 w 15987"/>
              <a:gd name="connsiteY7" fmla="*/ 1913 h 10000"/>
              <a:gd name="connsiteX8" fmla="*/ 10385 w 15987"/>
              <a:gd name="connsiteY8" fmla="*/ 0 h 10000"/>
              <a:gd name="connsiteX0" fmla="*/ 9807 w 9807"/>
              <a:gd name="connsiteY0" fmla="*/ 8831 h 10000"/>
              <a:gd name="connsiteX1" fmla="*/ 4020 w 9807"/>
              <a:gd name="connsiteY1" fmla="*/ 9967 h 10000"/>
              <a:gd name="connsiteX2" fmla="*/ 1112 w 9807"/>
              <a:gd name="connsiteY2" fmla="*/ 8633 h 10000"/>
              <a:gd name="connsiteX3" fmla="*/ 352 w 9807"/>
              <a:gd name="connsiteY3" fmla="*/ 5856 h 10000"/>
              <a:gd name="connsiteX4" fmla="*/ 267 w 9807"/>
              <a:gd name="connsiteY4" fmla="*/ 5936 h 10000"/>
              <a:gd name="connsiteX5" fmla="*/ 493 w 9807"/>
              <a:gd name="connsiteY5" fmla="*/ 5838 h 10000"/>
              <a:gd name="connsiteX6" fmla="*/ 246 w 9807"/>
              <a:gd name="connsiteY6" fmla="*/ 5357 h 10000"/>
              <a:gd name="connsiteX7" fmla="*/ 770 w 9807"/>
              <a:gd name="connsiteY7" fmla="*/ 1857 h 10000"/>
              <a:gd name="connsiteX8" fmla="*/ 4205 w 9807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07" h="10000">
                <a:moveTo>
                  <a:pt x="9807" y="8831"/>
                </a:moveTo>
                <a:cubicBezTo>
                  <a:pt x="9506" y="8169"/>
                  <a:pt x="5470" y="10000"/>
                  <a:pt x="4020" y="9967"/>
                </a:cubicBezTo>
                <a:cubicBezTo>
                  <a:pt x="2570" y="9934"/>
                  <a:pt x="2456" y="8661"/>
                  <a:pt x="1112" y="8633"/>
                </a:cubicBezTo>
                <a:cubicBezTo>
                  <a:pt x="858" y="7708"/>
                  <a:pt x="606" y="6783"/>
                  <a:pt x="352" y="5856"/>
                </a:cubicBezTo>
                <a:cubicBezTo>
                  <a:pt x="324" y="5883"/>
                  <a:pt x="295" y="5909"/>
                  <a:pt x="267" y="5936"/>
                </a:cubicBezTo>
                <a:lnTo>
                  <a:pt x="493" y="5838"/>
                </a:lnTo>
                <a:cubicBezTo>
                  <a:pt x="0" y="5529"/>
                  <a:pt x="200" y="6020"/>
                  <a:pt x="246" y="5357"/>
                </a:cubicBezTo>
                <a:cubicBezTo>
                  <a:pt x="292" y="4694"/>
                  <a:pt x="110" y="2750"/>
                  <a:pt x="770" y="1857"/>
                </a:cubicBezTo>
                <a:cubicBezTo>
                  <a:pt x="1430" y="964"/>
                  <a:pt x="4087" y="328"/>
                  <a:pt x="4205" y="0"/>
                </a:cubicBezTo>
              </a:path>
            </a:pathLst>
          </a:custGeom>
          <a:noFill/>
          <a:ln w="31750">
            <a:solidFill>
              <a:srgbClr val="008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1766" name="Oval 63"/>
          <p:cNvSpPr>
            <a:spLocks noChangeArrowheads="1"/>
          </p:cNvSpPr>
          <p:nvPr/>
        </p:nvSpPr>
        <p:spPr bwMode="auto">
          <a:xfrm rot="-255994">
            <a:off x="6812225" y="3377745"/>
            <a:ext cx="927100" cy="463550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eaVert" wrap="none" lIns="126991" tIns="63531" rIns="126991" bIns="63531" anchor="ctr"/>
          <a:lstStyle/>
          <a:p>
            <a:pPr algn="ctr"/>
            <a:endParaRPr lang="ru-RU"/>
          </a:p>
        </p:txBody>
      </p:sp>
      <p:sp>
        <p:nvSpPr>
          <p:cNvPr id="208043" name="Oval 63"/>
          <p:cNvSpPr>
            <a:spLocks noChangeArrowheads="1"/>
          </p:cNvSpPr>
          <p:nvPr/>
        </p:nvSpPr>
        <p:spPr bwMode="auto">
          <a:xfrm>
            <a:off x="7322355" y="3426956"/>
            <a:ext cx="201612" cy="40005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eaVert" wrap="none" lIns="127574" tIns="63788" rIns="127574" bIns="63788" anchor="ctr"/>
          <a:lstStyle/>
          <a:p>
            <a:pPr algn="ctr" defTabSz="1276350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1767" name="AutoShape 323"/>
          <p:cNvSpPr>
            <a:spLocks noChangeArrowheads="1"/>
          </p:cNvSpPr>
          <p:nvPr/>
        </p:nvSpPr>
        <p:spPr bwMode="auto">
          <a:xfrm>
            <a:off x="7357454" y="2555961"/>
            <a:ext cx="1408112" cy="503238"/>
          </a:xfrm>
          <a:prstGeom prst="wedgeRectCallout">
            <a:avLst>
              <a:gd name="adj1" fmla="val -43751"/>
              <a:gd name="adj2" fmla="val 13362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406" tIns="63724" rIns="127406" bIns="63724">
            <a:spAutoFit/>
          </a:bodyPr>
          <a:lstStyle/>
          <a:p>
            <a:pPr algn="ctr"/>
            <a:r>
              <a:rPr lang="ru-RU" sz="800" b="0" u="sng" dirty="0"/>
              <a:t>Зона</a:t>
            </a:r>
            <a:r>
              <a:rPr lang="ru-RU" sz="800" b="0" u="sng" dirty="0">
                <a:latin typeface="Calibri" pitchFamily="34" charset="0"/>
              </a:rPr>
              <a:t> </a:t>
            </a:r>
            <a:r>
              <a:rPr lang="ru-RU" sz="800" b="0" u="sng" dirty="0"/>
              <a:t>ответственности</a:t>
            </a:r>
            <a:r>
              <a:rPr lang="ru-RU" sz="800" b="0" dirty="0">
                <a:latin typeface="Calibri" pitchFamily="34" charset="0"/>
              </a:rPr>
              <a:t> </a:t>
            </a:r>
            <a:r>
              <a:rPr lang="ru-RU" sz="800" b="0" dirty="0"/>
              <a:t>ГИБДД</a:t>
            </a:r>
            <a:r>
              <a:rPr lang="ru-RU" sz="800" b="0" dirty="0">
                <a:latin typeface="Calibri" pitchFamily="34" charset="0"/>
              </a:rPr>
              <a:t> </a:t>
            </a:r>
          </a:p>
          <a:p>
            <a:pPr algn="ctr"/>
            <a:r>
              <a:rPr lang="ru-RU" sz="800" b="0" dirty="0"/>
              <a:t>Протяженность</a:t>
            </a:r>
            <a:r>
              <a:rPr lang="ru-RU" sz="800" b="0" dirty="0">
                <a:latin typeface="Calibri" pitchFamily="34" charset="0"/>
              </a:rPr>
              <a:t> 25 </a:t>
            </a:r>
            <a:r>
              <a:rPr lang="ru-RU" sz="800" b="0" dirty="0"/>
              <a:t>км</a:t>
            </a:r>
            <a:endParaRPr lang="ru-RU" dirty="0"/>
          </a:p>
        </p:txBody>
      </p:sp>
      <p:grpSp>
        <p:nvGrpSpPr>
          <p:cNvPr id="401768" name="Group 389"/>
          <p:cNvGrpSpPr>
            <a:grpSpLocks/>
          </p:cNvGrpSpPr>
          <p:nvPr/>
        </p:nvGrpSpPr>
        <p:grpSpPr bwMode="auto">
          <a:xfrm>
            <a:off x="7621435" y="3282298"/>
            <a:ext cx="1582738" cy="644525"/>
            <a:chOff x="6890" y="5474"/>
            <a:chExt cx="1174" cy="408"/>
          </a:xfrm>
        </p:grpSpPr>
        <p:sp>
          <p:nvSpPr>
            <p:cNvPr id="401769" name="Rectangle 242"/>
            <p:cNvSpPr>
              <a:spLocks noChangeArrowheads="1"/>
            </p:cNvSpPr>
            <p:nvPr/>
          </p:nvSpPr>
          <p:spPr bwMode="auto">
            <a:xfrm>
              <a:off x="7116" y="5474"/>
              <a:ext cx="948" cy="408"/>
            </a:xfrm>
            <a:prstGeom prst="rect">
              <a:avLst/>
            </a:prstGeom>
            <a:solidFill>
              <a:srgbClr val="CCFFFF">
                <a:alpha val="8509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362" tIns="63703" rIns="127362" bIns="63703" anchor="ctr"/>
            <a:lstStyle/>
            <a:p>
              <a:pPr algn="ctr"/>
              <a:r>
                <a:rPr lang="ru-RU" sz="800" u="sng"/>
                <a:t>Передвижной</a:t>
              </a:r>
              <a:r>
                <a:rPr lang="ru-RU" sz="800" u="sng">
                  <a:latin typeface="Calibri" pitchFamily="34" charset="0"/>
                </a:rPr>
                <a:t> </a:t>
              </a:r>
              <a:r>
                <a:rPr lang="ru-RU" sz="800" u="sng"/>
                <a:t>пост</a:t>
              </a:r>
              <a:r>
                <a:rPr lang="ru-RU" sz="800" u="sng">
                  <a:latin typeface="Calibri" pitchFamily="34" charset="0"/>
                </a:rPr>
                <a:t> </a:t>
              </a:r>
              <a:r>
                <a:rPr lang="ru-RU" sz="800" u="sng"/>
                <a:t>ДПС</a:t>
              </a:r>
              <a:r>
                <a:rPr lang="ru-RU" sz="800">
                  <a:latin typeface="Calibri" pitchFamily="34" charset="0"/>
                </a:rPr>
                <a:t> </a:t>
              </a:r>
              <a:r>
                <a:rPr lang="ru-RU" sz="800"/>
                <a:t>ГИБДД</a:t>
              </a:r>
              <a:r>
                <a:rPr lang="ru-RU" sz="800">
                  <a:latin typeface="Calibri" pitchFamily="34" charset="0"/>
                </a:rPr>
                <a:t> </a:t>
              </a:r>
            </a:p>
            <a:p>
              <a:pPr algn="ctr"/>
              <a:r>
                <a:rPr lang="ru-RU" sz="800">
                  <a:latin typeface="Calibri" pitchFamily="34" charset="0"/>
                </a:rPr>
                <a:t>– 1 </a:t>
              </a:r>
              <a:r>
                <a:rPr lang="ru-RU" sz="800"/>
                <a:t>автомобиль</a:t>
              </a:r>
              <a:r>
                <a:rPr lang="ru-RU" sz="800">
                  <a:latin typeface="Calibri" pitchFamily="34" charset="0"/>
                </a:rPr>
                <a:t>,</a:t>
              </a:r>
            </a:p>
            <a:p>
              <a:pPr algn="ctr"/>
              <a:r>
                <a:rPr lang="ru-RU" sz="800">
                  <a:latin typeface="Calibri" pitchFamily="34" charset="0"/>
                </a:rPr>
                <a:t> 2 </a:t>
              </a:r>
              <a:r>
                <a:rPr lang="ru-RU" sz="800"/>
                <a:t>сотрудника</a:t>
              </a:r>
              <a:endParaRPr lang="ru-RU"/>
            </a:p>
          </p:txBody>
        </p:sp>
        <p:pic>
          <p:nvPicPr>
            <p:cNvPr id="401770" name="Picture 60" descr="менты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90" y="5564"/>
              <a:ext cx="23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2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33214"/>
              </p:ext>
            </p:extLst>
          </p:nvPr>
        </p:nvGraphicFramePr>
        <p:xfrm>
          <a:off x="1" y="1196897"/>
          <a:ext cx="2921329" cy="2147005"/>
        </p:xfrm>
        <a:graphic>
          <a:graphicData uri="http://schemas.openxmlformats.org/drawingml/2006/table">
            <a:tbl>
              <a:tblPr/>
              <a:tblGrid>
                <a:gridCol w="259773"/>
                <a:gridCol w="1222878"/>
                <a:gridCol w="495533"/>
                <a:gridCol w="511542"/>
                <a:gridCol w="431603"/>
              </a:tblGrid>
              <a:tr h="162650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подразделений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Силы и средства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Подр.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16265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Энергетики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6675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Коммунальные службы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6265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 ГИБДД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6265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Дорожные службы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6675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ОСМП ОГБУЗ «ЦРБ Иркутского района»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7085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ПЧ-102, ПЧ-105, ОП ПЧ-105, ПЧ-136, ПЧ-155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6675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ОМВД России по Иркутскому району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62650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330" y="6558449"/>
            <a:ext cx="1997264" cy="30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Group 2"/>
          <p:cNvGraphicFramePr>
            <a:graphicFrameLocks noGrp="1"/>
          </p:cNvGraphicFramePr>
          <p:nvPr/>
        </p:nvGraphicFramePr>
        <p:xfrm>
          <a:off x="0" y="839788"/>
          <a:ext cx="12801600" cy="8761418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622300"/>
                <a:gridCol w="6016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ОФПС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от МЧС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Минздравсоцразвития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МВД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 полиции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ФП РСЧС: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Аварийно-ремонтная бригада РЖД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Энергосети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Теплосети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Водоканал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 обл. газ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ТП РСЧС: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Агентство лесного хозяйства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другие ведомства и ведомства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229784" name="Rectangle 408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риском в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Иркутском  районе Иркутской области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Группа 173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5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" name="Полилиния 193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6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0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1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2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9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1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2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4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7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5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3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0" name="AutoShape 221"/>
            <p:cNvSpPr>
              <a:spLocks noChangeArrowheads="1"/>
            </p:cNvSpPr>
            <p:nvPr/>
          </p:nvSpPr>
          <p:spPr bwMode="auto">
            <a:xfrm>
              <a:off x="7599165" y="1454350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</a:t>
              </a:r>
              <a:r>
                <a:rPr lang="ru-RU" sz="800" dirty="0"/>
                <a:t>Данилова Анна Николаевна</a:t>
              </a:r>
            </a:p>
            <a:p>
              <a:pPr algn="ctr" defTabSz="912813"/>
              <a:r>
                <a:rPr lang="ru-RU" sz="800" dirty="0" smtClean="0"/>
                <a:t>, тел. 69-98-86, койко-мест 100</a:t>
              </a:r>
              <a:endParaRPr lang="ru-RU" dirty="0"/>
            </a:p>
          </p:txBody>
        </p:sp>
      </p:grpSp>
      <p:graphicFrame>
        <p:nvGraphicFramePr>
          <p:cNvPr id="211565" name="Group 621"/>
          <p:cNvGraphicFramePr>
            <a:graphicFrameLocks noGrp="1"/>
          </p:cNvGraphicFramePr>
          <p:nvPr/>
        </p:nvGraphicFramePr>
        <p:xfrm>
          <a:off x="0" y="0"/>
          <a:ext cx="12801600" cy="115692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Риски возникновения ЧС на объектах железнодорожного транспорта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85354" name="Text Box 1354"/>
          <p:cNvSpPr txBox="1">
            <a:spLocks noChangeArrowheads="1"/>
          </p:cNvSpPr>
          <p:nvPr/>
        </p:nvSpPr>
        <p:spPr bwMode="auto">
          <a:xfrm>
            <a:off x="3133725" y="4162425"/>
            <a:ext cx="6696075" cy="7445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27670" tIns="63850" rIns="127670" bIns="63850">
            <a:spAutoFit/>
          </a:bodyPr>
          <a:lstStyle/>
          <a:p>
            <a:pPr algn="ctr" defTabSz="1279525"/>
            <a:r>
              <a:rPr lang="ru-RU" sz="2000" b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rPr>
              <a:t>Железная дорога на территории населенного пункта отсутствует </a:t>
            </a:r>
          </a:p>
        </p:txBody>
      </p:sp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11306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211307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8718550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9226550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10075862" y="9226550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7791450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211313" name="Rectangle 435"/>
          <p:cNvSpPr>
            <a:spLocks noChangeArrowheads="1"/>
          </p:cNvSpPr>
          <p:nvPr/>
        </p:nvSpPr>
        <p:spPr bwMode="auto">
          <a:xfrm>
            <a:off x="10075862" y="7172325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8280400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2" y="8723313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10075862" y="8435975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10075862" y="7818438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211319" name="Группа 5"/>
          <p:cNvGrpSpPr>
            <a:grpSpLocks/>
          </p:cNvGrpSpPr>
          <p:nvPr/>
        </p:nvGrpSpPr>
        <p:grpSpPr bwMode="auto">
          <a:xfrm>
            <a:off x="2744788" y="1182688"/>
            <a:ext cx="1800225" cy="1439862"/>
            <a:chOff x="2368550" y="2295508"/>
            <a:chExt cx="1800002" cy="1440758"/>
          </a:xfrm>
        </p:grpSpPr>
        <p:sp>
          <p:nvSpPr>
            <p:cNvPr id="211320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b="0"/>
            </a:p>
          </p:txBody>
        </p:sp>
        <p:sp>
          <p:nvSpPr>
            <p:cNvPr id="211321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211322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b="0"/>
            </a:p>
          </p:txBody>
        </p:sp>
      </p:grpSp>
      <p:grpSp>
        <p:nvGrpSpPr>
          <p:cNvPr id="211323" name="Группа 4"/>
          <p:cNvGrpSpPr>
            <a:grpSpLocks/>
          </p:cNvGrpSpPr>
          <p:nvPr/>
        </p:nvGrpSpPr>
        <p:grpSpPr bwMode="auto">
          <a:xfrm>
            <a:off x="8258175" y="1182688"/>
            <a:ext cx="1800225" cy="1147762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/>
                <a:t>Организации СЭС на территории населенного пункта отсутствуют</a:t>
              </a:r>
              <a:endParaRPr lang="ru-RU" b="0"/>
            </a:p>
          </p:txBody>
        </p:sp>
      </p:grp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0209213" y="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Нехарактерный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815" name="Group 415"/>
          <p:cNvGraphicFramePr>
            <a:graphicFrameLocks noGrp="1"/>
          </p:cNvGraphicFramePr>
          <p:nvPr/>
        </p:nvGraphicFramePr>
        <p:xfrm>
          <a:off x="0" y="839788"/>
          <a:ext cx="12801600" cy="8470905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622300"/>
                <a:gridCol w="6016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230808" name="Rectangle 408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риском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в Иркутском 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районе Иркутской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48006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260" tIns="45630" rIns="91260" bIns="45630" anchor="ctr"/>
          <a:lstStyle/>
          <a:p>
            <a:pPr algn="ctr" defTabSz="1275715">
              <a:lnSpc>
                <a:spcPct val="80000"/>
              </a:lnSpc>
              <a:defRPr/>
            </a:pPr>
            <a:r>
              <a:rPr lang="ru-RU" b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СОДЕРЖАНИЕ </a:t>
            </a:r>
          </a:p>
        </p:txBody>
      </p:sp>
      <p:graphicFrame>
        <p:nvGraphicFramePr>
          <p:cNvPr id="8307" name="Group 115"/>
          <p:cNvGraphicFramePr>
            <a:graphicFrameLocks noGrp="1"/>
          </p:cNvGraphicFramePr>
          <p:nvPr/>
        </p:nvGraphicFramePr>
        <p:xfrm>
          <a:off x="326709" y="426720"/>
          <a:ext cx="12474891" cy="7538231"/>
        </p:xfrm>
        <a:graphic>
          <a:graphicData uri="http://schemas.openxmlformats.org/drawingml/2006/table">
            <a:tbl>
              <a:tblPr/>
              <a:tblGrid>
                <a:gridCol w="11333029"/>
                <a:gridCol w="1141862"/>
              </a:tblGrid>
              <a:tr h="300215">
                <a:tc>
                  <a:txBody>
                    <a:bodyPr/>
                    <a:lstStyle/>
                    <a:p>
                      <a:pPr marL="1778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Условные обозначения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882">
                <a:tc>
                  <a:txBody>
                    <a:bodyPr/>
                    <a:lstStyle/>
                    <a:p>
                      <a:pPr marL="1778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Общая информация (характеристика)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78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Риски возникновения ЧС на транспорте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9388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Риски возникновения ЧС на объектах автомобильного транспорта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9388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Ведомость привлечения сил и средств для ликвидации ЧС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9388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 Риски возникновения ЧС на объектах железнодорожного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59">
                <a:tc>
                  <a:txBody>
                    <a:bodyPr/>
                    <a:lstStyle/>
                    <a:p>
                      <a:pPr marL="179388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 Ведомость привлечения сил и средств для ликвидации ЧС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78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Риски возникновения  техногенных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993">
                <a:tc>
                  <a:txBody>
                    <a:bodyPr/>
                    <a:lstStyle/>
                    <a:p>
                      <a:pPr marL="168275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Риски возникновения аварии на системах  водоснабжения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59">
                <a:tc>
                  <a:txBody>
                    <a:bodyPr/>
                    <a:lstStyle/>
                    <a:p>
                      <a:pPr marL="179388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Ведомость привлечения сил и средств для ликвидации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59">
                <a:tc>
                  <a:txBody>
                    <a:bodyPr/>
                    <a:lstStyle/>
                    <a:p>
                      <a:pPr marL="179388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 Риски возникновения аварии на системах электроснабжения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59">
                <a:tc>
                  <a:txBody>
                    <a:bodyPr/>
                    <a:lstStyle/>
                    <a:p>
                      <a:pPr marL="179388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3.4. Ведомость привлечения сил и средств для ликвидации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59">
                <a:tc>
                  <a:txBody>
                    <a:bodyPr/>
                    <a:lstStyle/>
                    <a:p>
                      <a:pPr marL="179388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3.5. Риски возникновения аварии на системах газоснабжения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59">
                <a:tc>
                  <a:txBody>
                    <a:bodyPr/>
                    <a:lstStyle/>
                    <a:p>
                      <a:pPr marL="179388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3.6. Ведомость привлечения сил и средств для ликвидации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9388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3.7. Риски возникновения аварии на системах теплоснабжения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9388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3.8. Ведомость привлечения сил и средств для ликвидации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9388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Риски возникновения ЧС 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газопроводах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145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Риски возникновения аварий на газопроводах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145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Ведомость привлечения сил и средств для ликвидации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438">
                <a:tc>
                  <a:txBody>
                    <a:bodyPr/>
                    <a:lstStyle/>
                    <a:p>
                      <a:pPr marL="17145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 Риски возникновения аварий на нефтепроводах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881">
                <a:tc>
                  <a:txBody>
                    <a:bodyPr/>
                    <a:lstStyle/>
                    <a:p>
                      <a:pPr marL="17145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Ведомость привлечения сил и средств для ликвидации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78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Риски возникновения пожаров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9388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59">
                <a:tc>
                  <a:txBody>
                    <a:bodyPr/>
                    <a:lstStyle/>
                    <a:p>
                      <a:pPr marL="179388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Выписка из Расписания выезда подразделений пожарной охраны на тушение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78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5.3. Ведомость привлечения сил и средств для ликвидации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78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Риски  возникновения   ЧС природного характера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548">
                <a:tc>
                  <a:txBody>
                    <a:bodyPr/>
                    <a:lstStyle/>
                    <a:p>
                      <a:pPr marL="2540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 Риски возникновения природных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25400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 Ведомость привлечения сил и средств для ликвидации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25400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6.3. Риски  подтоплений (затоплений)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25400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6.4. Ведомость привлечения сил и средств для ликвидации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1778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Информационно-справочные материалы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2540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  Информационно-справочные материалы по силам и средствам РСЧС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59">
                <a:tc>
                  <a:txBody>
                    <a:bodyPr/>
                    <a:lstStyle/>
                    <a:p>
                      <a:pPr marL="261938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 Информационно-справочные материалы по резервам финансовых и материальных средств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105">
                <a:tc>
                  <a:txBody>
                    <a:bodyPr/>
                    <a:lstStyle/>
                    <a:p>
                      <a:pPr marL="25400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7.3. Схема производственного  объекта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1" name="Picture 5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214020" name="Text Box 3"/>
          <p:cNvSpPr txBox="1">
            <a:spLocks noChangeArrowheads="1"/>
          </p:cNvSpPr>
          <p:nvPr/>
        </p:nvSpPr>
        <p:spPr bwMode="auto">
          <a:xfrm>
            <a:off x="0" y="3644900"/>
            <a:ext cx="12801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27555" tIns="63783" rIns="127555" bIns="63783">
            <a:spAutoFit/>
          </a:bodyPr>
          <a:lstStyle/>
          <a:p>
            <a:pPr algn="ctr" defTabSz="1279525"/>
            <a:r>
              <a:rPr lang="ru-RU" sz="4300">
                <a:solidFill>
                  <a:srgbClr val="FFFF00"/>
                </a:solidFill>
                <a:cs typeface="Arial" pitchFamily="34" charset="0"/>
              </a:rPr>
              <a:t>РИСКИ ВОЗНИКНОВЕНИЯ ТЕХНОГЕННЫХ ЧС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Группа 178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80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9" name="Полилиния 198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1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5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6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7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2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83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6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7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9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92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93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94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90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8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5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</a:t>
              </a:r>
              <a:r>
                <a:rPr lang="ru-RU" sz="800" dirty="0"/>
                <a:t>Данилова Анна Николаевна</a:t>
              </a:r>
            </a:p>
            <a:p>
              <a:pPr algn="ctr" defTabSz="912813"/>
              <a:r>
                <a:rPr lang="ru-RU" sz="800" dirty="0" smtClean="0"/>
                <a:t>, тел. 69-98-86, койко-мест 100</a:t>
              </a:r>
              <a:endParaRPr lang="ru-RU" dirty="0"/>
            </a:p>
          </p:txBody>
        </p:sp>
      </p:grpSp>
      <p:graphicFrame>
        <p:nvGraphicFramePr>
          <p:cNvPr id="215717" name="Group 677"/>
          <p:cNvGraphicFramePr>
            <a:graphicFrameLocks noGrp="1"/>
          </p:cNvGraphicFramePr>
          <p:nvPr/>
        </p:nvGraphicFramePr>
        <p:xfrm>
          <a:off x="0" y="0"/>
          <a:ext cx="12801600" cy="115692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Риски возникновения ЧС на объектах ЖКХ (системы водоснабжения)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215182" name="Line 168"/>
          <p:cNvSpPr>
            <a:spLocks noChangeShapeType="1"/>
          </p:cNvSpPr>
          <p:nvPr/>
        </p:nvSpPr>
        <p:spPr bwMode="auto">
          <a:xfrm>
            <a:off x="10782300" y="2646363"/>
            <a:ext cx="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2" name="Text Box 1354"/>
          <p:cNvSpPr txBox="1">
            <a:spLocks noChangeArrowheads="1"/>
          </p:cNvSpPr>
          <p:nvPr/>
        </p:nvSpPr>
        <p:spPr bwMode="auto">
          <a:xfrm>
            <a:off x="3845490" y="3981472"/>
            <a:ext cx="6522146" cy="744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127670" tIns="63850" rIns="127670" bIns="63850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30188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000" b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Система водоснабжения  на территории населенного пункта в наличии ,является децентрализованной </a:t>
            </a:r>
          </a:p>
        </p:txBody>
      </p:sp>
      <p:graphicFrame>
        <p:nvGraphicFramePr>
          <p:cNvPr id="215319" name="Group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3917"/>
              </p:ext>
            </p:extLst>
          </p:nvPr>
        </p:nvGraphicFramePr>
        <p:xfrm>
          <a:off x="10353675" y="4476750"/>
          <a:ext cx="2447925" cy="2019757"/>
        </p:xfrm>
        <a:graphic>
          <a:graphicData uri="http://schemas.openxmlformats.org/drawingml/2006/table">
            <a:tbl>
              <a:tblPr/>
              <a:tblGrid>
                <a:gridCol w="1722438"/>
                <a:gridCol w="725487"/>
              </a:tblGrid>
              <a:tr h="425450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Сведения по объектам ЖКХ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сельского поселения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объекта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Котельные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шт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Тепловые пункты (шт.)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Водозаборы (шт.)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Очистные сооружения 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Водонапорные башни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Колодец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5173" marR="25173" marT="25151" marB="251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 dirty="0"/>
              <a:t>Объекты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социального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и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культурного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значения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 smtClean="0">
                <a:latin typeface="Times New Roman" pitchFamily="18" charset="0"/>
              </a:rPr>
              <a:t>в наличии,</a:t>
            </a:r>
            <a:endParaRPr lang="ru-RU" sz="800" i="1" dirty="0">
              <a:latin typeface="Times New Roman" pitchFamily="18" charset="0"/>
            </a:endParaRPr>
          </a:p>
          <a:p>
            <a:pPr algn="ctr"/>
            <a:r>
              <a:rPr lang="ru-RU" sz="800" i="1" dirty="0"/>
              <a:t>Потенциально</a:t>
            </a:r>
            <a:r>
              <a:rPr lang="ru-RU" sz="800" i="1" dirty="0">
                <a:latin typeface="Times New Roman" pitchFamily="18" charset="0"/>
              </a:rPr>
              <a:t>-</a:t>
            </a:r>
            <a:r>
              <a:rPr lang="ru-RU" sz="800" i="1" dirty="0"/>
              <a:t>опасные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и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промышленные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объекты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на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территории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населенного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пункта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отсутствуют</a:t>
            </a:r>
            <a:r>
              <a:rPr lang="ru-RU" sz="800" i="1" dirty="0">
                <a:latin typeface="Times New Roman" pitchFamily="18" charset="0"/>
              </a:rPr>
              <a:t>.</a:t>
            </a:r>
            <a:endParaRPr lang="ru-RU" b="0" dirty="0"/>
          </a:p>
        </p:txBody>
      </p:sp>
      <p:sp>
        <p:nvSpPr>
          <p:cNvPr id="215695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215696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8718550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9226550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46128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 dirty="0"/>
              <a:t>Места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добычи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лесных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ресурсов</a:t>
            </a:r>
            <a:r>
              <a:rPr lang="ru-RU" sz="800" i="1" dirty="0">
                <a:latin typeface="Times New Roman" pitchFamily="18" charset="0"/>
              </a:rPr>
              <a:t>, </a:t>
            </a:r>
            <a:r>
              <a:rPr lang="ru-RU" sz="800" i="1" dirty="0"/>
              <a:t>пионерские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лагеря</a:t>
            </a:r>
            <a:r>
              <a:rPr lang="ru-RU" sz="800" i="1" dirty="0">
                <a:latin typeface="Times New Roman" pitchFamily="18" charset="0"/>
              </a:rPr>
              <a:t>, </a:t>
            </a:r>
            <a:r>
              <a:rPr lang="ru-RU" sz="800" i="1" dirty="0"/>
              <a:t>дома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отдыха</a:t>
            </a:r>
            <a:r>
              <a:rPr lang="ru-RU" sz="800" i="1" dirty="0">
                <a:latin typeface="Times New Roman" pitchFamily="18" charset="0"/>
              </a:rPr>
              <a:t>, </a:t>
            </a:r>
            <a:r>
              <a:rPr lang="ru-RU" sz="800" i="1" dirty="0" smtClean="0">
                <a:latin typeface="Times New Roman" pitchFamily="18" charset="0"/>
              </a:rPr>
              <a:t> </a:t>
            </a:r>
            <a:r>
              <a:rPr lang="ru-RU" sz="800" i="1" dirty="0"/>
              <a:t>туристические</a:t>
            </a:r>
            <a:r>
              <a:rPr lang="ru-RU" sz="800" i="1" dirty="0">
                <a:latin typeface="Times New Roman" pitchFamily="18" charset="0"/>
              </a:rPr>
              <a:t> </a:t>
            </a:r>
            <a:r>
              <a:rPr lang="ru-RU" sz="800" i="1" dirty="0"/>
              <a:t>маршруты</a:t>
            </a:r>
            <a:r>
              <a:rPr lang="ru-RU" sz="800" i="1" dirty="0">
                <a:latin typeface="Times New Roman" pitchFamily="18" charset="0"/>
              </a:rPr>
              <a:t>,  </a:t>
            </a:r>
            <a:r>
              <a:rPr lang="ru-RU" sz="800" i="1" dirty="0" smtClean="0">
                <a:latin typeface="Times New Roman" pitchFamily="18" charset="0"/>
              </a:rPr>
              <a:t>в наличии</a:t>
            </a:r>
            <a:endParaRPr lang="ru-RU" b="0" dirty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9923789" y="9226550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7791450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215702" name="Rectangle 435"/>
          <p:cNvSpPr>
            <a:spLocks noChangeArrowheads="1"/>
          </p:cNvSpPr>
          <p:nvPr/>
        </p:nvSpPr>
        <p:spPr bwMode="auto">
          <a:xfrm>
            <a:off x="9923789" y="7172325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8280400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923789" y="8723313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9923789" y="8435975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9923789" y="7818438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215708" name="Группа 5"/>
          <p:cNvGrpSpPr>
            <a:grpSpLocks/>
          </p:cNvGrpSpPr>
          <p:nvPr/>
        </p:nvGrpSpPr>
        <p:grpSpPr bwMode="auto">
          <a:xfrm>
            <a:off x="2744788" y="8161338"/>
            <a:ext cx="1800225" cy="1439862"/>
            <a:chOff x="2368550" y="2295508"/>
            <a:chExt cx="1800002" cy="1440758"/>
          </a:xfrm>
        </p:grpSpPr>
        <p:sp>
          <p:nvSpPr>
            <p:cNvPr id="215709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b="0"/>
            </a:p>
          </p:txBody>
        </p:sp>
        <p:sp>
          <p:nvSpPr>
            <p:cNvPr id="215710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215711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 dirty="0"/>
                <a:t>Аэродромы гражданской Авиации  отсутствуют</a:t>
              </a:r>
              <a:endParaRPr lang="ru-RU" b="0" dirty="0"/>
            </a:p>
          </p:txBody>
        </p:sp>
      </p:grpSp>
      <p:grpSp>
        <p:nvGrpSpPr>
          <p:cNvPr id="215712" name="Группа 4"/>
          <p:cNvGrpSpPr>
            <a:grpSpLocks/>
          </p:cNvGrpSpPr>
          <p:nvPr/>
        </p:nvGrpSpPr>
        <p:grpSpPr bwMode="auto">
          <a:xfrm>
            <a:off x="0" y="1207739"/>
            <a:ext cx="1800225" cy="1147763"/>
            <a:chOff x="2368550" y="8439051"/>
            <a:chExt cx="1800002" cy="1148939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 dirty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1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/>
                <a:t>Организации СЭС на территории населенного пункта отсутствуют</a:t>
              </a:r>
              <a:endParaRPr lang="ru-RU" b="0"/>
            </a:p>
          </p:txBody>
        </p:sp>
      </p:grp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0209213" y="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Нехарактерный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434" name="Group 2"/>
          <p:cNvGraphicFramePr>
            <a:graphicFrameLocks noGrp="1"/>
          </p:cNvGraphicFramePr>
          <p:nvPr/>
        </p:nvGraphicFramePr>
        <p:xfrm>
          <a:off x="0" y="839788"/>
          <a:ext cx="12801600" cy="8470905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622300"/>
                <a:gridCol w="6016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402840" name="Rectangle 408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риском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в Иркутском 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районе Иркутской области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Группа 189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91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20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0" name="Полилиния 209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2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206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207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208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3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94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97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98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200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203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204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205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201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2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9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96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825005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</a:t>
              </a:r>
              <a:r>
                <a:rPr lang="ru-RU" sz="800" dirty="0"/>
                <a:t>Данилова Анна Николаевна</a:t>
              </a:r>
              <a:r>
                <a:rPr lang="ru-RU" sz="800" dirty="0" smtClean="0"/>
                <a:t>,</a:t>
              </a:r>
            </a:p>
            <a:p>
              <a:pPr algn="ctr" defTabSz="912813"/>
              <a:r>
                <a:rPr lang="ru-RU" sz="800" dirty="0" smtClean="0"/>
                <a:t> тел. 69-98-86, койко-мест 100</a:t>
              </a:r>
              <a:endParaRPr lang="ru-RU" dirty="0"/>
            </a:p>
          </p:txBody>
        </p:sp>
      </p:grpSp>
      <p:graphicFrame>
        <p:nvGraphicFramePr>
          <p:cNvPr id="218867" name="Group 755"/>
          <p:cNvGraphicFramePr>
            <a:graphicFrameLocks noGrp="1"/>
          </p:cNvGraphicFramePr>
          <p:nvPr/>
        </p:nvGraphicFramePr>
        <p:xfrm>
          <a:off x="0" y="0"/>
          <a:ext cx="12801600" cy="115692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Риски возникновения ЧС на объектах ЖКХ (эл. сети)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18728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218729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8075613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8583613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10075862" y="7218254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7148513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218735" name="Rectangle 435"/>
          <p:cNvSpPr>
            <a:spLocks noChangeArrowheads="1"/>
          </p:cNvSpPr>
          <p:nvPr/>
        </p:nvSpPr>
        <p:spPr bwMode="auto">
          <a:xfrm>
            <a:off x="3175" y="8953500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7637463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2" y="6715017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10075862" y="6427679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10075862" y="5810142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218741" name="Группа 5"/>
          <p:cNvGrpSpPr>
            <a:grpSpLocks/>
          </p:cNvGrpSpPr>
          <p:nvPr/>
        </p:nvGrpSpPr>
        <p:grpSpPr bwMode="auto">
          <a:xfrm>
            <a:off x="2769841" y="8161338"/>
            <a:ext cx="1800225" cy="1439862"/>
            <a:chOff x="2368550" y="2295508"/>
            <a:chExt cx="1800002" cy="1440758"/>
          </a:xfrm>
        </p:grpSpPr>
        <p:sp>
          <p:nvSpPr>
            <p:cNvPr id="218742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 dirty="0"/>
                <a:t>На территории села вертолетная площадка и аэродром  отсутствуют</a:t>
              </a:r>
              <a:endParaRPr lang="ru-RU" b="0" dirty="0"/>
            </a:p>
          </p:txBody>
        </p:sp>
        <p:sp>
          <p:nvSpPr>
            <p:cNvPr id="218743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218744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b="0"/>
            </a:p>
          </p:txBody>
        </p:sp>
      </p:grpSp>
      <p:grpSp>
        <p:nvGrpSpPr>
          <p:cNvPr id="218745" name="Группа 4"/>
          <p:cNvGrpSpPr>
            <a:grpSpLocks/>
          </p:cNvGrpSpPr>
          <p:nvPr/>
        </p:nvGrpSpPr>
        <p:grpSpPr bwMode="auto">
          <a:xfrm>
            <a:off x="0" y="1195210"/>
            <a:ext cx="1800225" cy="1147766"/>
            <a:chOff x="2368550" y="8439048"/>
            <a:chExt cx="1800002" cy="1148942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48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 dirty="0"/>
                <a:t>Организации СЭС на территории населенного пункта отсутствуют</a:t>
              </a:r>
              <a:endParaRPr lang="ru-RU" b="0" dirty="0"/>
            </a:p>
          </p:txBody>
        </p:sp>
      </p:grpSp>
      <p:sp>
        <p:nvSpPr>
          <p:cNvPr id="723" name="Прямоугольник 722"/>
          <p:cNvSpPr>
            <a:spLocks noChangeArrowheads="1"/>
          </p:cNvSpPr>
          <p:nvPr/>
        </p:nvSpPr>
        <p:spPr bwMode="auto">
          <a:xfrm>
            <a:off x="0" y="6325057"/>
            <a:ext cx="2298700" cy="793750"/>
          </a:xfrm>
          <a:prstGeom prst="rect">
            <a:avLst/>
          </a:prstGeom>
          <a:solidFill>
            <a:srgbClr val="99CC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127513" tIns="63773" rIns="127513" bIns="63773" anchor="ctr"/>
          <a:lstStyle/>
          <a:p>
            <a:pPr algn="ctr"/>
            <a:r>
              <a:rPr lang="ru-RU" sz="1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Аварийный</a:t>
            </a:r>
            <a:r>
              <a:rPr lang="ru-RU" sz="1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1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источник</a:t>
            </a:r>
            <a:r>
              <a:rPr lang="ru-RU" sz="14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 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электроснабжения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социально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-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важных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объектов</a:t>
            </a:r>
            <a:r>
              <a:rPr lang="ru-RU" sz="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</a:t>
            </a:r>
            <a:r>
              <a:rPr lang="ru-RU" sz="8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территории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населенного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пункта</a:t>
            </a:r>
            <a:r>
              <a:rPr lang="ru-RU" sz="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-</a:t>
            </a:r>
            <a:r>
              <a:rPr lang="ru-RU" sz="1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ОТСУТСТВУЕТ</a:t>
            </a:r>
            <a:r>
              <a:rPr lang="ru-RU" sz="1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</a:t>
            </a:r>
            <a:endParaRPr lang="ru-RU" b="0" dirty="0"/>
          </a:p>
        </p:txBody>
      </p:sp>
      <p:graphicFrame>
        <p:nvGraphicFramePr>
          <p:cNvPr id="218749" name="Group 637"/>
          <p:cNvGraphicFramePr>
            <a:graphicFrameLocks noGrp="1"/>
          </p:cNvGraphicFramePr>
          <p:nvPr/>
        </p:nvGraphicFramePr>
        <p:xfrm>
          <a:off x="10001250" y="4083855"/>
          <a:ext cx="2800350" cy="1213360"/>
        </p:xfrm>
        <a:graphic>
          <a:graphicData uri="http://schemas.openxmlformats.org/drawingml/2006/table">
            <a:tbl>
              <a:tblPr/>
              <a:tblGrid>
                <a:gridCol w="1968500"/>
                <a:gridCol w="831850"/>
              </a:tblGrid>
              <a:tr h="446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Сведения по объектам ЖКХ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сельского поселения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объекта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Количество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Трансф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подстанции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Дизельные электростанции (шт.)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18765" name="Picture 6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4600" y="0"/>
            <a:ext cx="2667000" cy="508000"/>
          </a:xfrm>
          <a:prstGeom prst="rect">
            <a:avLst/>
          </a:prstGeom>
          <a:noFill/>
        </p:spPr>
      </p:pic>
      <p:graphicFrame>
        <p:nvGraphicFramePr>
          <p:cNvPr id="102" name="Group 291"/>
          <p:cNvGraphicFramePr>
            <a:graphicFrameLocks noGrp="1"/>
          </p:cNvGraphicFramePr>
          <p:nvPr/>
        </p:nvGraphicFramePr>
        <p:xfrm>
          <a:off x="8788568" y="7664667"/>
          <a:ext cx="1821567" cy="1885880"/>
        </p:xfrm>
        <a:graphic>
          <a:graphicData uri="http://schemas.openxmlformats.org/drawingml/2006/table">
            <a:tbl>
              <a:tblPr/>
              <a:tblGrid>
                <a:gridCol w="161979"/>
                <a:gridCol w="762514"/>
                <a:gridCol w="308985"/>
                <a:gridCol w="318967"/>
                <a:gridCol w="269122"/>
              </a:tblGrid>
              <a:tr h="138514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подразделений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Силы и средства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Подр.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1385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Энергетики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256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Коммунальные службы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385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 ГИБДД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385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Дорожные службы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256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ОСМП ОГБУЗ «ЦРБ Иркутского района»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1268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ПЧ-102, ПЧ-105, ОП ПЧ-105, ПЧ-136, ПЧ-155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256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ОМВД России по Иркутскому району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38514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42" y="6427679"/>
            <a:ext cx="1997264" cy="30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39763" y="382588"/>
            <a:ext cx="11522075" cy="488950"/>
          </a:xfrm>
        </p:spPr>
        <p:txBody>
          <a:bodyPr lIns="127484" tIns="63766" rIns="127484" bIns="63766"/>
          <a:lstStyle/>
          <a:p>
            <a:r>
              <a:rPr lang="ru-RU" sz="100" smtClean="0"/>
              <a:t>Сведения по подстанциям и РИЭ</a:t>
            </a:r>
          </a:p>
        </p:txBody>
      </p:sp>
      <p:sp>
        <p:nvSpPr>
          <p:cNvPr id="219139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11" tIns="45705" rIns="91411" bIns="45705" anchor="ctr"/>
          <a:lstStyle/>
          <a:p>
            <a:pPr algn="ctr">
              <a:lnSpc>
                <a:spcPct val="80000"/>
              </a:lnSpc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ПАСПОРТ ТЕРРИТОРИИ НАСЕЛЕННОГО ПУНКТА</a:t>
            </a:r>
          </a:p>
          <a:p>
            <a:pPr algn="ctr">
              <a:lnSpc>
                <a:spcPct val="80000"/>
              </a:lnSpc>
            </a:pPr>
            <a:r>
              <a:rPr lang="ru-RU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(сведения по электросетям)  </a:t>
            </a:r>
          </a:p>
        </p:txBody>
      </p:sp>
      <p:graphicFrame>
        <p:nvGraphicFramePr>
          <p:cNvPr id="21916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59972"/>
              </p:ext>
            </p:extLst>
          </p:nvPr>
        </p:nvGraphicFramePr>
        <p:xfrm>
          <a:off x="134938" y="1300163"/>
          <a:ext cx="12552362" cy="3211447"/>
        </p:xfrm>
        <a:graphic>
          <a:graphicData uri="http://schemas.openxmlformats.org/drawingml/2006/table">
            <a:tbl>
              <a:tblPr/>
              <a:tblGrid>
                <a:gridCol w="4246562"/>
                <a:gridCol w="3171825"/>
                <a:gridCol w="5133975"/>
              </a:tblGrid>
              <a:tr h="119062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объекта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63" marR="25163" marT="25163" marB="25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63" marR="25163" marT="25163" marB="25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</a:t>
                      </a:r>
                    </a:p>
                  </a:txBody>
                  <a:tcPr marL="25163" marR="25163" marT="25163" marB="251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86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Трансф. подстанции (шт.)</a:t>
                      </a:r>
                    </a:p>
                  </a:txBody>
                  <a:tcPr marL="25163" marR="25163" marT="25163" marB="25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5163" marR="25163" marT="25163" marB="25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5163" marR="25163" marT="25163" marB="251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Дизельные электростанции (шт.)</a:t>
                      </a:r>
                    </a:p>
                  </a:txBody>
                  <a:tcPr marL="25163" marR="25163" marT="25163" marB="25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25163" marR="25163" marT="25163" marB="2516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63" marR="25163" marT="25163" marB="251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11523663" cy="500063"/>
          </a:xfrm>
        </p:spPr>
        <p:txBody>
          <a:bodyPr lIns="127745" tIns="63874" rIns="127745" bIns="63874"/>
          <a:lstStyle/>
          <a:p>
            <a:r>
              <a:rPr lang="ru-RU" sz="100" smtClean="0"/>
              <a:t>Таблица вызовов и статистика по годам</a:t>
            </a:r>
          </a:p>
        </p:txBody>
      </p:sp>
      <p:sp>
        <p:nvSpPr>
          <p:cNvPr id="22016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11" tIns="45705" rIns="91411" bIns="45705" anchor="ctr"/>
          <a:lstStyle/>
          <a:p>
            <a:pPr algn="ctr">
              <a:lnSpc>
                <a:spcPct val="80000"/>
              </a:lnSpc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ПАСПОРТ ТЕРРИТОРИИ НАСЕЛЕННОГО ПУНКТА</a:t>
            </a:r>
          </a:p>
          <a:p>
            <a:pPr algn="ctr">
              <a:lnSpc>
                <a:spcPct val="80000"/>
              </a:lnSpc>
            </a:pPr>
            <a:r>
              <a:rPr lang="ru-RU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(Информация о ЧС на электросетях) </a:t>
            </a:r>
          </a:p>
        </p:txBody>
      </p:sp>
      <p:graphicFrame>
        <p:nvGraphicFramePr>
          <p:cNvPr id="2201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54614"/>
              </p:ext>
            </p:extLst>
          </p:nvPr>
        </p:nvGraphicFramePr>
        <p:xfrm>
          <a:off x="0" y="1146175"/>
          <a:ext cx="12801600" cy="2247900"/>
        </p:xfrm>
        <a:graphic>
          <a:graphicData uri="http://schemas.openxmlformats.org/drawingml/2006/table">
            <a:tbl>
              <a:tblPr/>
              <a:tblGrid>
                <a:gridCol w="4233863"/>
                <a:gridCol w="3989387"/>
                <a:gridCol w="4578350"/>
              </a:tblGrid>
              <a:tr h="224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КЧС и ПБ</a:t>
                      </a:r>
                    </a:p>
                  </a:txBody>
                  <a:tcPr marL="91412" marR="91412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1878"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Жук Игорь Владимирович</a:t>
                      </a:r>
                    </a:p>
                  </a:txBody>
                  <a:tcPr marL="91412" marR="9141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41878"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сл. тел: (3952) 71-80-68 </a:t>
                      </a:r>
                    </a:p>
                    <a:p>
                      <a:pPr algn="ctr" defTabSz="1241878">
                        <a:defRPr/>
                      </a:pP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12" marR="9141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Group 2"/>
          <p:cNvGraphicFramePr>
            <a:graphicFrameLocks noGrp="1"/>
          </p:cNvGraphicFramePr>
          <p:nvPr/>
        </p:nvGraphicFramePr>
        <p:xfrm>
          <a:off x="0" y="839788"/>
          <a:ext cx="12801600" cy="8761418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622300"/>
                <a:gridCol w="6016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ОФПС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от МЧС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Минздравсоцразвития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МВД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 полиции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ФП РСЧС: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Аварийно-ремонтная бригада РЖД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Энергосети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Теплосети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Водоканал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 обл. газ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ТП РСЧС: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Агентство лесного хозяйства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другие ведомства и ведомства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232856" name="Rectangle 408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риском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в Иркутском 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районе Иркутской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Группа 173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5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" name="Полилиния 193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6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0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1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2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9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1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2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4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7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5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3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0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</a:t>
              </a:r>
              <a:r>
                <a:rPr lang="ru-RU" sz="800" dirty="0"/>
                <a:t>Данилова Анна Николаевна, </a:t>
              </a:r>
              <a:r>
                <a:rPr lang="ru-RU" sz="800" dirty="0" smtClean="0"/>
                <a:t>тел. 69-98-86, койко-мест 100</a:t>
              </a:r>
              <a:endParaRPr lang="ru-RU" dirty="0"/>
            </a:p>
          </p:txBody>
        </p:sp>
      </p:grpSp>
      <p:graphicFrame>
        <p:nvGraphicFramePr>
          <p:cNvPr id="223675" name="Group 443"/>
          <p:cNvGraphicFramePr>
            <a:graphicFrameLocks noGrp="1"/>
          </p:cNvGraphicFramePr>
          <p:nvPr/>
        </p:nvGraphicFramePr>
        <p:xfrm>
          <a:off x="0" y="0"/>
          <a:ext cx="12801600" cy="115692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Риски возникновения ЧС на объектах ЖКХ (сети газоснабжения)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91499" name="Text Box 1354"/>
          <p:cNvSpPr txBox="1">
            <a:spLocks noChangeArrowheads="1"/>
          </p:cNvSpPr>
          <p:nvPr/>
        </p:nvSpPr>
        <p:spPr bwMode="auto">
          <a:xfrm>
            <a:off x="2825750" y="4689475"/>
            <a:ext cx="6767513" cy="10509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27716" tIns="63871" rIns="127716" bIns="63871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30188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Риски возникновения</a:t>
            </a:r>
            <a:r>
              <a:rPr lang="ru-RU" sz="2000" b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ЧС на сетях газоснабжения </a:t>
            </a:r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отсутствуют</a:t>
            </a:r>
            <a:r>
              <a:rPr lang="ru-RU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в связи с отсутствием сетей газоснабжения на территории  населенного пункта</a:t>
            </a:r>
            <a:endParaRPr lang="ru-RU" sz="2000" dirty="0" smtClean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23622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223623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6294438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6802438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3175" y="9226550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5367338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223629" name="Rectangle 435"/>
          <p:cNvSpPr>
            <a:spLocks noChangeArrowheads="1"/>
          </p:cNvSpPr>
          <p:nvPr/>
        </p:nvSpPr>
        <p:spPr bwMode="auto">
          <a:xfrm>
            <a:off x="3175" y="7172325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5856288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175" y="8723313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3175" y="8435975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3175" y="7818438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223635" name="Группа 5"/>
          <p:cNvGrpSpPr>
            <a:grpSpLocks/>
          </p:cNvGrpSpPr>
          <p:nvPr/>
        </p:nvGrpSpPr>
        <p:grpSpPr bwMode="auto">
          <a:xfrm>
            <a:off x="2744788" y="1182688"/>
            <a:ext cx="1800225" cy="1439862"/>
            <a:chOff x="2368550" y="2295508"/>
            <a:chExt cx="1800002" cy="1440758"/>
          </a:xfrm>
        </p:grpSpPr>
        <p:sp>
          <p:nvSpPr>
            <p:cNvPr id="223636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b="0"/>
            </a:p>
          </p:txBody>
        </p:sp>
        <p:sp>
          <p:nvSpPr>
            <p:cNvPr id="223637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223638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b="0"/>
            </a:p>
          </p:txBody>
        </p:sp>
      </p:grpSp>
      <p:grpSp>
        <p:nvGrpSpPr>
          <p:cNvPr id="223639" name="Группа 4"/>
          <p:cNvGrpSpPr>
            <a:grpSpLocks/>
          </p:cNvGrpSpPr>
          <p:nvPr/>
        </p:nvGrpSpPr>
        <p:grpSpPr bwMode="auto">
          <a:xfrm>
            <a:off x="11001375" y="4063675"/>
            <a:ext cx="1800225" cy="1147762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 dirty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/>
                <a:t>Организации СЭС на территории населенного пункта отсутствуют</a:t>
              </a:r>
              <a:endParaRPr lang="ru-RU" b="0"/>
            </a:p>
          </p:txBody>
        </p:sp>
      </p:grp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0209213" y="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Нехарактерный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458" name="Group 2"/>
          <p:cNvGraphicFramePr>
            <a:graphicFrameLocks noGrp="1"/>
          </p:cNvGraphicFramePr>
          <p:nvPr/>
        </p:nvGraphicFramePr>
        <p:xfrm>
          <a:off x="0" y="839788"/>
          <a:ext cx="12801600" cy="8470905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622300"/>
                <a:gridCol w="6016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403864" name="Rectangle 408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риском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в Иркутском 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районе Иркутской области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Группа 173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5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" name="Полилиния 193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6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0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1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2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9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1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2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4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7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5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3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0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</a:t>
              </a:r>
              <a:r>
                <a:rPr lang="ru-RU" sz="800" dirty="0"/>
                <a:t>Данилова Анна Николаевна, </a:t>
              </a:r>
              <a:r>
                <a:rPr lang="ru-RU" sz="800" dirty="0" smtClean="0"/>
                <a:t>тел. 69-98-86, койко-мест 100</a:t>
              </a:r>
              <a:endParaRPr lang="ru-RU" dirty="0"/>
            </a:p>
          </p:txBody>
        </p:sp>
      </p:grpSp>
      <p:graphicFrame>
        <p:nvGraphicFramePr>
          <p:cNvPr id="226747" name="Group 443"/>
          <p:cNvGraphicFramePr>
            <a:graphicFrameLocks noGrp="1"/>
          </p:cNvGraphicFramePr>
          <p:nvPr/>
        </p:nvGraphicFramePr>
        <p:xfrm>
          <a:off x="0" y="0"/>
          <a:ext cx="12801600" cy="115692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Риски возникновения ЧС на объектах ЖКХ (системы теплоснабжения)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270" name="Text Box 1354"/>
          <p:cNvSpPr txBox="1">
            <a:spLocks noChangeArrowheads="1"/>
          </p:cNvSpPr>
          <p:nvPr/>
        </p:nvSpPr>
        <p:spPr bwMode="auto">
          <a:xfrm>
            <a:off x="3122613" y="4137026"/>
            <a:ext cx="6218237" cy="10522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127670" tIns="63850" rIns="127670" bIns="63850">
            <a:spAutoFit/>
          </a:bodyPr>
          <a:lstStyle/>
          <a:p>
            <a:pPr lvl="0" algn="ctr" defTabSz="1279525"/>
            <a:r>
              <a:rPr lang="ru-RU" sz="2000" b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rPr>
              <a:t>Отоплению подлежат социально значимые объекты и  жилые многоквартирные дома, в частных домах используется бойлерное и  печное отопление </a:t>
            </a:r>
            <a:endParaRPr lang="ru-RU" sz="2000" b="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26694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226695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6294438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6802438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3175" y="9226550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5367338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226701" name="Rectangle 435"/>
          <p:cNvSpPr>
            <a:spLocks noChangeArrowheads="1"/>
          </p:cNvSpPr>
          <p:nvPr/>
        </p:nvSpPr>
        <p:spPr bwMode="auto">
          <a:xfrm>
            <a:off x="3175" y="7172325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5856288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175" y="8723313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3175" y="8435975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3175" y="7818438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226707" name="Группа 5"/>
          <p:cNvGrpSpPr>
            <a:grpSpLocks/>
          </p:cNvGrpSpPr>
          <p:nvPr/>
        </p:nvGrpSpPr>
        <p:grpSpPr bwMode="auto">
          <a:xfrm>
            <a:off x="2744788" y="1182688"/>
            <a:ext cx="1800225" cy="1439862"/>
            <a:chOff x="2368550" y="2295508"/>
            <a:chExt cx="1800002" cy="1440758"/>
          </a:xfrm>
        </p:grpSpPr>
        <p:sp>
          <p:nvSpPr>
            <p:cNvPr id="226708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b="0"/>
            </a:p>
          </p:txBody>
        </p:sp>
        <p:sp>
          <p:nvSpPr>
            <p:cNvPr id="226709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226710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b="0"/>
            </a:p>
          </p:txBody>
        </p:sp>
      </p:grpSp>
      <p:grpSp>
        <p:nvGrpSpPr>
          <p:cNvPr id="226711" name="Группа 4"/>
          <p:cNvGrpSpPr>
            <a:grpSpLocks/>
          </p:cNvGrpSpPr>
          <p:nvPr/>
        </p:nvGrpSpPr>
        <p:grpSpPr bwMode="auto">
          <a:xfrm>
            <a:off x="11001375" y="4076201"/>
            <a:ext cx="1800225" cy="1147762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/>
                <a:t>Организации СЭС на территории населенного пункта отсутствуют</a:t>
              </a:r>
              <a:endParaRPr lang="ru-RU" b="0"/>
            </a:p>
          </p:txBody>
        </p:sp>
      </p:grp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0209213" y="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Нехарактерный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4"/>
          <p:cNvSpPr txBox="1">
            <a:spLocks noChangeArrowheads="1"/>
          </p:cNvSpPr>
          <p:nvPr/>
        </p:nvSpPr>
        <p:spPr bwMode="auto">
          <a:xfrm>
            <a:off x="1108075" y="320675"/>
            <a:ext cx="105854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08" tIns="63591" rIns="127108" bIns="63591">
            <a:spAutoFit/>
          </a:bodyPr>
          <a:lstStyle/>
          <a:p>
            <a:pPr algn="ctr" defTabSz="1276350"/>
            <a:r>
              <a:rPr lang="ru-RU" sz="2500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193539" name="Прямоугольник 51"/>
          <p:cNvSpPr>
            <a:spLocks noChangeArrowheads="1"/>
          </p:cNvSpPr>
          <p:nvPr/>
        </p:nvSpPr>
        <p:spPr bwMode="auto">
          <a:xfrm>
            <a:off x="1158875" y="1149350"/>
            <a:ext cx="400050" cy="2000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3540" name="TextBox 52"/>
          <p:cNvSpPr txBox="1">
            <a:spLocks noChangeArrowheads="1"/>
          </p:cNvSpPr>
          <p:nvPr/>
        </p:nvSpPr>
        <p:spPr bwMode="auto">
          <a:xfrm>
            <a:off x="1644650" y="1031875"/>
            <a:ext cx="27003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61" tIns="63619" rIns="127161" bIns="63619">
            <a:spAutoFit/>
          </a:bodyPr>
          <a:lstStyle/>
          <a:p>
            <a:pPr defTabSz="1276350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193541" name="Прямоугольник 53"/>
          <p:cNvSpPr>
            <a:spLocks noChangeArrowheads="1"/>
          </p:cNvSpPr>
          <p:nvPr/>
        </p:nvSpPr>
        <p:spPr bwMode="auto">
          <a:xfrm>
            <a:off x="1158875" y="1443038"/>
            <a:ext cx="400050" cy="200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3542" name="TextBox 54"/>
          <p:cNvSpPr txBox="1">
            <a:spLocks noChangeArrowheads="1"/>
          </p:cNvSpPr>
          <p:nvPr/>
        </p:nvSpPr>
        <p:spPr bwMode="auto">
          <a:xfrm>
            <a:off x="1644650" y="1354138"/>
            <a:ext cx="43164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61" tIns="63619" rIns="127161" bIns="63619">
            <a:spAutoFit/>
          </a:bodyPr>
          <a:lstStyle/>
          <a:p>
            <a:pPr defTabSz="1276350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193543" name="Прямоугольник 55"/>
          <p:cNvSpPr>
            <a:spLocks noChangeArrowheads="1"/>
          </p:cNvSpPr>
          <p:nvPr/>
        </p:nvSpPr>
        <p:spPr bwMode="auto">
          <a:xfrm>
            <a:off x="1158875" y="17399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3544" name="TextBox 56"/>
          <p:cNvSpPr txBox="1">
            <a:spLocks noChangeArrowheads="1"/>
          </p:cNvSpPr>
          <p:nvPr/>
        </p:nvSpPr>
        <p:spPr bwMode="auto">
          <a:xfrm>
            <a:off x="1644650" y="1654175"/>
            <a:ext cx="34559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61" tIns="63619" rIns="127161" bIns="63619">
            <a:spAutoFit/>
          </a:bodyPr>
          <a:lstStyle/>
          <a:p>
            <a:pPr defTabSz="1276350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193545" name="Прямоугольник 51"/>
          <p:cNvSpPr>
            <a:spLocks noChangeArrowheads="1"/>
          </p:cNvSpPr>
          <p:nvPr/>
        </p:nvSpPr>
        <p:spPr bwMode="auto">
          <a:xfrm>
            <a:off x="1152525" y="2027238"/>
            <a:ext cx="400050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3546" name="Прямоугольник 51"/>
          <p:cNvSpPr>
            <a:spLocks noChangeArrowheads="1"/>
          </p:cNvSpPr>
          <p:nvPr/>
        </p:nvSpPr>
        <p:spPr bwMode="auto">
          <a:xfrm>
            <a:off x="1152525" y="2343150"/>
            <a:ext cx="400050" cy="20002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3547" name="Прямоугольник 51"/>
          <p:cNvSpPr>
            <a:spLocks noChangeArrowheads="1"/>
          </p:cNvSpPr>
          <p:nvPr/>
        </p:nvSpPr>
        <p:spPr bwMode="auto">
          <a:xfrm>
            <a:off x="1152525" y="2660650"/>
            <a:ext cx="400050" cy="20002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3548" name="TextBox 52"/>
          <p:cNvSpPr txBox="1">
            <a:spLocks noChangeArrowheads="1"/>
          </p:cNvSpPr>
          <p:nvPr/>
        </p:nvSpPr>
        <p:spPr bwMode="auto">
          <a:xfrm>
            <a:off x="1639888" y="1909763"/>
            <a:ext cx="39131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61" tIns="63619" rIns="127161" bIns="63619">
            <a:spAutoFit/>
          </a:bodyPr>
          <a:lstStyle/>
          <a:p>
            <a:pPr defTabSz="1276350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193549" name="TextBox 54"/>
          <p:cNvSpPr txBox="1">
            <a:spLocks noChangeArrowheads="1"/>
          </p:cNvSpPr>
          <p:nvPr/>
        </p:nvSpPr>
        <p:spPr bwMode="auto">
          <a:xfrm>
            <a:off x="1639888" y="2235200"/>
            <a:ext cx="4316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61" tIns="63619" rIns="127161" bIns="63619">
            <a:spAutoFit/>
          </a:bodyPr>
          <a:lstStyle/>
          <a:p>
            <a:pPr defTabSz="1276350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193550" name="TextBox 56"/>
          <p:cNvSpPr txBox="1">
            <a:spLocks noChangeArrowheads="1"/>
          </p:cNvSpPr>
          <p:nvPr/>
        </p:nvSpPr>
        <p:spPr bwMode="auto">
          <a:xfrm>
            <a:off x="1639888" y="2546350"/>
            <a:ext cx="3951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61" tIns="63619" rIns="127161" bIns="63619">
            <a:spAutoFit/>
          </a:bodyPr>
          <a:lstStyle/>
          <a:p>
            <a:pPr defTabSz="1276350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193551" name="Прямоугольник 51"/>
          <p:cNvSpPr>
            <a:spLocks noChangeArrowheads="1"/>
          </p:cNvSpPr>
          <p:nvPr/>
        </p:nvSpPr>
        <p:spPr bwMode="auto">
          <a:xfrm>
            <a:off x="1152525" y="2965450"/>
            <a:ext cx="400050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3552" name="Прямоугольник 51"/>
          <p:cNvSpPr>
            <a:spLocks noChangeArrowheads="1"/>
          </p:cNvSpPr>
          <p:nvPr/>
        </p:nvSpPr>
        <p:spPr bwMode="auto">
          <a:xfrm>
            <a:off x="1152525" y="3257550"/>
            <a:ext cx="400050" cy="2000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3553" name="TextBox 54"/>
          <p:cNvSpPr txBox="1">
            <a:spLocks noChangeArrowheads="1"/>
          </p:cNvSpPr>
          <p:nvPr/>
        </p:nvSpPr>
        <p:spPr bwMode="auto">
          <a:xfrm>
            <a:off x="1639888" y="2846388"/>
            <a:ext cx="4316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61" tIns="63619" rIns="127161" bIns="63619">
            <a:spAutoFit/>
          </a:bodyPr>
          <a:lstStyle/>
          <a:p>
            <a:pPr defTabSz="1276350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193554" name="TextBox 56"/>
          <p:cNvSpPr txBox="1">
            <a:spLocks noChangeArrowheads="1"/>
          </p:cNvSpPr>
          <p:nvPr/>
        </p:nvSpPr>
        <p:spPr bwMode="auto">
          <a:xfrm>
            <a:off x="1639888" y="3157538"/>
            <a:ext cx="3951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61" tIns="63619" rIns="127161" bIns="63619">
            <a:spAutoFit/>
          </a:bodyPr>
          <a:lstStyle/>
          <a:p>
            <a:pPr defTabSz="1276350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193555" name="Picture 60" descr="ме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588" y="3579813"/>
            <a:ext cx="3667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56" name="Text Box 61"/>
          <p:cNvSpPr txBox="1">
            <a:spLocks noChangeArrowheads="1"/>
          </p:cNvSpPr>
          <p:nvPr/>
        </p:nvSpPr>
        <p:spPr bwMode="auto">
          <a:xfrm>
            <a:off x="1522413" y="3443288"/>
            <a:ext cx="31003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8226" tIns="124170" rIns="248226" bIns="124170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193557" name="Text Box 55"/>
          <p:cNvSpPr txBox="1">
            <a:spLocks noChangeArrowheads="1"/>
          </p:cNvSpPr>
          <p:nvPr/>
        </p:nvSpPr>
        <p:spPr bwMode="auto">
          <a:xfrm>
            <a:off x="1590675" y="3900488"/>
            <a:ext cx="33686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193558" name="Oval 63"/>
          <p:cNvSpPr>
            <a:spLocks noChangeArrowheads="1"/>
          </p:cNvSpPr>
          <p:nvPr/>
        </p:nvSpPr>
        <p:spPr bwMode="auto">
          <a:xfrm>
            <a:off x="968375" y="5087938"/>
            <a:ext cx="641350" cy="179387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6907" tIns="63492" rIns="126907" bIns="63492" anchor="ctr"/>
          <a:lstStyle/>
          <a:p>
            <a:pPr algn="ctr" defTabSz="1276350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3559" name="Line 59"/>
          <p:cNvSpPr>
            <a:spLocks noChangeShapeType="1"/>
          </p:cNvSpPr>
          <p:nvPr/>
        </p:nvSpPr>
        <p:spPr bwMode="auto">
          <a:xfrm>
            <a:off x="352425" y="4583113"/>
            <a:ext cx="358775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193560" name="Text Box 47"/>
          <p:cNvSpPr txBox="1">
            <a:spLocks noChangeArrowheads="1"/>
          </p:cNvSpPr>
          <p:nvPr/>
        </p:nvSpPr>
        <p:spPr bwMode="auto">
          <a:xfrm>
            <a:off x="1654175" y="4957763"/>
            <a:ext cx="35401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58" tIns="60120" rIns="120258" bIns="60120">
            <a:spAutoFit/>
          </a:bodyPr>
          <a:lstStyle/>
          <a:p>
            <a:pPr defTabSz="1212850" eaLnBrk="0" hangingPunct="0">
              <a:buFontTx/>
              <a:buChar char="-"/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193561" name="Group 99"/>
          <p:cNvGrpSpPr>
            <a:grpSpLocks/>
          </p:cNvGrpSpPr>
          <p:nvPr/>
        </p:nvGrpSpPr>
        <p:grpSpPr bwMode="auto">
          <a:xfrm>
            <a:off x="1087438" y="5643563"/>
            <a:ext cx="414337" cy="234950"/>
            <a:chOff x="0" y="0"/>
            <a:chExt cx="20000" cy="20000"/>
          </a:xfrm>
        </p:grpSpPr>
        <p:sp>
          <p:nvSpPr>
            <p:cNvPr id="193562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6960" tIns="63517" rIns="126960" bIns="63517"/>
            <a:lstStyle/>
            <a:p>
              <a:endParaRPr lang="ru-RU"/>
            </a:p>
          </p:txBody>
        </p:sp>
        <p:sp>
          <p:nvSpPr>
            <p:cNvPr id="193563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6960" tIns="63517" rIns="126960" bIns="63517"/>
            <a:lstStyle/>
            <a:p>
              <a:endParaRPr lang="ru-RU"/>
            </a:p>
          </p:txBody>
        </p:sp>
      </p:grpSp>
      <p:sp>
        <p:nvSpPr>
          <p:cNvPr id="193564" name="Text Box 64"/>
          <p:cNvSpPr txBox="1">
            <a:spLocks noChangeArrowheads="1"/>
          </p:cNvSpPr>
          <p:nvPr/>
        </p:nvSpPr>
        <p:spPr bwMode="auto">
          <a:xfrm>
            <a:off x="1647825" y="5549900"/>
            <a:ext cx="16589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047" tIns="60017" rIns="120047" bIns="60017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193565" name="Group 53"/>
          <p:cNvGrpSpPr>
            <a:grpSpLocks/>
          </p:cNvGrpSpPr>
          <p:nvPr/>
        </p:nvGrpSpPr>
        <p:grpSpPr bwMode="auto">
          <a:xfrm>
            <a:off x="809625" y="3962400"/>
            <a:ext cx="823913" cy="393700"/>
            <a:chOff x="2290" y="4020"/>
            <a:chExt cx="768" cy="218"/>
          </a:xfrm>
        </p:grpSpPr>
        <p:sp>
          <p:nvSpPr>
            <p:cNvPr id="193566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624" tIns="17624" rIns="17624" bIns="17624"/>
            <a:lstStyle/>
            <a:p>
              <a:pPr algn="ctr" defTabSz="1785938"/>
              <a:r>
                <a:rPr lang="ru-RU" sz="1100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b="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5938"/>
              <a:r>
                <a:rPr lang="ru-RU" sz="1100" b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3567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93568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6936" tIns="63505" rIns="126936" bIns="63505"/>
              <a:lstStyle/>
              <a:p>
                <a:pPr defTabSz="1785938"/>
                <a:endParaRPr lang="ru-RU" sz="3500" b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3569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570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3571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93572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3573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93574" name="Text Box 47"/>
          <p:cNvSpPr txBox="1">
            <a:spLocks noChangeArrowheads="1"/>
          </p:cNvSpPr>
          <p:nvPr/>
        </p:nvSpPr>
        <p:spPr bwMode="auto">
          <a:xfrm>
            <a:off x="1651000" y="5295900"/>
            <a:ext cx="275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58" tIns="60120" rIns="120258" bIns="60120">
            <a:spAutoFit/>
          </a:bodyPr>
          <a:lstStyle/>
          <a:p>
            <a:pPr defTabSz="1212850" eaLnBrk="0" hangingPunct="0">
              <a:buFontTx/>
              <a:buChar char="-"/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193575" name="Oval 63"/>
          <p:cNvSpPr>
            <a:spLocks noChangeArrowheads="1"/>
          </p:cNvSpPr>
          <p:nvPr/>
        </p:nvSpPr>
        <p:spPr bwMode="auto">
          <a:xfrm>
            <a:off x="968375" y="4802188"/>
            <a:ext cx="641350" cy="177800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126907" tIns="63492" rIns="126907" bIns="63492" anchor="ctr"/>
          <a:lstStyle/>
          <a:p>
            <a:pPr algn="ctr" defTabSz="1276350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3576" name="Text Box 47"/>
          <p:cNvSpPr txBox="1">
            <a:spLocks noChangeArrowheads="1"/>
          </p:cNvSpPr>
          <p:nvPr/>
        </p:nvSpPr>
        <p:spPr bwMode="auto">
          <a:xfrm>
            <a:off x="1651000" y="4679950"/>
            <a:ext cx="3273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58" tIns="60120" rIns="120258" bIns="60120">
            <a:spAutoFit/>
          </a:bodyPr>
          <a:lstStyle/>
          <a:p>
            <a:pPr defTabSz="1212850" eaLnBrk="0" hangingPunct="0">
              <a:buFontTx/>
              <a:buChar char="-"/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193577" name="Text Box 64"/>
          <p:cNvSpPr txBox="1">
            <a:spLocks noChangeArrowheads="1"/>
          </p:cNvSpPr>
          <p:nvPr/>
        </p:nvSpPr>
        <p:spPr bwMode="auto">
          <a:xfrm>
            <a:off x="1647825" y="4368800"/>
            <a:ext cx="50403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047" tIns="60017" rIns="120047" bIns="60017">
            <a:spAutoFit/>
          </a:bodyPr>
          <a:lstStyle/>
          <a:p>
            <a:pPr defTabSz="1785938">
              <a:buFontTx/>
              <a:buChar char="-"/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>
                <a:latin typeface="Times New Roman" pitchFamily="18" charset="0"/>
                <a:cs typeface="Times New Roman" pitchFamily="18" charset="0"/>
              </a:rPr>
              <a:t>автотрассы федерального, субъектового, местного значения</a:t>
            </a:r>
          </a:p>
        </p:txBody>
      </p:sp>
      <p:sp>
        <p:nvSpPr>
          <p:cNvPr id="193578" name="Line 499"/>
          <p:cNvSpPr>
            <a:spLocks noChangeShapeType="1"/>
          </p:cNvSpPr>
          <p:nvPr/>
        </p:nvSpPr>
        <p:spPr bwMode="auto">
          <a:xfrm>
            <a:off x="7769225" y="7688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193579" name="Line 159"/>
          <p:cNvSpPr>
            <a:spLocks noChangeShapeType="1"/>
          </p:cNvSpPr>
          <p:nvPr/>
        </p:nvSpPr>
        <p:spPr bwMode="auto">
          <a:xfrm>
            <a:off x="939800" y="6445250"/>
            <a:ext cx="609600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193580" name="Text Box 160"/>
          <p:cNvSpPr txBox="1">
            <a:spLocks noChangeArrowheads="1"/>
          </p:cNvSpPr>
          <p:nvPr/>
        </p:nvSpPr>
        <p:spPr bwMode="auto">
          <a:xfrm>
            <a:off x="1590675" y="5891213"/>
            <a:ext cx="17335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824" tIns="88919" rIns="177824" bIns="88919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193581" name="Text Box 161"/>
          <p:cNvSpPr txBox="1">
            <a:spLocks noChangeArrowheads="1"/>
          </p:cNvSpPr>
          <p:nvPr/>
        </p:nvSpPr>
        <p:spPr bwMode="auto">
          <a:xfrm>
            <a:off x="1579563" y="6211888"/>
            <a:ext cx="1854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7824" tIns="88919" rIns="177824" bIns="88919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193582" name="Group 162"/>
          <p:cNvGrpSpPr>
            <a:grpSpLocks/>
          </p:cNvGrpSpPr>
          <p:nvPr/>
        </p:nvGrpSpPr>
        <p:grpSpPr bwMode="auto">
          <a:xfrm>
            <a:off x="989013" y="5973763"/>
            <a:ext cx="563562" cy="280987"/>
            <a:chOff x="4150" y="3838"/>
            <a:chExt cx="272" cy="91"/>
          </a:xfrm>
        </p:grpSpPr>
        <p:sp>
          <p:nvSpPr>
            <p:cNvPr id="193583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192" tIns="63632" rIns="127192" bIns="63632" anchor="ctr"/>
            <a:lstStyle/>
            <a:p>
              <a:pPr defTabSz="1276350"/>
              <a:endParaRPr lang="ru-RU" sz="2500" b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3584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7192" tIns="63632" rIns="127192" bIns="63632" anchor="ctr"/>
            <a:lstStyle/>
            <a:p>
              <a:pPr defTabSz="1276350"/>
              <a:endParaRPr lang="ru-RU" sz="2500" b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93585" name="Text Box 457"/>
          <p:cNvSpPr txBox="1">
            <a:spLocks noChangeArrowheads="1"/>
          </p:cNvSpPr>
          <p:nvPr/>
        </p:nvSpPr>
        <p:spPr bwMode="auto">
          <a:xfrm>
            <a:off x="7594600" y="3446463"/>
            <a:ext cx="2416175" cy="2301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193586" name="Group 120"/>
          <p:cNvGrpSpPr>
            <a:grpSpLocks/>
          </p:cNvGrpSpPr>
          <p:nvPr/>
        </p:nvGrpSpPr>
        <p:grpSpPr bwMode="auto">
          <a:xfrm>
            <a:off x="6924675" y="3479800"/>
            <a:ext cx="282575" cy="225425"/>
            <a:chOff x="-50" y="4479"/>
            <a:chExt cx="136" cy="101"/>
          </a:xfrm>
        </p:grpSpPr>
        <p:sp>
          <p:nvSpPr>
            <p:cNvPr id="193587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266" tIns="50580" rIns="101266" bIns="50580" anchor="ctr"/>
            <a:lstStyle/>
            <a:p>
              <a:pPr defTabSz="1427163"/>
              <a:endParaRPr lang="ru-RU" sz="2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588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01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lIns="101201" tIns="50552" rIns="101201" bIns="50552">
              <a:spAutoFit/>
            </a:bodyPr>
            <a:lstStyle/>
            <a:p>
              <a:pPr algn="ctr" defTabSz="765175">
                <a:spcBef>
                  <a:spcPct val="50000"/>
                </a:spcBef>
              </a:pPr>
              <a:endParaRPr lang="ru-RU" sz="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589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3590" name="Rectangle 54"/>
          <p:cNvSpPr>
            <a:spLocks noChangeArrowheads="1"/>
          </p:cNvSpPr>
          <p:nvPr/>
        </p:nvSpPr>
        <p:spPr bwMode="auto">
          <a:xfrm>
            <a:off x="6840538" y="3795713"/>
            <a:ext cx="425450" cy="21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7177" tIns="63625" rIns="127177" bIns="63625" anchor="ctr"/>
          <a:lstStyle/>
          <a:p>
            <a:pPr algn="ctr" defTabSz="912813"/>
            <a:r>
              <a:rPr lang="ru-RU" sz="1100">
                <a:latin typeface="Times New Roman" pitchFamily="18" charset="0"/>
                <a:cs typeface="Arial" pitchFamily="34" charset="0"/>
              </a:rPr>
              <a:t>ПВР</a:t>
            </a:r>
          </a:p>
        </p:txBody>
      </p:sp>
      <p:sp>
        <p:nvSpPr>
          <p:cNvPr id="193591" name="Text Box 457"/>
          <p:cNvSpPr txBox="1">
            <a:spLocks noChangeArrowheads="1"/>
          </p:cNvSpPr>
          <p:nvPr/>
        </p:nvSpPr>
        <p:spPr bwMode="auto">
          <a:xfrm>
            <a:off x="7605713" y="3756025"/>
            <a:ext cx="4064000" cy="228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193592" name="Полилиния 115"/>
          <p:cNvSpPr>
            <a:spLocks noChangeArrowheads="1"/>
          </p:cNvSpPr>
          <p:nvPr/>
        </p:nvSpPr>
        <p:spPr bwMode="auto">
          <a:xfrm>
            <a:off x="6127750" y="3043238"/>
            <a:ext cx="279400" cy="200025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90857" tIns="45429" rIns="90857" bIns="45429"/>
          <a:lstStyle/>
          <a:p>
            <a:endParaRPr lang="ru-RU"/>
          </a:p>
        </p:txBody>
      </p:sp>
      <p:sp>
        <p:nvSpPr>
          <p:cNvPr id="193593" name="Text Box 965"/>
          <p:cNvSpPr txBox="1">
            <a:spLocks noChangeArrowheads="1"/>
          </p:cNvSpPr>
          <p:nvPr/>
        </p:nvSpPr>
        <p:spPr bwMode="auto">
          <a:xfrm>
            <a:off x="7523163" y="2889250"/>
            <a:ext cx="43545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75" tIns="39040" rIns="78075" bIns="39040">
            <a:spAutoFit/>
          </a:bodyPr>
          <a:lstStyle/>
          <a:p>
            <a:pPr algn="just" defTabSz="1257300">
              <a:lnSpc>
                <a:spcPct val="70000"/>
              </a:lnSpc>
              <a:buFontTx/>
              <a:buChar char="-"/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193594" name="Группа 114"/>
          <p:cNvGrpSpPr>
            <a:grpSpLocks/>
          </p:cNvGrpSpPr>
          <p:nvPr/>
        </p:nvGrpSpPr>
        <p:grpSpPr bwMode="auto">
          <a:xfrm>
            <a:off x="6515100" y="2460625"/>
            <a:ext cx="900113" cy="371475"/>
            <a:chOff x="7847002" y="5565780"/>
            <a:chExt cx="897942" cy="369520"/>
          </a:xfrm>
        </p:grpSpPr>
        <p:grpSp>
          <p:nvGrpSpPr>
            <p:cNvPr id="193595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60000"/>
              <a:chOff x="6757990" y="3514716"/>
              <a:chExt cx="540000" cy="540000"/>
            </a:xfrm>
          </p:grpSpPr>
          <p:sp>
            <p:nvSpPr>
              <p:cNvPr id="193596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90840" tIns="45421" rIns="90840" bIns="45421"/>
              <a:lstStyle/>
              <a:p>
                <a:pPr algn="ctr" defTabSz="912813"/>
                <a:endParaRPr lang="ru-RU" sz="15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93597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032"/>
                <a:ext cx="285463" cy="478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840" tIns="45421" rIns="90840" bIns="45421">
                <a:spAutoFit/>
              </a:bodyPr>
              <a:lstStyle/>
              <a:p>
                <a:pPr defTabSz="912813"/>
                <a:r>
                  <a:rPr lang="ru-RU" sz="1500">
                    <a:latin typeface="Times New Roman" pitchFamily="18" charset="0"/>
                    <a:cs typeface="Arial" pitchFamily="34" charset="0"/>
                  </a:rPr>
                  <a:t>1</a:t>
                </a:r>
                <a:endParaRPr lang="ru-RU" sz="4300"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193598" name="Rectangle 9"/>
            <p:cNvSpPr>
              <a:spLocks noChangeArrowheads="1"/>
            </p:cNvSpPr>
            <p:nvPr/>
          </p:nvSpPr>
          <p:spPr bwMode="auto">
            <a:xfrm>
              <a:off x="8258757" y="5565780"/>
              <a:ext cx="486187" cy="32214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681" tIns="24681" rIns="24681" bIns="24681">
              <a:spAutoFit/>
            </a:bodyPr>
            <a:lstStyle/>
            <a:p>
              <a:pPr algn="ctr" defTabSz="1789113"/>
              <a:r>
                <a:rPr lang="ru-RU" sz="900" u="sng">
                  <a:latin typeface="Times New Roman" pitchFamily="18" charset="0"/>
                  <a:cs typeface="Times New Roman" pitchFamily="18" charset="0"/>
                </a:rPr>
                <a:t>№7,9,13</a:t>
              </a:r>
            </a:p>
            <a:p>
              <a:pPr algn="ctr" defTabSz="1789113"/>
              <a:r>
                <a:rPr lang="ru-RU" sz="900">
                  <a:latin typeface="Times New Roman" pitchFamily="18" charset="0"/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193599" name="Text Box 965"/>
          <p:cNvSpPr txBox="1">
            <a:spLocks noChangeArrowheads="1"/>
          </p:cNvSpPr>
          <p:nvPr/>
        </p:nvSpPr>
        <p:spPr bwMode="auto">
          <a:xfrm>
            <a:off x="7515225" y="2465388"/>
            <a:ext cx="3713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75" tIns="39040" rIns="78075" bIns="39040">
            <a:spAutoFit/>
          </a:bodyPr>
          <a:lstStyle/>
          <a:p>
            <a:pPr defTabSz="1257300">
              <a:lnSpc>
                <a:spcPct val="70000"/>
              </a:lnSpc>
              <a:buFontTx/>
              <a:buChar char="-"/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193600" name="Группа 118"/>
          <p:cNvGrpSpPr>
            <a:grpSpLocks/>
          </p:cNvGrpSpPr>
          <p:nvPr/>
        </p:nvGrpSpPr>
        <p:grpSpPr bwMode="auto">
          <a:xfrm>
            <a:off x="6426200" y="2949575"/>
            <a:ext cx="985838" cy="365125"/>
            <a:chOff x="3186092" y="7871693"/>
            <a:chExt cx="721494" cy="364246"/>
          </a:xfrm>
        </p:grpSpPr>
        <p:sp>
          <p:nvSpPr>
            <p:cNvPr id="193601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48409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681" tIns="24681" rIns="24681" bIns="24681">
              <a:spAutoFit/>
            </a:bodyPr>
            <a:lstStyle/>
            <a:p>
              <a:pPr defTabSz="1789113"/>
              <a:r>
                <a:rPr lang="ru-RU" sz="90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900" u="sng">
                  <a:latin typeface="Times New Roman" pitchFamily="18" charset="0"/>
                  <a:cs typeface="Times New Roman" pitchFamily="18" charset="0"/>
                </a:rPr>
                <a:t>__13__</a:t>
              </a:r>
            </a:p>
            <a:p>
              <a:pPr defTabSz="1789113"/>
              <a:r>
                <a:rPr lang="ru-RU" sz="90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9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900">
                  <a:latin typeface="Times New Roman" pitchFamily="18" charset="0"/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193602" name="Rectangle 9"/>
            <p:cNvSpPr>
              <a:spLocks noChangeArrowheads="1"/>
            </p:cNvSpPr>
            <p:nvPr/>
          </p:nvSpPr>
          <p:spPr bwMode="auto">
            <a:xfrm>
              <a:off x="3218728" y="7871693"/>
              <a:ext cx="130545" cy="35622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681" tIns="24681" rIns="24681" bIns="24681">
              <a:spAutoFit/>
            </a:bodyPr>
            <a:lstStyle/>
            <a:p>
              <a:pPr algn="ctr" defTabSz="1789113"/>
              <a:r>
                <a:rPr lang="ru-RU" sz="2000" b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3603" name="Rectangle 9"/>
            <p:cNvSpPr>
              <a:spLocks noChangeArrowheads="1"/>
            </p:cNvSpPr>
            <p:nvPr/>
          </p:nvSpPr>
          <p:spPr bwMode="auto">
            <a:xfrm>
              <a:off x="3689514" y="7881195"/>
              <a:ext cx="171674" cy="354744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681" tIns="24681" rIns="24681" bIns="24681">
              <a:spAutoFit/>
            </a:bodyPr>
            <a:lstStyle/>
            <a:p>
              <a:pPr algn="ctr" defTabSz="1789113"/>
              <a:r>
                <a:rPr lang="ru-RU" sz="2000" b="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93604" name="Line 499"/>
          <p:cNvSpPr>
            <a:spLocks noChangeShapeType="1"/>
          </p:cNvSpPr>
          <p:nvPr/>
        </p:nvSpPr>
        <p:spPr bwMode="auto">
          <a:xfrm>
            <a:off x="9269413" y="86471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193605" name="Text Box 47"/>
          <p:cNvSpPr txBox="1">
            <a:spLocks noChangeArrowheads="1"/>
          </p:cNvSpPr>
          <p:nvPr/>
        </p:nvSpPr>
        <p:spPr bwMode="auto">
          <a:xfrm>
            <a:off x="1633538" y="7918450"/>
            <a:ext cx="1066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1076325" y="9040813"/>
            <a:ext cx="4016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607" name="Text Box 47"/>
          <p:cNvSpPr txBox="1">
            <a:spLocks noChangeArrowheads="1"/>
          </p:cNvSpPr>
          <p:nvPr/>
        </p:nvSpPr>
        <p:spPr bwMode="auto">
          <a:xfrm>
            <a:off x="1609725" y="8836025"/>
            <a:ext cx="22066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193608" name="Text Box 47"/>
          <p:cNvSpPr txBox="1">
            <a:spLocks noChangeArrowheads="1"/>
          </p:cNvSpPr>
          <p:nvPr/>
        </p:nvSpPr>
        <p:spPr bwMode="auto">
          <a:xfrm>
            <a:off x="1633538" y="8596313"/>
            <a:ext cx="21923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193609" name="Группа 144"/>
          <p:cNvGrpSpPr>
            <a:grpSpLocks/>
          </p:cNvGrpSpPr>
          <p:nvPr/>
        </p:nvGrpSpPr>
        <p:grpSpPr bwMode="auto">
          <a:xfrm>
            <a:off x="1122363" y="8667750"/>
            <a:ext cx="304800" cy="301625"/>
            <a:chOff x="346075" y="6327775"/>
            <a:chExt cx="215900" cy="215900"/>
          </a:xfrm>
        </p:grpSpPr>
        <p:sp>
          <p:nvSpPr>
            <p:cNvPr id="193610" name="Овал 138"/>
            <p:cNvSpPr>
              <a:spLocks noChangeArrowheads="1"/>
            </p:cNvSpPr>
            <p:nvPr/>
          </p:nvSpPr>
          <p:spPr bwMode="auto">
            <a:xfrm>
              <a:off x="346075" y="6327775"/>
              <a:ext cx="215900" cy="215900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90840" tIns="45421" rIns="90840" bIns="45421" anchor="ctr"/>
            <a:lstStyle/>
            <a:p>
              <a:pPr algn="ctr" defTabSz="912813"/>
              <a:endParaRPr lang="ru-RU" sz="55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3611" name="Овал 139"/>
            <p:cNvSpPr>
              <a:spLocks noChangeArrowheads="1"/>
            </p:cNvSpPr>
            <p:nvPr/>
          </p:nvSpPr>
          <p:spPr bwMode="auto"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 w="25400" algn="ctr">
              <a:noFill/>
              <a:round/>
              <a:headEnd/>
              <a:tailEnd/>
            </a:ln>
          </p:spPr>
          <p:txBody>
            <a:bodyPr lIns="90840" tIns="45421" rIns="90840" bIns="45421" anchor="ctr"/>
            <a:lstStyle/>
            <a:p>
              <a:pPr algn="ctr" defTabSz="912813"/>
              <a:endParaRPr lang="ru-RU" sz="55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93612" name="Группа 143"/>
          <p:cNvGrpSpPr>
            <a:grpSpLocks/>
          </p:cNvGrpSpPr>
          <p:nvPr/>
        </p:nvGrpSpPr>
        <p:grpSpPr bwMode="auto">
          <a:xfrm>
            <a:off x="1122363" y="8340725"/>
            <a:ext cx="304800" cy="303213"/>
            <a:chOff x="785786" y="6215082"/>
            <a:chExt cx="215900" cy="215900"/>
          </a:xfrm>
        </p:grpSpPr>
        <p:sp>
          <p:nvSpPr>
            <p:cNvPr id="193613" name="Овал 141"/>
            <p:cNvSpPr>
              <a:spLocks noChangeArrowheads="1"/>
            </p:cNvSpPr>
            <p:nvPr/>
          </p:nvSpPr>
          <p:spPr bwMode="auto">
            <a:xfrm>
              <a:off x="785786" y="6215082"/>
              <a:ext cx="215900" cy="215900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90840" tIns="45421" rIns="90840" bIns="45421" anchor="ctr"/>
            <a:lstStyle/>
            <a:p>
              <a:pPr algn="ctr" defTabSz="912813"/>
              <a:endParaRPr lang="ru-RU" sz="55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22" y="6258399"/>
              <a:ext cx="152600" cy="138311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3616" name="Text Box 47"/>
          <p:cNvSpPr txBox="1">
            <a:spLocks noChangeArrowheads="1"/>
          </p:cNvSpPr>
          <p:nvPr/>
        </p:nvSpPr>
        <p:spPr bwMode="auto">
          <a:xfrm>
            <a:off x="1633538" y="8274050"/>
            <a:ext cx="2159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93617" name="Прямоугольник 145"/>
          <p:cNvSpPr>
            <a:spLocks noChangeArrowheads="1"/>
          </p:cNvSpPr>
          <p:nvPr/>
        </p:nvSpPr>
        <p:spPr bwMode="auto">
          <a:xfrm>
            <a:off x="1122363" y="7980363"/>
            <a:ext cx="304800" cy="304800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7192" tIns="63632" rIns="127192" bIns="63632" anchor="ctr"/>
          <a:lstStyle/>
          <a:p>
            <a:pPr algn="ctr" defTabSz="912813"/>
            <a:endParaRPr lang="ru-RU" sz="55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3" name="Группа 186"/>
          <p:cNvGrpSpPr/>
          <p:nvPr/>
        </p:nvGrpSpPr>
        <p:grpSpPr bwMode="auto">
          <a:xfrm>
            <a:off x="1125466" y="7510597"/>
            <a:ext cx="300010" cy="398461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4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500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500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500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500"/>
            </a:p>
          </p:txBody>
        </p:sp>
      </p:grpSp>
      <p:sp>
        <p:nvSpPr>
          <p:cNvPr id="193619" name="Text Box 47"/>
          <p:cNvSpPr txBox="1">
            <a:spLocks noChangeArrowheads="1"/>
          </p:cNvSpPr>
          <p:nvPr/>
        </p:nvSpPr>
        <p:spPr bwMode="auto">
          <a:xfrm>
            <a:off x="1633538" y="7485063"/>
            <a:ext cx="2095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193620" name="Text Box 47"/>
          <p:cNvSpPr txBox="1">
            <a:spLocks noChangeArrowheads="1"/>
          </p:cNvSpPr>
          <p:nvPr/>
        </p:nvSpPr>
        <p:spPr bwMode="auto">
          <a:xfrm>
            <a:off x="1639888" y="7013575"/>
            <a:ext cx="12541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193621" name="Group 253"/>
          <p:cNvGrpSpPr>
            <a:grpSpLocks/>
          </p:cNvGrpSpPr>
          <p:nvPr/>
        </p:nvGrpSpPr>
        <p:grpSpPr bwMode="auto">
          <a:xfrm>
            <a:off x="1027113" y="6962775"/>
            <a:ext cx="495300" cy="466725"/>
            <a:chOff x="476" y="3248"/>
            <a:chExt cx="408" cy="409"/>
          </a:xfrm>
        </p:grpSpPr>
        <p:sp>
          <p:nvSpPr>
            <p:cNvPr id="193622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840" tIns="45421" rIns="90840" bIns="45421" anchor="ctr"/>
            <a:lstStyle/>
            <a:p>
              <a:pPr algn="ctr" defTabSz="912813"/>
              <a:endParaRPr lang="ru-RU" sz="55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3623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0857" tIns="45429" rIns="90857" bIns="45429" anchor="ctr"/>
            <a:lstStyle/>
            <a:p>
              <a:endParaRPr lang="ru-RU"/>
            </a:p>
          </p:txBody>
        </p:sp>
      </p:grpSp>
      <p:sp>
        <p:nvSpPr>
          <p:cNvPr id="193624" name="Text Box 47"/>
          <p:cNvSpPr txBox="1">
            <a:spLocks noChangeArrowheads="1"/>
          </p:cNvSpPr>
          <p:nvPr/>
        </p:nvSpPr>
        <p:spPr bwMode="auto">
          <a:xfrm>
            <a:off x="1625600" y="6534150"/>
            <a:ext cx="16716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93625" name="Овал 166"/>
          <p:cNvSpPr>
            <a:spLocks noChangeArrowheads="1"/>
          </p:cNvSpPr>
          <p:nvPr/>
        </p:nvSpPr>
        <p:spPr bwMode="auto">
          <a:xfrm>
            <a:off x="1122363" y="6591300"/>
            <a:ext cx="304800" cy="3048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127192" tIns="63632" rIns="127192" bIns="63632" anchor="ctr"/>
          <a:lstStyle/>
          <a:p>
            <a:pPr algn="ctr" defTabSz="912813"/>
            <a:endParaRPr lang="ru-RU" sz="55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3626" name="Line 499"/>
          <p:cNvSpPr>
            <a:spLocks noChangeShapeType="1"/>
          </p:cNvSpPr>
          <p:nvPr/>
        </p:nvSpPr>
        <p:spPr bwMode="auto">
          <a:xfrm>
            <a:off x="8472488" y="19780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7970" tIns="63987" rIns="127970" bIns="63987" anchor="ctr"/>
          <a:lstStyle/>
          <a:p>
            <a:endParaRPr lang="ru-RU"/>
          </a:p>
        </p:txBody>
      </p:sp>
      <p:grpSp>
        <p:nvGrpSpPr>
          <p:cNvPr id="193627" name="Group 265"/>
          <p:cNvGrpSpPr>
            <a:grpSpLocks/>
          </p:cNvGrpSpPr>
          <p:nvPr/>
        </p:nvGrpSpPr>
        <p:grpSpPr bwMode="auto">
          <a:xfrm>
            <a:off x="6677025" y="1566863"/>
            <a:ext cx="711200" cy="279400"/>
            <a:chOff x="249" y="2931"/>
            <a:chExt cx="907" cy="363"/>
          </a:xfrm>
        </p:grpSpPr>
        <p:sp>
          <p:nvSpPr>
            <p:cNvPr id="193628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840" tIns="45421" rIns="90840" bIns="45421" anchor="ctr"/>
            <a:lstStyle/>
            <a:p>
              <a:pPr defTabSz="1276350"/>
              <a:endParaRPr lang="ru-RU" sz="55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3629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630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631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632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3633" name="Text Box 47"/>
          <p:cNvSpPr txBox="1">
            <a:spLocks noChangeArrowheads="1"/>
          </p:cNvSpPr>
          <p:nvPr/>
        </p:nvSpPr>
        <p:spPr bwMode="auto">
          <a:xfrm>
            <a:off x="7462838" y="1522413"/>
            <a:ext cx="32448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44" tIns="60113" rIns="120244" bIns="60113">
            <a:spAutoFit/>
          </a:bodyPr>
          <a:lstStyle/>
          <a:p>
            <a:pPr defTabSz="1212850" eaLnBrk="0" hangingPunct="0"/>
            <a:r>
              <a:rPr lang="en-US" sz="15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6686550" y="1984375"/>
            <a:ext cx="7032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6686550" y="2300288"/>
            <a:ext cx="698500" cy="1587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636" name="Text Box 47"/>
          <p:cNvSpPr txBox="1">
            <a:spLocks noChangeArrowheads="1"/>
          </p:cNvSpPr>
          <p:nvPr/>
        </p:nvSpPr>
        <p:spPr bwMode="auto">
          <a:xfrm>
            <a:off x="7462838" y="1828800"/>
            <a:ext cx="29575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44" tIns="60113" rIns="120244" bIns="60113">
            <a:spAutoFit/>
          </a:bodyPr>
          <a:lstStyle/>
          <a:p>
            <a:pPr defTabSz="1212850" eaLnBrk="0" hangingPunct="0"/>
            <a:r>
              <a:rPr lang="en-US" sz="15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193637" name="Text Box 47"/>
          <p:cNvSpPr txBox="1">
            <a:spLocks noChangeArrowheads="1"/>
          </p:cNvSpPr>
          <p:nvPr/>
        </p:nvSpPr>
        <p:spPr bwMode="auto">
          <a:xfrm>
            <a:off x="7462838" y="2143125"/>
            <a:ext cx="29591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44" tIns="60113" rIns="120244" bIns="60113">
            <a:spAutoFit/>
          </a:bodyPr>
          <a:lstStyle/>
          <a:p>
            <a:pPr defTabSz="1212850" eaLnBrk="0" hangingPunct="0"/>
            <a:r>
              <a:rPr lang="en-US" sz="15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7" name="Group 265"/>
          <p:cNvGrpSpPr>
            <a:grpSpLocks/>
          </p:cNvGrpSpPr>
          <p:nvPr/>
        </p:nvGrpSpPr>
        <p:grpSpPr bwMode="auto">
          <a:xfrm>
            <a:off x="6685879" y="1175010"/>
            <a:ext cx="698279" cy="281640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79698">
                <a:defRPr/>
              </a:pPr>
              <a:endParaRPr lang="ru-RU" sz="55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sz="55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sz="55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sz="55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sz="55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93639" name="Text Box 47"/>
          <p:cNvSpPr txBox="1">
            <a:spLocks noChangeArrowheads="1"/>
          </p:cNvSpPr>
          <p:nvPr/>
        </p:nvSpPr>
        <p:spPr bwMode="auto">
          <a:xfrm>
            <a:off x="7462838" y="1146175"/>
            <a:ext cx="9191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44" tIns="60113" rIns="120244" bIns="60113">
            <a:spAutoFit/>
          </a:bodyPr>
          <a:lstStyle/>
          <a:p>
            <a:pPr defTabSz="1212850" eaLnBrk="0" hangingPunct="0"/>
            <a:r>
              <a:rPr lang="en-US" sz="15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193640" name="Line 499"/>
          <p:cNvSpPr>
            <a:spLocks noChangeShapeType="1"/>
          </p:cNvSpPr>
          <p:nvPr/>
        </p:nvSpPr>
        <p:spPr bwMode="auto">
          <a:xfrm>
            <a:off x="8693150" y="4184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8001" tIns="64001" rIns="128001" bIns="64001" anchor="ctr"/>
          <a:lstStyle/>
          <a:p>
            <a:endParaRPr lang="ru-RU"/>
          </a:p>
        </p:txBody>
      </p:sp>
      <p:sp>
        <p:nvSpPr>
          <p:cNvPr id="193641" name="Text Box 47"/>
          <p:cNvSpPr txBox="1">
            <a:spLocks noChangeArrowheads="1"/>
          </p:cNvSpPr>
          <p:nvPr/>
        </p:nvSpPr>
        <p:spPr bwMode="auto">
          <a:xfrm>
            <a:off x="7477125" y="4071938"/>
            <a:ext cx="3098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72" tIns="60127" rIns="120272" bIns="60127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6672263" y="4583113"/>
            <a:ext cx="70485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643" name="Text Box 47"/>
          <p:cNvSpPr txBox="1">
            <a:spLocks noChangeArrowheads="1"/>
          </p:cNvSpPr>
          <p:nvPr/>
        </p:nvSpPr>
        <p:spPr bwMode="auto">
          <a:xfrm>
            <a:off x="7488238" y="4376738"/>
            <a:ext cx="28273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72" tIns="60127" rIns="120272" bIns="60127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193644" name="Прямоугольник 216"/>
          <p:cNvSpPr>
            <a:spLocks noChangeArrowheads="1"/>
          </p:cNvSpPr>
          <p:nvPr/>
        </p:nvSpPr>
        <p:spPr bwMode="auto">
          <a:xfrm>
            <a:off x="6913563" y="4122738"/>
            <a:ext cx="296862" cy="300037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lIns="127177" tIns="63625" rIns="127177" bIns="63625" anchor="ctr"/>
          <a:lstStyle/>
          <a:p>
            <a:pPr algn="ctr" defTabSz="912813"/>
            <a:endParaRPr lang="ru-RU" sz="55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6661150" y="4840288"/>
            <a:ext cx="7048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646" name="Text Box 47"/>
          <p:cNvSpPr txBox="1">
            <a:spLocks noChangeArrowheads="1"/>
          </p:cNvSpPr>
          <p:nvPr/>
        </p:nvSpPr>
        <p:spPr bwMode="auto">
          <a:xfrm>
            <a:off x="7488238" y="4645025"/>
            <a:ext cx="26400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193647" name="Прямоугольник 219"/>
          <p:cNvSpPr>
            <a:spLocks noChangeArrowheads="1"/>
          </p:cNvSpPr>
          <p:nvPr/>
        </p:nvSpPr>
        <p:spPr bwMode="auto">
          <a:xfrm>
            <a:off x="6996113" y="5040313"/>
            <a:ext cx="214312" cy="142875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lIns="90840" tIns="45421" rIns="90840" bIns="45421" anchor="ctr"/>
          <a:lstStyle/>
          <a:p>
            <a:pPr algn="ctr" defTabSz="912813"/>
            <a:endParaRPr lang="ru-RU" sz="55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3648" name="Прямоугольник 220"/>
          <p:cNvSpPr>
            <a:spLocks noChangeArrowheads="1"/>
          </p:cNvSpPr>
          <p:nvPr/>
        </p:nvSpPr>
        <p:spPr bwMode="auto">
          <a:xfrm>
            <a:off x="6996113" y="5310188"/>
            <a:ext cx="214312" cy="1397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0840" tIns="45421" rIns="90840" bIns="45421" anchor="ctr"/>
          <a:lstStyle/>
          <a:p>
            <a:pPr algn="ctr" defTabSz="912813"/>
            <a:endParaRPr lang="ru-RU" sz="55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3649" name="Text Box 47"/>
          <p:cNvSpPr txBox="1">
            <a:spLocks noChangeArrowheads="1"/>
          </p:cNvSpPr>
          <p:nvPr/>
        </p:nvSpPr>
        <p:spPr bwMode="auto">
          <a:xfrm>
            <a:off x="7477125" y="4902200"/>
            <a:ext cx="3810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193650" name="Text Box 47"/>
          <p:cNvSpPr txBox="1">
            <a:spLocks noChangeArrowheads="1"/>
          </p:cNvSpPr>
          <p:nvPr/>
        </p:nvSpPr>
        <p:spPr bwMode="auto">
          <a:xfrm>
            <a:off x="7477125" y="5207000"/>
            <a:ext cx="33797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286" tIns="60134" rIns="120286" bIns="60134">
            <a:spAutoFit/>
          </a:bodyPr>
          <a:lstStyle/>
          <a:p>
            <a:pPr defTabSz="1212850" eaLnBrk="0" hangingPunct="0"/>
            <a:r>
              <a:rPr lang="en-US" sz="1500" b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193651" name="Line 499"/>
          <p:cNvSpPr>
            <a:spLocks noChangeShapeType="1"/>
          </p:cNvSpPr>
          <p:nvPr/>
        </p:nvSpPr>
        <p:spPr bwMode="auto">
          <a:xfrm>
            <a:off x="8574088" y="75549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grpSp>
        <p:nvGrpSpPr>
          <p:cNvPr id="193652" name="Group 105"/>
          <p:cNvGrpSpPr>
            <a:grpSpLocks/>
          </p:cNvGrpSpPr>
          <p:nvPr/>
        </p:nvGrpSpPr>
        <p:grpSpPr bwMode="auto">
          <a:xfrm>
            <a:off x="6924675" y="5924550"/>
            <a:ext cx="390525" cy="396875"/>
            <a:chOff x="3061" y="3475"/>
            <a:chExt cx="182" cy="182"/>
          </a:xfrm>
        </p:grpSpPr>
        <p:grpSp>
          <p:nvGrpSpPr>
            <p:cNvPr id="193653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193654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193655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193656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089" tIns="63581" rIns="127089" bIns="63581"/>
                  <a:lstStyle/>
                  <a:p>
                    <a:endParaRPr lang="ru-RU"/>
                  </a:p>
                </p:txBody>
              </p:sp>
              <p:sp>
                <p:nvSpPr>
                  <p:cNvPr id="193657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089" tIns="63581" rIns="127089" bIns="63581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3658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193659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089" tIns="63581" rIns="127089" bIns="63581"/>
                  <a:lstStyle/>
                  <a:p>
                    <a:endParaRPr lang="ru-RU"/>
                  </a:p>
                </p:txBody>
              </p:sp>
              <p:sp>
                <p:nvSpPr>
                  <p:cNvPr id="193660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089" tIns="63581" rIns="127089" bIns="63581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93661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662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3663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066" tIns="63569" rIns="127066" bIns="63569" anchor="ctr"/>
            <a:lstStyle/>
            <a:p>
              <a:pPr defTabSz="1276350"/>
              <a:endParaRPr lang="ru-RU" sz="3500" b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193664" name="Group 117"/>
          <p:cNvGrpSpPr>
            <a:grpSpLocks/>
          </p:cNvGrpSpPr>
          <p:nvPr/>
        </p:nvGrpSpPr>
        <p:grpSpPr bwMode="auto">
          <a:xfrm>
            <a:off x="6469063" y="6257925"/>
            <a:ext cx="1230312" cy="661988"/>
            <a:chOff x="2971" y="3847"/>
            <a:chExt cx="347" cy="213"/>
          </a:xfrm>
        </p:grpSpPr>
        <p:grpSp>
          <p:nvGrpSpPr>
            <p:cNvPr id="193665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193666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193667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7089" tIns="63581" rIns="127089" bIns="63581"/>
                <a:lstStyle/>
                <a:p>
                  <a:endParaRPr lang="ru-RU"/>
                </a:p>
              </p:txBody>
            </p:sp>
            <p:sp>
              <p:nvSpPr>
                <p:cNvPr id="193668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lIns="127089" tIns="63581" rIns="127089" bIns="63581"/>
                <a:lstStyle/>
                <a:p>
                  <a:endParaRPr lang="ru-RU"/>
                </a:p>
              </p:txBody>
            </p:sp>
          </p:grpSp>
          <p:sp>
            <p:nvSpPr>
              <p:cNvPr id="193669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127066" tIns="63569" rIns="127066" bIns="63569"/>
              <a:lstStyle/>
              <a:p>
                <a:pPr defTabSz="1276350"/>
                <a:endParaRPr lang="ru-RU" sz="410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3670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3671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672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7461" tIns="88750" rIns="177461" bIns="88750">
              <a:spAutoFit/>
            </a:bodyPr>
            <a:lstStyle/>
            <a:p>
              <a:pPr defTabSz="1785938">
                <a:spcBef>
                  <a:spcPct val="50000"/>
                </a:spcBef>
              </a:pPr>
              <a:r>
                <a:rPr lang="ru-RU" sz="1700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193673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7461" tIns="88750" rIns="177461" bIns="88750">
              <a:spAutoFit/>
            </a:bodyPr>
            <a:lstStyle/>
            <a:p>
              <a:pPr defTabSz="1785938">
                <a:spcBef>
                  <a:spcPct val="50000"/>
                </a:spcBef>
              </a:pPr>
              <a:r>
                <a:rPr lang="ru-RU" sz="1700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93674" name="Text Box 95"/>
          <p:cNvSpPr txBox="1">
            <a:spLocks noChangeArrowheads="1"/>
          </p:cNvSpPr>
          <p:nvPr/>
        </p:nvSpPr>
        <p:spPr bwMode="auto">
          <a:xfrm>
            <a:off x="7442200" y="9166225"/>
            <a:ext cx="3101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418" tIns="88730" rIns="177418" bIns="88730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193675" name="Text Box 101"/>
          <p:cNvSpPr txBox="1">
            <a:spLocks noChangeArrowheads="1"/>
          </p:cNvSpPr>
          <p:nvPr/>
        </p:nvSpPr>
        <p:spPr bwMode="auto">
          <a:xfrm>
            <a:off x="7434263" y="5943600"/>
            <a:ext cx="36687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418" tIns="88730" rIns="177418" bIns="88730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193676" name="Text Box 102"/>
          <p:cNvSpPr txBox="1">
            <a:spLocks noChangeArrowheads="1"/>
          </p:cNvSpPr>
          <p:nvPr/>
        </p:nvSpPr>
        <p:spPr bwMode="auto">
          <a:xfrm>
            <a:off x="7413625" y="6357938"/>
            <a:ext cx="36639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418" tIns="88730" rIns="177418" bIns="88730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193677" name="Овал 171"/>
          <p:cNvSpPr>
            <a:spLocks noChangeArrowheads="1"/>
          </p:cNvSpPr>
          <p:nvPr/>
        </p:nvSpPr>
        <p:spPr bwMode="auto">
          <a:xfrm>
            <a:off x="6934200" y="6921500"/>
            <a:ext cx="400050" cy="4000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3678" name="Text Box 67"/>
          <p:cNvSpPr txBox="1">
            <a:spLocks noChangeArrowheads="1"/>
          </p:cNvSpPr>
          <p:nvPr/>
        </p:nvSpPr>
        <p:spPr bwMode="auto">
          <a:xfrm>
            <a:off x="7610475" y="6965950"/>
            <a:ext cx="4381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85938">
              <a:lnSpc>
                <a:spcPct val="70000"/>
              </a:lnSpc>
              <a:buFontTx/>
              <a:buChar char="-"/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defTabSz="1785938">
              <a:lnSpc>
                <a:spcPct val="70000"/>
              </a:lnSpc>
            </a:pPr>
            <a:endParaRPr lang="ru-RU" sz="15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679" name="Oval 63"/>
          <p:cNvSpPr>
            <a:spLocks noChangeArrowheads="1"/>
          </p:cNvSpPr>
          <p:nvPr/>
        </p:nvSpPr>
        <p:spPr bwMode="auto">
          <a:xfrm rot="-5400000">
            <a:off x="6931819" y="5391944"/>
            <a:ext cx="295275" cy="68738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wrap="none" lIns="126907" tIns="63492" rIns="126907" bIns="63492" anchor="ctr"/>
          <a:lstStyle/>
          <a:p>
            <a:pPr algn="ctr" defTabSz="1276350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3680" name="Text Box 95"/>
          <p:cNvSpPr txBox="1">
            <a:spLocks noChangeArrowheads="1"/>
          </p:cNvSpPr>
          <p:nvPr/>
        </p:nvSpPr>
        <p:spPr bwMode="auto">
          <a:xfrm>
            <a:off x="7427913" y="5546725"/>
            <a:ext cx="44307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418" tIns="88730" rIns="177418" bIns="88730">
            <a:spAutoFit/>
          </a:bodyPr>
          <a:lstStyle/>
          <a:p>
            <a:pPr defTabSz="1785938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193681" name="Полилиния 254"/>
          <p:cNvSpPr>
            <a:spLocks noChangeArrowheads="1"/>
          </p:cNvSpPr>
          <p:nvPr/>
        </p:nvSpPr>
        <p:spPr bwMode="auto">
          <a:xfrm>
            <a:off x="7011988" y="7456488"/>
            <a:ext cx="355600" cy="242887"/>
          </a:xfrm>
          <a:custGeom>
            <a:avLst/>
            <a:gdLst>
              <a:gd name="T0" fmla="*/ 64210 w 353730"/>
              <a:gd name="T1" fmla="*/ 181283 h 241429"/>
              <a:gd name="T2" fmla="*/ 29085 w 353730"/>
              <a:gd name="T3" fmla="*/ 168859 h 241429"/>
              <a:gd name="T4" fmla="*/ 40793 w 353730"/>
              <a:gd name="T5" fmla="*/ 94333 h 241429"/>
              <a:gd name="T6" fmla="*/ 87627 w 353730"/>
              <a:gd name="T7" fmla="*/ 19803 h 241429"/>
              <a:gd name="T8" fmla="*/ 111045 w 353730"/>
              <a:gd name="T9" fmla="*/ 57059 h 241429"/>
              <a:gd name="T10" fmla="*/ 146172 w 353730"/>
              <a:gd name="T11" fmla="*/ 69488 h 241429"/>
              <a:gd name="T12" fmla="*/ 228130 w 353730"/>
              <a:gd name="T13" fmla="*/ 81913 h 241429"/>
              <a:gd name="T14" fmla="*/ 204714 w 353730"/>
              <a:gd name="T15" fmla="*/ 156438 h 241429"/>
              <a:gd name="T16" fmla="*/ 274963 w 353730"/>
              <a:gd name="T17" fmla="*/ 181283 h 241429"/>
              <a:gd name="T18" fmla="*/ 134459 w 353730"/>
              <a:gd name="T19" fmla="*/ 218544 h 241429"/>
              <a:gd name="T20" fmla="*/ 111045 w 353730"/>
              <a:gd name="T21" fmla="*/ 255808 h 241429"/>
              <a:gd name="T22" fmla="*/ 75924 w 353730"/>
              <a:gd name="T23" fmla="*/ 243388 h 241429"/>
              <a:gd name="T24" fmla="*/ 64210 w 353730"/>
              <a:gd name="T25" fmla="*/ 181283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184" tIns="63630" rIns="127184" bIns="63630" anchor="ctr"/>
          <a:lstStyle/>
          <a:p>
            <a:endParaRPr lang="ru-RU"/>
          </a:p>
        </p:txBody>
      </p:sp>
      <p:sp>
        <p:nvSpPr>
          <p:cNvPr id="193682" name="Полилиния 255"/>
          <p:cNvSpPr>
            <a:spLocks noChangeArrowheads="1"/>
          </p:cNvSpPr>
          <p:nvPr/>
        </p:nvSpPr>
        <p:spPr bwMode="auto">
          <a:xfrm>
            <a:off x="7011988" y="7777163"/>
            <a:ext cx="355600" cy="241300"/>
          </a:xfrm>
          <a:custGeom>
            <a:avLst/>
            <a:gdLst>
              <a:gd name="T0" fmla="*/ 64210 w 353730"/>
              <a:gd name="T1" fmla="*/ 168671 h 241429"/>
              <a:gd name="T2" fmla="*/ 29085 w 353730"/>
              <a:gd name="T3" fmla="*/ 157113 h 241429"/>
              <a:gd name="T4" fmla="*/ 40793 w 353730"/>
              <a:gd name="T5" fmla="*/ 87772 h 241429"/>
              <a:gd name="T6" fmla="*/ 87627 w 353730"/>
              <a:gd name="T7" fmla="*/ 18424 h 241429"/>
              <a:gd name="T8" fmla="*/ 111045 w 353730"/>
              <a:gd name="T9" fmla="*/ 53094 h 241429"/>
              <a:gd name="T10" fmla="*/ 146172 w 353730"/>
              <a:gd name="T11" fmla="*/ 64649 h 241429"/>
              <a:gd name="T12" fmla="*/ 228130 w 353730"/>
              <a:gd name="T13" fmla="*/ 76212 h 241429"/>
              <a:gd name="T14" fmla="*/ 204714 w 353730"/>
              <a:gd name="T15" fmla="*/ 145555 h 241429"/>
              <a:gd name="T16" fmla="*/ 274963 w 353730"/>
              <a:gd name="T17" fmla="*/ 168671 h 241429"/>
              <a:gd name="T18" fmla="*/ 134459 w 353730"/>
              <a:gd name="T19" fmla="*/ 203340 h 241429"/>
              <a:gd name="T20" fmla="*/ 111045 w 353730"/>
              <a:gd name="T21" fmla="*/ 238011 h 241429"/>
              <a:gd name="T22" fmla="*/ 75924 w 353730"/>
              <a:gd name="T23" fmla="*/ 226455 h 241429"/>
              <a:gd name="T24" fmla="*/ 64210 w 353730"/>
              <a:gd name="T25" fmla="*/ 168671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27184" tIns="63630" rIns="127184" bIns="63630" anchor="ctr"/>
          <a:lstStyle/>
          <a:p>
            <a:endParaRPr lang="ru-RU"/>
          </a:p>
        </p:txBody>
      </p:sp>
      <p:sp>
        <p:nvSpPr>
          <p:cNvPr id="193683" name="Полилиния 256"/>
          <p:cNvSpPr>
            <a:spLocks noChangeArrowheads="1"/>
          </p:cNvSpPr>
          <p:nvPr/>
        </p:nvSpPr>
        <p:spPr bwMode="auto">
          <a:xfrm>
            <a:off x="7011988" y="8077200"/>
            <a:ext cx="355600" cy="241300"/>
          </a:xfrm>
          <a:custGeom>
            <a:avLst/>
            <a:gdLst>
              <a:gd name="T0" fmla="*/ 64210 w 353730"/>
              <a:gd name="T1" fmla="*/ 168671 h 241429"/>
              <a:gd name="T2" fmla="*/ 29085 w 353730"/>
              <a:gd name="T3" fmla="*/ 157113 h 241429"/>
              <a:gd name="T4" fmla="*/ 40793 w 353730"/>
              <a:gd name="T5" fmla="*/ 87772 h 241429"/>
              <a:gd name="T6" fmla="*/ 87627 w 353730"/>
              <a:gd name="T7" fmla="*/ 18424 h 241429"/>
              <a:gd name="T8" fmla="*/ 111045 w 353730"/>
              <a:gd name="T9" fmla="*/ 53094 h 241429"/>
              <a:gd name="T10" fmla="*/ 146172 w 353730"/>
              <a:gd name="T11" fmla="*/ 64649 h 241429"/>
              <a:gd name="T12" fmla="*/ 228130 w 353730"/>
              <a:gd name="T13" fmla="*/ 76212 h 241429"/>
              <a:gd name="T14" fmla="*/ 204714 w 353730"/>
              <a:gd name="T15" fmla="*/ 145555 h 241429"/>
              <a:gd name="T16" fmla="*/ 274963 w 353730"/>
              <a:gd name="T17" fmla="*/ 168671 h 241429"/>
              <a:gd name="T18" fmla="*/ 134459 w 353730"/>
              <a:gd name="T19" fmla="*/ 203340 h 241429"/>
              <a:gd name="T20" fmla="*/ 111045 w 353730"/>
              <a:gd name="T21" fmla="*/ 238011 h 241429"/>
              <a:gd name="T22" fmla="*/ 75924 w 353730"/>
              <a:gd name="T23" fmla="*/ 226455 h 241429"/>
              <a:gd name="T24" fmla="*/ 64210 w 353730"/>
              <a:gd name="T25" fmla="*/ 168671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127184" tIns="63630" rIns="127184" bIns="63630" anchor="ctr"/>
          <a:lstStyle/>
          <a:p>
            <a:endParaRPr lang="ru-RU"/>
          </a:p>
        </p:txBody>
      </p:sp>
      <p:sp>
        <p:nvSpPr>
          <p:cNvPr id="193684" name="Text Box 101"/>
          <p:cNvSpPr txBox="1">
            <a:spLocks noChangeArrowheads="1"/>
          </p:cNvSpPr>
          <p:nvPr/>
        </p:nvSpPr>
        <p:spPr bwMode="auto">
          <a:xfrm>
            <a:off x="7419975" y="7361238"/>
            <a:ext cx="3668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418" tIns="88730" rIns="177418" bIns="88730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193685" name="Text Box 101"/>
          <p:cNvSpPr txBox="1">
            <a:spLocks noChangeArrowheads="1"/>
          </p:cNvSpPr>
          <p:nvPr/>
        </p:nvSpPr>
        <p:spPr bwMode="auto">
          <a:xfrm>
            <a:off x="7419975" y="7643813"/>
            <a:ext cx="36687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418" tIns="88730" rIns="177418" bIns="88730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193686" name="Text Box 101"/>
          <p:cNvSpPr txBox="1">
            <a:spLocks noChangeArrowheads="1"/>
          </p:cNvSpPr>
          <p:nvPr/>
        </p:nvSpPr>
        <p:spPr bwMode="auto">
          <a:xfrm>
            <a:off x="7432675" y="7947025"/>
            <a:ext cx="38481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418" tIns="88730" rIns="177418" bIns="88730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193687" name="Line 499"/>
          <p:cNvSpPr>
            <a:spLocks noChangeShapeType="1"/>
          </p:cNvSpPr>
          <p:nvPr/>
        </p:nvSpPr>
        <p:spPr bwMode="auto">
          <a:xfrm>
            <a:off x="6078538" y="85677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193688" name="Text Box 89"/>
          <p:cNvSpPr txBox="1">
            <a:spLocks noChangeArrowheads="1"/>
          </p:cNvSpPr>
          <p:nvPr/>
        </p:nvSpPr>
        <p:spPr bwMode="auto">
          <a:xfrm>
            <a:off x="7300913" y="8202613"/>
            <a:ext cx="42116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8242" tIns="124185" rIns="248242" bIns="124185">
            <a:spAutoFit/>
          </a:bodyPr>
          <a:lstStyle/>
          <a:p>
            <a:pPr algn="just" defTabSz="2500313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193689" name="Группа 168"/>
          <p:cNvGrpSpPr>
            <a:grpSpLocks/>
          </p:cNvGrpSpPr>
          <p:nvPr/>
        </p:nvGrpSpPr>
        <p:grpSpPr bwMode="auto">
          <a:xfrm rot="-4345915">
            <a:off x="1079500" y="9002713"/>
            <a:ext cx="200025" cy="593725"/>
            <a:chOff x="5857884" y="3714752"/>
            <a:chExt cx="142876" cy="428628"/>
          </a:xfrm>
        </p:grpSpPr>
        <p:sp>
          <p:nvSpPr>
            <p:cNvPr id="193690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lIns="127192" tIns="63632" rIns="127192" bIns="63632" anchor="ctr"/>
            <a:lstStyle/>
            <a:p>
              <a:pPr algn="ctr" defTabSz="1276350"/>
              <a:endParaRPr lang="ru-RU" sz="15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692" name="Group 1225"/>
          <p:cNvGrpSpPr>
            <a:grpSpLocks/>
          </p:cNvGrpSpPr>
          <p:nvPr/>
        </p:nvGrpSpPr>
        <p:grpSpPr bwMode="auto">
          <a:xfrm>
            <a:off x="7016750" y="8369300"/>
            <a:ext cx="311150" cy="404813"/>
            <a:chOff x="783" y="2063"/>
            <a:chExt cx="479" cy="307"/>
          </a:xfrm>
        </p:grpSpPr>
        <p:sp>
          <p:nvSpPr>
            <p:cNvPr id="193693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3694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193695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193696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92 h 21600"/>
                    <a:gd name="T4" fmla="*/ 0 w 21600"/>
                    <a:gd name="T5" fmla="*/ 9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7215" tIns="63644" rIns="127215" bIns="63644"/>
                <a:lstStyle/>
                <a:p>
                  <a:endParaRPr lang="ru-RU"/>
                </a:p>
              </p:txBody>
            </p:sp>
            <p:sp>
              <p:nvSpPr>
                <p:cNvPr id="193697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92 h 21600"/>
                    <a:gd name="T4" fmla="*/ 0 w 21600"/>
                    <a:gd name="T5" fmla="*/ 9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7215" tIns="63644" rIns="127215" bIns="63644"/>
                <a:lstStyle/>
                <a:p>
                  <a:endParaRPr lang="ru-RU"/>
                </a:p>
              </p:txBody>
            </p:sp>
          </p:grpSp>
          <p:sp>
            <p:nvSpPr>
              <p:cNvPr id="193698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699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700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701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370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193703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193704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91 h 21600"/>
                    <a:gd name="T4" fmla="*/ 0 w 21600"/>
                    <a:gd name="T5" fmla="*/ 99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7215" tIns="63644" rIns="127215" bIns="63644"/>
                <a:lstStyle/>
                <a:p>
                  <a:endParaRPr lang="ru-RU"/>
                </a:p>
              </p:txBody>
            </p:sp>
            <p:sp>
              <p:nvSpPr>
                <p:cNvPr id="193705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82 h 21600"/>
                    <a:gd name="T4" fmla="*/ 0 w 21600"/>
                    <a:gd name="T5" fmla="*/ 98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7215" tIns="63644" rIns="127215" bIns="63644"/>
                <a:lstStyle/>
                <a:p>
                  <a:endParaRPr lang="ru-RU"/>
                </a:p>
              </p:txBody>
            </p:sp>
          </p:grpSp>
          <p:sp>
            <p:nvSpPr>
              <p:cNvPr id="193706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707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708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709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3710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711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lIns="127215" tIns="63644" rIns="127215" bIns="63644"/>
            <a:lstStyle/>
            <a:p>
              <a:endParaRPr lang="ru-RU"/>
            </a:p>
          </p:txBody>
        </p:sp>
        <p:sp>
          <p:nvSpPr>
            <p:cNvPr id="193712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7215" tIns="63644" rIns="127215" bIns="63644"/>
            <a:lstStyle/>
            <a:p>
              <a:endParaRPr lang="ru-RU"/>
            </a:p>
          </p:txBody>
        </p:sp>
        <p:sp>
          <p:nvSpPr>
            <p:cNvPr id="193713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7215" tIns="63644" rIns="127215" bIns="63644"/>
            <a:lstStyle/>
            <a:p>
              <a:endParaRPr lang="ru-RU"/>
            </a:p>
          </p:txBody>
        </p:sp>
        <p:sp>
          <p:nvSpPr>
            <p:cNvPr id="193714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715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716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7215" tIns="63644" rIns="127215" bIns="63644"/>
            <a:lstStyle/>
            <a:p>
              <a:endParaRPr lang="ru-RU"/>
            </a:p>
          </p:txBody>
        </p:sp>
        <p:sp>
          <p:nvSpPr>
            <p:cNvPr id="193717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3718" name="Group 1873"/>
          <p:cNvGrpSpPr>
            <a:grpSpLocks/>
          </p:cNvGrpSpPr>
          <p:nvPr/>
        </p:nvGrpSpPr>
        <p:grpSpPr bwMode="auto">
          <a:xfrm rot="-1334384">
            <a:off x="6989763" y="8866188"/>
            <a:ext cx="409575" cy="403225"/>
            <a:chOff x="258" y="12222"/>
            <a:chExt cx="457" cy="457"/>
          </a:xfrm>
        </p:grpSpPr>
        <p:sp>
          <p:nvSpPr>
            <p:cNvPr id="193719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192" tIns="63632" rIns="127192" bIns="63632"/>
            <a:lstStyle/>
            <a:p>
              <a:pPr defTabSz="1276350"/>
              <a:endParaRPr lang="ru-RU" sz="15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3720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193721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193722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7215" tIns="63644" rIns="127215" bIns="63644"/>
                <a:lstStyle/>
                <a:p>
                  <a:endParaRPr lang="ru-RU"/>
                </a:p>
              </p:txBody>
            </p:sp>
            <p:sp>
              <p:nvSpPr>
                <p:cNvPr id="193723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7215" tIns="63644" rIns="127215" bIns="63644"/>
                <a:lstStyle/>
                <a:p>
                  <a:endParaRPr lang="ru-RU"/>
                </a:p>
              </p:txBody>
            </p:sp>
          </p:grpSp>
          <p:sp>
            <p:nvSpPr>
              <p:cNvPr id="193724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725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3726" name="Text Box 89"/>
          <p:cNvSpPr txBox="1">
            <a:spLocks noChangeArrowheads="1"/>
          </p:cNvSpPr>
          <p:nvPr/>
        </p:nvSpPr>
        <p:spPr bwMode="auto">
          <a:xfrm>
            <a:off x="1446213" y="9080500"/>
            <a:ext cx="17589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48242" tIns="124185" rIns="248242" bIns="124185">
            <a:spAutoFit/>
          </a:bodyPr>
          <a:lstStyle/>
          <a:p>
            <a:pPr defTabSz="2500313">
              <a:lnSpc>
                <a:spcPct val="8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193727" name="Text Box 89"/>
          <p:cNvSpPr txBox="1">
            <a:spLocks noChangeArrowheads="1"/>
          </p:cNvSpPr>
          <p:nvPr/>
        </p:nvSpPr>
        <p:spPr bwMode="auto">
          <a:xfrm>
            <a:off x="7327900" y="8869363"/>
            <a:ext cx="26400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8242" tIns="124185" rIns="248242" bIns="124185">
            <a:spAutoFit/>
          </a:bodyPr>
          <a:lstStyle/>
          <a:p>
            <a:pPr defTabSz="2500313">
              <a:lnSpc>
                <a:spcPct val="8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193728" name="Группа 231"/>
          <p:cNvGrpSpPr>
            <a:grpSpLocks/>
          </p:cNvGrpSpPr>
          <p:nvPr/>
        </p:nvGrpSpPr>
        <p:grpSpPr bwMode="auto">
          <a:xfrm>
            <a:off x="6780213" y="9317038"/>
            <a:ext cx="503237" cy="200025"/>
            <a:chOff x="6827094" y="5825222"/>
            <a:chExt cx="504000" cy="200060"/>
          </a:xfrm>
        </p:grpSpPr>
        <p:sp>
          <p:nvSpPr>
            <p:cNvPr id="193729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161" tIns="63619" rIns="127161" bIns="63619" anchor="ctr"/>
            <a:lstStyle/>
            <a:p>
              <a:pPr algn="ctr" defTabSz="1276350"/>
              <a:endParaRPr lang="ru-RU" sz="2500" b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193730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193731" name="Группа 218"/>
          <p:cNvGrpSpPr>
            <a:grpSpLocks/>
          </p:cNvGrpSpPr>
          <p:nvPr/>
        </p:nvGrpSpPr>
        <p:grpSpPr bwMode="auto">
          <a:xfrm>
            <a:off x="1155700" y="5335588"/>
            <a:ext cx="306388" cy="303212"/>
            <a:chOff x="-1121598" y="5086352"/>
            <a:chExt cx="309408" cy="301197"/>
          </a:xfrm>
        </p:grpSpPr>
        <p:sp>
          <p:nvSpPr>
            <p:cNvPr id="193732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6936" tIns="63505" rIns="126936" bIns="63505" anchor="ctr"/>
            <a:lstStyle/>
            <a:p>
              <a:pPr algn="ctr" defTabSz="1276350"/>
              <a:endParaRPr lang="ru-RU" sz="29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3733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6936" tIns="63505" rIns="126936" bIns="63505" anchor="ctr"/>
            <a:lstStyle/>
            <a:p>
              <a:pPr algn="ctr" defTabSz="1276350"/>
              <a:r>
                <a:rPr lang="en-US" sz="28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9373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8397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0840" tIns="45421" rIns="90840" bIns="45421" anchor="ctr"/>
          <a:lstStyle/>
          <a:p>
            <a:pPr algn="ctr" defTabSz="1279525">
              <a:lnSpc>
                <a:spcPct val="8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193735" name="Line 1557"/>
          <p:cNvSpPr>
            <a:spLocks noChangeShapeType="1"/>
          </p:cNvSpPr>
          <p:nvPr/>
        </p:nvSpPr>
        <p:spPr bwMode="auto">
          <a:xfrm flipV="1">
            <a:off x="1360488" y="4583113"/>
            <a:ext cx="363537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736" name="Line 1557"/>
          <p:cNvSpPr>
            <a:spLocks noChangeShapeType="1"/>
          </p:cNvSpPr>
          <p:nvPr/>
        </p:nvSpPr>
        <p:spPr bwMode="auto">
          <a:xfrm flipV="1">
            <a:off x="855663" y="4583113"/>
            <a:ext cx="358775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482" name="Group 2"/>
          <p:cNvGraphicFramePr>
            <a:graphicFrameLocks noGrp="1"/>
          </p:cNvGraphicFramePr>
          <p:nvPr/>
        </p:nvGraphicFramePr>
        <p:xfrm>
          <a:off x="0" y="839788"/>
          <a:ext cx="12801600" cy="8470905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622300"/>
                <a:gridCol w="6016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404888" name="Rectangle 408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риском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в Иркутском 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районе Иркутской области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5" name="Picture 5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235524" name="Text Box 3"/>
          <p:cNvSpPr txBox="1">
            <a:spLocks noChangeArrowheads="1"/>
          </p:cNvSpPr>
          <p:nvPr/>
        </p:nvSpPr>
        <p:spPr bwMode="auto">
          <a:xfrm>
            <a:off x="0" y="3644900"/>
            <a:ext cx="12801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27555" tIns="63783" rIns="127555" bIns="63783">
            <a:spAutoFit/>
          </a:bodyPr>
          <a:lstStyle/>
          <a:p>
            <a:pPr algn="ctr" defTabSz="1279525"/>
            <a:r>
              <a:rPr lang="ru-RU" sz="4300">
                <a:solidFill>
                  <a:srgbClr val="FFFF00"/>
                </a:solidFill>
                <a:cs typeface="Arial" pitchFamily="34" charset="0"/>
              </a:rPr>
              <a:t>РИСКИ ВОЗНИКНОВЕНИЯ ЧС </a:t>
            </a:r>
            <a:br>
              <a:rPr lang="ru-RU" sz="4300">
                <a:solidFill>
                  <a:srgbClr val="FFFF00"/>
                </a:solidFill>
                <a:cs typeface="Arial" pitchFamily="34" charset="0"/>
              </a:rPr>
            </a:br>
            <a:r>
              <a:rPr lang="ru-RU" sz="4300">
                <a:solidFill>
                  <a:srgbClr val="FFFF00"/>
                </a:solidFill>
                <a:cs typeface="Arial" pitchFamily="34" charset="0"/>
              </a:rPr>
              <a:t>НА ГАЗО-, НЕФТЕ-, ПРОДУКТОПРОВОДАХ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Группа 173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5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" name="Полилиния 193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6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0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1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2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9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1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2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4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7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5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3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0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</a:t>
              </a:r>
              <a:r>
                <a:rPr lang="ru-RU" sz="800" dirty="0"/>
                <a:t>Данилова Анна Николаевна, </a:t>
              </a:r>
              <a:r>
                <a:rPr lang="ru-RU" sz="800" dirty="0" smtClean="0"/>
                <a:t>тел. 69-98-86, койко-мест 100</a:t>
              </a:r>
              <a:endParaRPr lang="ru-RU" dirty="0"/>
            </a:p>
          </p:txBody>
        </p:sp>
      </p:grpSp>
      <p:graphicFrame>
        <p:nvGraphicFramePr>
          <p:cNvPr id="236960" name="Group 416"/>
          <p:cNvGraphicFramePr>
            <a:graphicFrameLocks noGrp="1"/>
          </p:cNvGraphicFramePr>
          <p:nvPr/>
        </p:nvGraphicFramePr>
        <p:xfrm>
          <a:off x="0" y="0"/>
          <a:ext cx="12801600" cy="11874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Риски возникновения ЧС на газо-, нефте-, продуктопроводах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92523" name="Text Box 1354"/>
          <p:cNvSpPr txBox="1">
            <a:spLocks noChangeArrowheads="1"/>
          </p:cNvSpPr>
          <p:nvPr/>
        </p:nvSpPr>
        <p:spPr bwMode="auto">
          <a:xfrm>
            <a:off x="3043238" y="4271963"/>
            <a:ext cx="6040437" cy="166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26669" tIns="63392" rIns="126669" bIns="63392">
            <a:spAutoFit/>
          </a:bodyPr>
          <a:lstStyle/>
          <a:p>
            <a:pPr algn="ctr"/>
            <a:r>
              <a:rPr lang="ru-RU" sz="20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Риски возникновения ЧС на газопроводе нефте-, продуктопроводах отсутствуют в связи с отсутствием газо-, нефте-, продуктопроводов, проходящих через территорию  населенного пункта</a:t>
            </a:r>
            <a:endParaRPr lang="ru-RU" sz="2500" b="0"/>
          </a:p>
        </p:txBody>
      </p:sp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36939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236940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2106613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2614613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10075862" y="9226550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1179513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236946" name="Rectangle 435"/>
          <p:cNvSpPr>
            <a:spLocks noChangeArrowheads="1"/>
          </p:cNvSpPr>
          <p:nvPr/>
        </p:nvSpPr>
        <p:spPr bwMode="auto">
          <a:xfrm>
            <a:off x="3175" y="2984500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1668463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2" y="8723313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10075862" y="8435975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10075862" y="7818438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236952" name="Группа 5"/>
          <p:cNvGrpSpPr>
            <a:grpSpLocks/>
          </p:cNvGrpSpPr>
          <p:nvPr/>
        </p:nvGrpSpPr>
        <p:grpSpPr bwMode="auto">
          <a:xfrm>
            <a:off x="2744788" y="1182688"/>
            <a:ext cx="1800225" cy="1439862"/>
            <a:chOff x="2368550" y="2295508"/>
            <a:chExt cx="1800002" cy="1440758"/>
          </a:xfrm>
        </p:grpSpPr>
        <p:sp>
          <p:nvSpPr>
            <p:cNvPr id="236953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b="0"/>
            </a:p>
          </p:txBody>
        </p:sp>
        <p:sp>
          <p:nvSpPr>
            <p:cNvPr id="236954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236955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b="0"/>
            </a:p>
          </p:txBody>
        </p:sp>
      </p:grpSp>
      <p:grpSp>
        <p:nvGrpSpPr>
          <p:cNvPr id="236956" name="Группа 4"/>
          <p:cNvGrpSpPr>
            <a:grpSpLocks/>
          </p:cNvGrpSpPr>
          <p:nvPr/>
        </p:nvGrpSpPr>
        <p:grpSpPr bwMode="auto">
          <a:xfrm>
            <a:off x="11001375" y="4026097"/>
            <a:ext cx="1800225" cy="1147762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/>
                <a:t>Организации СЭС на территории населенного пункта отсутствуют</a:t>
              </a:r>
              <a:endParaRPr lang="ru-RU" b="0"/>
            </a:p>
          </p:txBody>
        </p:sp>
      </p:grp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0209213" y="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Нехарактерный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506" name="Group 2"/>
          <p:cNvGraphicFramePr>
            <a:graphicFrameLocks noGrp="1"/>
          </p:cNvGraphicFramePr>
          <p:nvPr/>
        </p:nvGraphicFramePr>
        <p:xfrm>
          <a:off x="0" y="839788"/>
          <a:ext cx="12801600" cy="8470905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622300"/>
                <a:gridCol w="6016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405912" name="Rectangle 408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риском в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Иркутском  районе Иркутской области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4" name="Picture 4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13075"/>
            <a:ext cx="12801600" cy="3367088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/>
            <a:r>
              <a:rPr lang="ru-RU" sz="6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ПОЖАРОВ</a:t>
            </a:r>
            <a:endParaRPr lang="ru-RU" sz="6000" b="1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11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2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sp>
            <p:nvSpPr>
              <p:cNvPr id="130" name="Полилиния 129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2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26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27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28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14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5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17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18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20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23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C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24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C0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21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9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16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</a:t>
              </a:r>
              <a:r>
                <a:rPr lang="ru-RU" sz="800" dirty="0"/>
                <a:t>Данилова Анна Николаевна, </a:t>
              </a:r>
              <a:r>
                <a:rPr lang="ru-RU" sz="800" dirty="0" smtClean="0"/>
                <a:t>тел. 69-98-86, койко-мест 100</a:t>
              </a:r>
              <a:endParaRPr lang="ru-RU" dirty="0"/>
            </a:p>
          </p:txBody>
        </p:sp>
      </p:grpSp>
      <p:sp>
        <p:nvSpPr>
          <p:cNvPr id="253059" name="Rectangle 143"/>
          <p:cNvSpPr>
            <a:spLocks noChangeArrowheads="1"/>
          </p:cNvSpPr>
          <p:nvPr/>
        </p:nvSpPr>
        <p:spPr bwMode="auto">
          <a:xfrm>
            <a:off x="4045907" y="8737600"/>
            <a:ext cx="4610100" cy="86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08" tIns="45653" rIns="91308" bIns="45653" anchor="ctr"/>
          <a:lstStyle/>
          <a:p>
            <a:pPr algn="ctr" defTabSz="912813"/>
            <a:r>
              <a:rPr lang="ru-RU" sz="1300" b="0">
                <a:solidFill>
                  <a:srgbClr val="FFFF99"/>
                </a:solidFill>
                <a:latin typeface="Calibri" pitchFamily="34" charset="0"/>
                <a:cs typeface="Arial" pitchFamily="34" charset="0"/>
              </a:rPr>
              <a:t>Риск возникновения техногенных пожаров  </a:t>
            </a:r>
            <a:r>
              <a:rPr lang="ru-RU" sz="1300" u="sng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отсутствует</a:t>
            </a:r>
            <a:r>
              <a:rPr lang="ru-RU" sz="130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300" u="sng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в виду отсутствия источников</a:t>
            </a:r>
            <a:r>
              <a:rPr lang="ru-RU" sz="1300" b="0">
                <a:solidFill>
                  <a:srgbClr val="FFFF99"/>
                </a:solidFill>
                <a:latin typeface="Calibri" pitchFamily="34" charset="0"/>
                <a:cs typeface="Arial" pitchFamily="34" charset="0"/>
              </a:rPr>
              <a:t> техногенных пожаров</a:t>
            </a:r>
            <a:endParaRPr lang="ru-RU" sz="13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0" name="Text Box 207"/>
          <p:cNvSpPr txBox="1">
            <a:spLocks noChangeArrowheads="1"/>
          </p:cNvSpPr>
          <p:nvPr/>
        </p:nvSpPr>
        <p:spPr bwMode="auto">
          <a:xfrm>
            <a:off x="9493250" y="1164356"/>
            <a:ext cx="3308350" cy="11652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5962" tIns="64780" rIns="125962" bIns="64780">
            <a:spAutoFit/>
          </a:bodyPr>
          <a:lstStyle>
            <a:lvl1pPr defTabSz="178911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911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30188" defTabSz="178911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911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911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911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911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911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911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9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Превентивные мероприятия проводимые ОМСУ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sz="9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водоснабжения. 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sp>
        <p:nvSpPr>
          <p:cNvPr id="371" name="Text Box 207"/>
          <p:cNvSpPr txBox="1">
            <a:spLocks noChangeArrowheads="1"/>
          </p:cNvSpPr>
          <p:nvPr/>
        </p:nvSpPr>
        <p:spPr bwMode="auto">
          <a:xfrm>
            <a:off x="9729788" y="8867775"/>
            <a:ext cx="3071812" cy="733425"/>
          </a:xfrm>
          <a:prstGeom prst="rect">
            <a:avLst/>
          </a:prstGeom>
          <a:solidFill>
            <a:srgbClr val="FF99CC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78738" tIns="89373" rIns="178738" bIns="89373">
            <a:spAutoFit/>
          </a:bodyPr>
          <a:lstStyle/>
          <a:p>
            <a:pPr algn="ctr" defTabSz="912813"/>
            <a:r>
              <a:rPr lang="ru-RU" sz="900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Прогноз возможного развития бытовых пожаров</a:t>
            </a:r>
          </a:p>
          <a:p>
            <a:pPr algn="ctr" defTabSz="912813"/>
            <a:r>
              <a:rPr lang="ru-RU" sz="9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При возникновении пожара в жилой зоне возможно  возгорание от 1 до 2 домов .</a:t>
            </a:r>
            <a:endParaRPr lang="ru-RU" sz="9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3134" name="Text Box 427"/>
          <p:cNvSpPr txBox="1">
            <a:spLocks noChangeArrowheads="1"/>
          </p:cNvSpPr>
          <p:nvPr/>
        </p:nvSpPr>
        <p:spPr bwMode="auto">
          <a:xfrm>
            <a:off x="10075863" y="8070850"/>
            <a:ext cx="2728912" cy="3714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9902" tIns="44925" rIns="89902" bIns="44925">
            <a:spAutoFit/>
          </a:bodyPr>
          <a:lstStyle/>
          <a:p>
            <a:pPr algn="ctr"/>
            <a:r>
              <a:rPr lang="ru-RU" sz="900" i="1">
                <a:cs typeface="Arial" pitchFamily="34" charset="0"/>
              </a:rPr>
              <a:t>На территории села вертолетная площадка и аэродром  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3135" name="Text Box 44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8431213"/>
            <a:ext cx="2725737" cy="392112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72" tIns="54632" rIns="109272" bIns="54632">
            <a:spAutoFit/>
          </a:bodyPr>
          <a:lstStyle/>
          <a:p>
            <a:pPr algn="ctr"/>
            <a:r>
              <a:rPr lang="ru-RU" sz="900" i="1">
                <a:cs typeface="Arial" pitchFamily="34" charset="0"/>
              </a:rPr>
              <a:t>На территории села нефте- и газопроводы 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10072688" y="3459163"/>
            <a:ext cx="2725737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>
                <a:cs typeface="Arial" pitchFamily="34" charset="0"/>
              </a:rPr>
              <a:t>На территории населенного пункта лесничеств нет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10072688" y="2525713"/>
            <a:ext cx="2728912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  <a:cs typeface="Arial" pitchFamily="34" charset="0"/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  <a:cs typeface="Arial" pitchFamily="34" charset="0"/>
              </a:rPr>
              <a:t>отсутствуют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3138" name="Rectangle 435"/>
          <p:cNvSpPr>
            <a:spLocks noChangeArrowheads="1"/>
          </p:cNvSpPr>
          <p:nvPr/>
        </p:nvSpPr>
        <p:spPr bwMode="auto">
          <a:xfrm>
            <a:off x="10072688" y="3817938"/>
            <a:ext cx="2725737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Автомобильные дороги 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 значения по территории населенного пункта 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не проходят. Опасных участков дороги нет.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10072688" y="3027363"/>
            <a:ext cx="2725737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  <a:cs typeface="Arial" pitchFamily="34" charset="0"/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  <a:cs typeface="Arial" pitchFamily="34" charset="0"/>
              </a:rPr>
              <a:t>нет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10072688" y="5011738"/>
            <a:ext cx="2725737" cy="2889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10072688" y="4435475"/>
            <a:ext cx="2725737" cy="5984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800" i="1">
                <a:solidFill>
                  <a:schemeClr val="bg1"/>
                </a:solidFill>
                <a:cs typeface="Arial" pitchFamily="34" charset="0"/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" name="Text Box 2072"/>
          <p:cNvSpPr txBox="1">
            <a:spLocks noChangeArrowheads="1"/>
          </p:cNvSpPr>
          <p:nvPr/>
        </p:nvSpPr>
        <p:spPr bwMode="auto">
          <a:xfrm>
            <a:off x="10072688" y="5300663"/>
            <a:ext cx="2728912" cy="514350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87" tIns="45692" rIns="91387" bIns="45692">
            <a:spAutoFit/>
          </a:bodyPr>
          <a:lstStyle/>
          <a:p>
            <a:pPr algn="ctr"/>
            <a:r>
              <a:rPr lang="ru-RU" sz="9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Искусственных пожарных водоемов забора воды для тушении пожаров на территории НП - </a:t>
            </a:r>
            <a:r>
              <a:rPr lang="ru-RU" sz="900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нет</a:t>
            </a:r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3205" name="AutoShape 230"/>
          <p:cNvSpPr>
            <a:spLocks noChangeArrowheads="1"/>
          </p:cNvSpPr>
          <p:nvPr/>
        </p:nvSpPr>
        <p:spPr bwMode="auto">
          <a:xfrm>
            <a:off x="8291253" y="6985782"/>
            <a:ext cx="2581339" cy="657225"/>
          </a:xfrm>
          <a:prstGeom prst="wedgeRectCallout">
            <a:avLst>
              <a:gd name="adj1" fmla="val -81224"/>
              <a:gd name="adj2" fmla="val -3392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36" tIns="63919" rIns="127836" bIns="63919"/>
          <a:lstStyle/>
          <a:p>
            <a:pPr algn="ctr" defTabSz="1785938"/>
            <a:r>
              <a:rPr lang="ru-RU" sz="900" b="0" i="1">
                <a:latin typeface="Calibri" pitchFamily="34" charset="0"/>
                <a:cs typeface="Arial" pitchFamily="34" charset="0"/>
              </a:rPr>
              <a:t>Автотранспортная сеть территории развита удовлетворительно и состоит из дорог с твердым и грунтовым покрытием круглогодичного использования для всех видов транспорта. </a:t>
            </a:r>
          </a:p>
        </p:txBody>
      </p:sp>
      <p:graphicFrame>
        <p:nvGraphicFramePr>
          <p:cNvPr id="253340" name="Group 412"/>
          <p:cNvGraphicFramePr>
            <a:graphicFrameLocks noGrp="1"/>
          </p:cNvGraphicFramePr>
          <p:nvPr/>
        </p:nvGraphicFramePr>
        <p:xfrm>
          <a:off x="9993312" y="5839326"/>
          <a:ext cx="2808288" cy="1109801"/>
        </p:xfrm>
        <a:graphic>
          <a:graphicData uri="http://schemas.openxmlformats.org/drawingml/2006/table">
            <a:tbl>
              <a:tblPr/>
              <a:tblGrid>
                <a:gridCol w="360363"/>
                <a:gridCol w="2447925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Перечень превентивных мероприятий. проводимых ОМСУ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Заседания КЧС  Иркутского района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Пожар. тактические  занятия с выездом  на объект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Учения  по тушению техногенных пожаров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53577" name="Picture 6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4600" y="0"/>
            <a:ext cx="2667000" cy="508000"/>
          </a:xfrm>
          <a:prstGeom prst="rect">
            <a:avLst/>
          </a:prstGeom>
          <a:noFill/>
        </p:spPr>
      </p:pic>
      <p:graphicFrame>
        <p:nvGraphicFramePr>
          <p:cNvPr id="253578" name="Group 650"/>
          <p:cNvGraphicFramePr>
            <a:graphicFrameLocks noGrp="1"/>
          </p:cNvGraphicFramePr>
          <p:nvPr/>
        </p:nvGraphicFramePr>
        <p:xfrm>
          <a:off x="0" y="0"/>
          <a:ext cx="12801600" cy="115692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Риски возникновения техногенных пожаров (небытовые пожары)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Group 291"/>
          <p:cNvGraphicFramePr>
            <a:graphicFrameLocks noGrp="1"/>
          </p:cNvGraphicFramePr>
          <p:nvPr/>
        </p:nvGraphicFramePr>
        <p:xfrm>
          <a:off x="0" y="7664667"/>
          <a:ext cx="1821567" cy="1885880"/>
        </p:xfrm>
        <a:graphic>
          <a:graphicData uri="http://schemas.openxmlformats.org/drawingml/2006/table">
            <a:tbl>
              <a:tblPr/>
              <a:tblGrid>
                <a:gridCol w="161979"/>
                <a:gridCol w="762514"/>
                <a:gridCol w="308985"/>
                <a:gridCol w="318967"/>
                <a:gridCol w="269122"/>
              </a:tblGrid>
              <a:tr h="138514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подразделений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Силы и средства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Подр.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1385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Энергетики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256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Коммунальные службы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385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 ГИБДД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385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Дорожные службы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256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ОСМП ОГБУЗ «ЦРБ Иркутского района»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1268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ПЧ-102, ПЧ-105, ОП ПЧ-105, ПЧ-136, ПЧ-155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256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ОМВД России по Иркутскому району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38514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17" y="6494229"/>
            <a:ext cx="1997264" cy="30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53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60792"/>
              </p:ext>
            </p:extLst>
          </p:nvPr>
        </p:nvGraphicFramePr>
        <p:xfrm>
          <a:off x="279400" y="1184275"/>
          <a:ext cx="12385675" cy="5757863"/>
        </p:xfrm>
        <a:graphic>
          <a:graphicData uri="http://schemas.openxmlformats.org/drawingml/2006/table">
            <a:tbl>
              <a:tblPr/>
              <a:tblGrid>
                <a:gridCol w="8066088"/>
                <a:gridCol w="4319587"/>
              </a:tblGrid>
              <a:tr h="1071563">
                <a:tc gridSpan="2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Характеристика зданий и сооружений</a:t>
                      </a:r>
                    </a:p>
                  </a:txBody>
                  <a:tcPr marL="25165" marR="25165" marT="50335" marB="50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производственных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складских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общественных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в т.ч. с массовым прибыванием людей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жилых домов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404, из них нежилых 20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частных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404, из них нежилых 20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- 1-3 этажных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404, из них нежилых 20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- 4-9этажных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ПАСПОРТ ТЕРРИТОРИИ НАСЕЛЕННОГО ПУНКТА</a:t>
            </a:r>
          </a:p>
          <a:p>
            <a:pPr algn="ctr" defTabSz="1279525">
              <a:lnSpc>
                <a:spcPct val="80000"/>
              </a:lnSpc>
            </a:pPr>
            <a:r>
              <a:rPr lang="ru-RU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(Характеристика зданий, сооружений и таблица вызовов)</a:t>
            </a:r>
          </a:p>
        </p:txBody>
      </p:sp>
      <p:graphicFrame>
        <p:nvGraphicFramePr>
          <p:cNvPr id="307432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85967"/>
              </p:ext>
            </p:extLst>
          </p:nvPr>
        </p:nvGraphicFramePr>
        <p:xfrm>
          <a:off x="272159" y="7118373"/>
          <a:ext cx="12301537" cy="1056612"/>
        </p:xfrm>
        <a:graphic>
          <a:graphicData uri="http://schemas.openxmlformats.org/drawingml/2006/table">
            <a:tbl>
              <a:tblPr/>
              <a:tblGrid>
                <a:gridCol w="3806825"/>
                <a:gridCol w="4938712"/>
                <a:gridCol w="3556000"/>
              </a:tblGrid>
              <a:tr h="263525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Таблица вызовов</a:t>
                      </a:r>
                    </a:p>
                  </a:txBody>
                  <a:tcPr marL="25178" marR="25178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</a:t>
                      </a:r>
                    </a:p>
                  </a:txBody>
                  <a:tcPr marL="25178" marR="25178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Телефон</a:t>
                      </a:r>
                    </a:p>
                  </a:txBody>
                  <a:tcPr marL="25178" marR="25178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ПЧ-136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ЖАПОВ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Тумэн</a:t>
                      </a: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Жаргалович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 8-983-246-41-62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250" name="Text Box 251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400">
                <a:latin typeface="Times New Roman" pitchFamily="18" charset="0"/>
                <a:cs typeface="Arial" pitchFamily="34" charset="0"/>
              </a:rPr>
              <a:t>п. 5.1.1.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960438"/>
            <a:ext cx="12801600" cy="8640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0" y="-12700"/>
            <a:ext cx="12801600" cy="10477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27784" tIns="63902" rIns="127784" bIns="63902" anchor="ctr">
            <a:spAutoFit/>
          </a:bodyPr>
          <a:lstStyle/>
          <a:p>
            <a:pPr algn="ctr" defTabSz="1279525" eaLnBrk="0" hangingPunct="0">
              <a:tabLst>
                <a:tab pos="3836988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Выписка из Плана привлечения</a:t>
            </a:r>
            <a:endParaRPr lang="ru-RU" sz="1300" b="0">
              <a:cs typeface="Arial" pitchFamily="34" charset="0"/>
            </a:endParaRPr>
          </a:p>
          <a:p>
            <a:pPr algn="ctr" defTabSz="1279525" eaLnBrk="0" hangingPunct="0">
              <a:tabLst>
                <a:tab pos="3836988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сил и средств подразделений пожарной охраны, гарнизонов пожарной охраны для тушения пожаров</a:t>
            </a:r>
          </a:p>
          <a:p>
            <a:pPr algn="ctr" defTabSz="1279525" eaLnBrk="0" hangingPunct="0">
              <a:tabLst>
                <a:tab pos="3836988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и проведения аварийно-спасательных работ в Иркутской области.</a:t>
            </a:r>
            <a:endParaRPr lang="ru-RU" sz="3500" b="0">
              <a:cs typeface="Arial" pitchFamily="34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639763" y="1066800"/>
            <a:ext cx="733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7808" tIns="63913" rIns="127808" bIns="63913">
            <a:spAutoFit/>
          </a:bodyPr>
          <a:lstStyle/>
          <a:p>
            <a:pPr defTabSz="1279525"/>
            <a:r>
              <a:rPr lang="ru-RU" sz="2000">
                <a:cs typeface="Arial" pitchFamily="34" charset="0"/>
              </a:rPr>
              <a:t>1. Силы и средства, направляемые в Иркутский  район.</a:t>
            </a:r>
          </a:p>
        </p:txBody>
      </p:sp>
      <p:graphicFrame>
        <p:nvGraphicFramePr>
          <p:cNvPr id="253957" name="Group 5"/>
          <p:cNvGraphicFramePr>
            <a:graphicFrameLocks noGrp="1"/>
          </p:cNvGraphicFramePr>
          <p:nvPr/>
        </p:nvGraphicFramePr>
        <p:xfrm>
          <a:off x="0" y="1682750"/>
          <a:ext cx="12801600" cy="7827967"/>
        </p:xfrm>
        <a:graphic>
          <a:graphicData uri="http://schemas.openxmlformats.org/drawingml/2006/table">
            <a:tbl>
              <a:tblPr/>
              <a:tblGrid>
                <a:gridCol w="533400"/>
                <a:gridCol w="639763"/>
                <a:gridCol w="2454275"/>
                <a:gridCol w="1385887"/>
                <a:gridCol w="1066800"/>
                <a:gridCol w="1281113"/>
                <a:gridCol w="1385887"/>
                <a:gridCol w="1066800"/>
                <a:gridCol w="1387475"/>
                <a:gridCol w="1600200"/>
              </a:tblGrid>
              <a:tr h="584200">
                <a:tc row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Наименование муниципальных образований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Подразделения пожарной охраны, привлекаемые к тушению пожара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Способ вызова (телефон и др.)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Расстояние до    </a:t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границы района, км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Номер (ранг) пожара, по которому привлекаются силы и средства подразделений пожарной охраны в соседние районы Иркутской области, Республики Бурятия, Красноярского края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Дополнительные  силы для тушения крупных пожаров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Ранг пожара №1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Ранг пожара №2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привлекаемые подразделения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Расчетное время  прибытия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привлекаемые подразделения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Расчетное время  прибытия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rowSpan="13"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Иркутский район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ПСЧ-6 ГУ «3 ОФПС по Иркутской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(39510)-28087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АЦ-40(130)63Б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ПСЧ-10 ГУ «3 ОФПС по Иркутской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(3951)-559216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АЦ-40(130)63Б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ПСЧ-43 ГУ «12 ОФПС по Иркутской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АЦ-40(131)137А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ПСЧ-107 ОГКУ «ОПС Иркутского района»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АЦ-40(130)63Б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ПСЧ-2 ГУ «2 ОФПС по Иркутской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АЦ-2,5 40 (431412) 005 ПС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ПСЧ-3 ГУ «2ОФПС по ИО»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АЦ3,2-40(4331)8ВР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ПСЧ-4 ГУ «2ОФПС по ИО»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АЦ-40(5557)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ПСЧ-7 ГУ «2ОФПС по ИО»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АЦ-40(130)63Б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ПСЧ-5 ГУ «2ОФПС по Иркутской области»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АЦ-40(4333)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ПСЧ-1 ГУ «2ОФПС по ИО»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АЦ-40 (43206)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СПЧ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направляется техника в зависимости от обстановки на месте пожара, и характера ЧС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ОГУ «АСС Ирк. обл.»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ГАЗ 2705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ВСЖД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(3952)-257901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Пожарный поезд ст. Иркутск-Сортировочный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7808" marR="127808" marT="63913" marB="639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556" name="Group 556"/>
          <p:cNvGraphicFramePr>
            <a:graphicFrameLocks noGrp="1"/>
          </p:cNvGraphicFramePr>
          <p:nvPr/>
        </p:nvGraphicFramePr>
        <p:xfrm>
          <a:off x="0" y="839788"/>
          <a:ext cx="12801600" cy="7992114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592137"/>
                <a:gridCol w="182563"/>
                <a:gridCol w="4492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ОФПС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от МЧС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Минздравсоцразвития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МВД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 полиции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ФП РСЧС: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ОППСЧ-105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Энергосети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Теплосети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Водоканал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 обл. газ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ТП РСЧС: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Территориальный отдел агентства лесного хозяйства Иркутской области по Иркутскому лесничеству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256408" name="Rectangle 408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риском в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Иркутском  районе Иркутской области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9" name="Picture 5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318468" name="Text Box 3"/>
          <p:cNvSpPr txBox="1">
            <a:spLocks noChangeArrowheads="1"/>
          </p:cNvSpPr>
          <p:nvPr/>
        </p:nvSpPr>
        <p:spPr bwMode="auto">
          <a:xfrm>
            <a:off x="0" y="3644900"/>
            <a:ext cx="12801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27555" tIns="63783" rIns="127555" bIns="63783">
            <a:spAutoFit/>
          </a:bodyPr>
          <a:lstStyle/>
          <a:p>
            <a:pPr algn="ctr" defTabSz="1279525"/>
            <a:r>
              <a:rPr lang="ru-RU" sz="4300">
                <a:solidFill>
                  <a:srgbClr val="FFFF00"/>
                </a:solidFill>
                <a:cs typeface="Arial" pitchFamily="34" charset="0"/>
              </a:rPr>
              <a:t>РИСКИ ВОЗНИКНОВЕНИЯ ЧС ПРИРОДНОГО ХАРАКТЕРА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4"/>
          <p:cNvSpPr txBox="1">
            <a:spLocks noChangeArrowheads="1"/>
          </p:cNvSpPr>
          <p:nvPr/>
        </p:nvSpPr>
        <p:spPr bwMode="auto">
          <a:xfrm>
            <a:off x="1108075" y="320675"/>
            <a:ext cx="105854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108" tIns="63591" rIns="127108" bIns="63591">
            <a:spAutoFit/>
          </a:bodyPr>
          <a:lstStyle/>
          <a:p>
            <a:pPr algn="ctr" defTabSz="1276350"/>
            <a:r>
              <a:rPr lang="ru-RU" sz="2500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194563" name="Group 60"/>
          <p:cNvGrpSpPr>
            <a:grpSpLocks/>
          </p:cNvGrpSpPr>
          <p:nvPr/>
        </p:nvGrpSpPr>
        <p:grpSpPr bwMode="auto">
          <a:xfrm>
            <a:off x="276225" y="2894013"/>
            <a:ext cx="692150" cy="382587"/>
            <a:chOff x="4852" y="4203"/>
            <a:chExt cx="219" cy="225"/>
          </a:xfrm>
        </p:grpSpPr>
        <p:grpSp>
          <p:nvGrpSpPr>
            <p:cNvPr id="194564" name="Group 61"/>
            <p:cNvGrpSpPr>
              <a:grpSpLocks/>
            </p:cNvGrpSpPr>
            <p:nvPr/>
          </p:nvGrpSpPr>
          <p:grpSpPr bwMode="auto">
            <a:xfrm>
              <a:off x="4900" y="4218"/>
              <a:ext cx="140" cy="210"/>
              <a:chOff x="1766" y="5636"/>
              <a:chExt cx="240" cy="318"/>
            </a:xfrm>
          </p:grpSpPr>
          <p:grpSp>
            <p:nvGrpSpPr>
              <p:cNvPr id="19456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194566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567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56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569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94570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772" tIns="45384" rIns="90772" bIns="45384"/>
              <a:lstStyle/>
              <a:p>
                <a:endParaRPr lang="ru-RU"/>
              </a:p>
            </p:txBody>
          </p:sp>
        </p:grpSp>
        <p:sp>
          <p:nvSpPr>
            <p:cNvPr id="194571" name="Text Box 68"/>
            <p:cNvSpPr txBox="1">
              <a:spLocks noChangeArrowheads="1"/>
            </p:cNvSpPr>
            <p:nvPr/>
          </p:nvSpPr>
          <p:spPr bwMode="auto">
            <a:xfrm>
              <a:off x="4852" y="4203"/>
              <a:ext cx="219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780" tIns="42405" rIns="84780" bIns="42405">
              <a:spAutoFit/>
            </a:bodyPr>
            <a:lstStyle/>
            <a:p>
              <a:pPr algn="ctr" defTabSz="1193800" eaLnBrk="0" hangingPunct="0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1ПЧ</a:t>
              </a:r>
            </a:p>
          </p:txBody>
        </p:sp>
      </p:grpSp>
      <p:sp>
        <p:nvSpPr>
          <p:cNvPr id="194572" name="Text Box 69"/>
          <p:cNvSpPr txBox="1">
            <a:spLocks noChangeArrowheads="1"/>
          </p:cNvSpPr>
          <p:nvPr/>
        </p:nvSpPr>
        <p:spPr bwMode="auto">
          <a:xfrm>
            <a:off x="923925" y="3246438"/>
            <a:ext cx="34671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13" tIns="63549" rIns="127013" bIns="63549">
            <a:spAutoFit/>
          </a:bodyPr>
          <a:lstStyle/>
          <a:p>
            <a:pPr defTabSz="2038350">
              <a:lnSpc>
                <a:spcPct val="8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добровольная  пожарная охрана;</a:t>
            </a:r>
          </a:p>
        </p:txBody>
      </p:sp>
      <p:sp>
        <p:nvSpPr>
          <p:cNvPr id="194573" name="Text Box 965"/>
          <p:cNvSpPr txBox="1">
            <a:spLocks noChangeArrowheads="1"/>
          </p:cNvSpPr>
          <p:nvPr/>
        </p:nvSpPr>
        <p:spPr bwMode="auto">
          <a:xfrm>
            <a:off x="958850" y="2916238"/>
            <a:ext cx="40576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75" tIns="39040" rIns="78075" bIns="3904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противопожарная служба субъектов;</a:t>
            </a:r>
          </a:p>
        </p:txBody>
      </p:sp>
      <p:sp>
        <p:nvSpPr>
          <p:cNvPr id="194574" name="Text Box 982"/>
          <p:cNvSpPr txBox="1">
            <a:spLocks noChangeArrowheads="1"/>
          </p:cNvSpPr>
          <p:nvPr/>
        </p:nvSpPr>
        <p:spPr bwMode="auto">
          <a:xfrm>
            <a:off x="981075" y="4283075"/>
            <a:ext cx="40592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75" tIns="39040" rIns="78075" bIns="3904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водоемы для забора воды;</a:t>
            </a:r>
          </a:p>
        </p:txBody>
      </p:sp>
      <p:sp>
        <p:nvSpPr>
          <p:cNvPr id="194575" name="Rectangle 90"/>
          <p:cNvSpPr>
            <a:spLocks noChangeArrowheads="1"/>
          </p:cNvSpPr>
          <p:nvPr/>
        </p:nvSpPr>
        <p:spPr bwMode="auto">
          <a:xfrm>
            <a:off x="1019175" y="4491038"/>
            <a:ext cx="2759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29" tIns="35729" rIns="35729" bIns="35729" anchor="ctr"/>
          <a:lstStyle/>
          <a:p>
            <a:pPr defTabSz="1789113">
              <a:spcBef>
                <a:spcPct val="2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пожарный поезд;</a:t>
            </a:r>
          </a:p>
        </p:txBody>
      </p:sp>
      <p:graphicFrame>
        <p:nvGraphicFramePr>
          <p:cNvPr id="194576" name="Object 2"/>
          <p:cNvGraphicFramePr>
            <a:graphicFrameLocks noChangeAspect="1"/>
          </p:cNvGraphicFramePr>
          <p:nvPr/>
        </p:nvGraphicFramePr>
        <p:xfrm>
          <a:off x="455613" y="4616450"/>
          <a:ext cx="365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2" name="Clip" r:id="rId3" imgW="3829050" imgH="3383280" progId="">
                  <p:embed/>
                </p:oleObj>
              </mc:Choice>
              <mc:Fallback>
                <p:oleObj name="Clip" r:id="rId3" imgW="3829050" imgH="3383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4616450"/>
                        <a:ext cx="3651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7" name="Oval 115" descr="Темный диагональный 2"/>
          <p:cNvSpPr>
            <a:spLocks noChangeArrowheads="1"/>
          </p:cNvSpPr>
          <p:nvPr/>
        </p:nvSpPr>
        <p:spPr bwMode="auto">
          <a:xfrm>
            <a:off x="482600" y="4246563"/>
            <a:ext cx="307975" cy="276225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840" tIns="45421" rIns="90840" bIns="45421" anchor="ctr"/>
          <a:lstStyle/>
          <a:p>
            <a:pPr defTabSz="912813"/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578" name="Oval 212"/>
          <p:cNvSpPr>
            <a:spLocks noChangeArrowheads="1"/>
          </p:cNvSpPr>
          <p:nvPr/>
        </p:nvSpPr>
        <p:spPr bwMode="auto">
          <a:xfrm>
            <a:off x="454025" y="3724275"/>
            <a:ext cx="319088" cy="388938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840" tIns="45421" rIns="90840" bIns="45421" anchor="ctr"/>
          <a:lstStyle/>
          <a:p>
            <a:pPr defTabSz="912813"/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579" name="Text Box 69"/>
          <p:cNvSpPr txBox="1">
            <a:spLocks noChangeArrowheads="1"/>
          </p:cNvSpPr>
          <p:nvPr/>
        </p:nvSpPr>
        <p:spPr bwMode="auto">
          <a:xfrm>
            <a:off x="923925" y="3724275"/>
            <a:ext cx="4445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13" tIns="63549" rIns="127013" bIns="63549">
            <a:spAutoFit/>
          </a:bodyPr>
          <a:lstStyle/>
          <a:p>
            <a:pPr defTabSz="2038350">
              <a:lnSpc>
                <a:spcPct val="8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зона горения при наиболее неблагоприятном развитии обстановки, очаг пожара;</a:t>
            </a:r>
          </a:p>
        </p:txBody>
      </p:sp>
      <p:grpSp>
        <p:nvGrpSpPr>
          <p:cNvPr id="194580" name="Group 567"/>
          <p:cNvGrpSpPr>
            <a:grpSpLocks/>
          </p:cNvGrpSpPr>
          <p:nvPr/>
        </p:nvGrpSpPr>
        <p:grpSpPr bwMode="auto">
          <a:xfrm rot="-749454">
            <a:off x="455613" y="2120900"/>
            <a:ext cx="288925" cy="144463"/>
            <a:chOff x="3079" y="3840"/>
            <a:chExt cx="181" cy="91"/>
          </a:xfrm>
        </p:grpSpPr>
        <p:sp>
          <p:nvSpPr>
            <p:cNvPr id="194581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2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3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584" name="Text Box 965"/>
          <p:cNvSpPr txBox="1">
            <a:spLocks noChangeArrowheads="1"/>
          </p:cNvSpPr>
          <p:nvPr/>
        </p:nvSpPr>
        <p:spPr bwMode="auto">
          <a:xfrm>
            <a:off x="942975" y="2076450"/>
            <a:ext cx="40687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75" tIns="39040" rIns="78075" bIns="3904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место забора воды;</a:t>
            </a:r>
          </a:p>
        </p:txBody>
      </p:sp>
      <p:sp>
        <p:nvSpPr>
          <p:cNvPr id="194585" name="Полилиния 115"/>
          <p:cNvSpPr>
            <a:spLocks noChangeArrowheads="1"/>
          </p:cNvSpPr>
          <p:nvPr/>
        </p:nvSpPr>
        <p:spPr bwMode="auto">
          <a:xfrm>
            <a:off x="366713" y="1801813"/>
            <a:ext cx="454025" cy="2222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90857" tIns="45429" rIns="90857" bIns="45429"/>
          <a:lstStyle/>
          <a:p>
            <a:endParaRPr lang="ru-RU"/>
          </a:p>
        </p:txBody>
      </p:sp>
      <p:sp>
        <p:nvSpPr>
          <p:cNvPr id="194586" name="Text Box 965"/>
          <p:cNvSpPr txBox="1">
            <a:spLocks noChangeArrowheads="1"/>
          </p:cNvSpPr>
          <p:nvPr/>
        </p:nvSpPr>
        <p:spPr bwMode="auto">
          <a:xfrm>
            <a:off x="942975" y="1728788"/>
            <a:ext cx="4068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75" tIns="39040" rIns="78075" bIns="3904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 маршруты движения к водоемам для забора воды;</a:t>
            </a:r>
          </a:p>
        </p:txBody>
      </p:sp>
      <p:grpSp>
        <p:nvGrpSpPr>
          <p:cNvPr id="194587" name="Group 60"/>
          <p:cNvGrpSpPr>
            <a:grpSpLocks/>
          </p:cNvGrpSpPr>
          <p:nvPr/>
        </p:nvGrpSpPr>
        <p:grpSpPr bwMode="auto">
          <a:xfrm>
            <a:off x="300038" y="3289300"/>
            <a:ext cx="688975" cy="388938"/>
            <a:chOff x="4860" y="4199"/>
            <a:chExt cx="219" cy="229"/>
          </a:xfrm>
        </p:grpSpPr>
        <p:grpSp>
          <p:nvGrpSpPr>
            <p:cNvPr id="194588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194589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194590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591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59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4593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94594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772" tIns="45384" rIns="90772" bIns="45384"/>
              <a:lstStyle/>
              <a:p>
                <a:endParaRPr lang="ru-RU"/>
              </a:p>
            </p:txBody>
          </p:sp>
        </p:grpSp>
        <p:sp>
          <p:nvSpPr>
            <p:cNvPr id="194595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780" tIns="42405" rIns="84780" bIns="42405">
              <a:spAutoFit/>
            </a:bodyPr>
            <a:lstStyle/>
            <a:p>
              <a:pPr algn="ctr" defTabSz="1193800" eaLnBrk="0" hangingPunct="0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grpSp>
        <p:nvGrpSpPr>
          <p:cNvPr id="194596" name="Группа 153"/>
          <p:cNvGrpSpPr>
            <a:grpSpLocks/>
          </p:cNvGrpSpPr>
          <p:nvPr/>
        </p:nvGrpSpPr>
        <p:grpSpPr bwMode="auto">
          <a:xfrm rot="10800000">
            <a:off x="479425" y="4999038"/>
            <a:ext cx="360363" cy="150812"/>
            <a:chOff x="6757196" y="7872434"/>
            <a:chExt cx="1073158" cy="153323"/>
          </a:xfrm>
        </p:grpSpPr>
        <p:cxnSp>
          <p:nvCxnSpPr>
            <p:cNvPr id="19459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59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59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60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60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60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60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60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60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194606" name="Text Box 55"/>
          <p:cNvSpPr txBox="1">
            <a:spLocks noChangeArrowheads="1"/>
          </p:cNvSpPr>
          <p:nvPr/>
        </p:nvSpPr>
        <p:spPr bwMode="auto">
          <a:xfrm>
            <a:off x="889000" y="4827588"/>
            <a:ext cx="4672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минерализованная полоса (ширина, длина);</a:t>
            </a:r>
          </a:p>
        </p:txBody>
      </p:sp>
      <p:grpSp>
        <p:nvGrpSpPr>
          <p:cNvPr id="194607" name="Группа 153"/>
          <p:cNvGrpSpPr>
            <a:grpSpLocks/>
          </p:cNvGrpSpPr>
          <p:nvPr/>
        </p:nvGrpSpPr>
        <p:grpSpPr bwMode="auto">
          <a:xfrm rot="10800000">
            <a:off x="6543675" y="8977313"/>
            <a:ext cx="357188" cy="152400"/>
            <a:chOff x="6757196" y="7872434"/>
            <a:chExt cx="1073158" cy="153323"/>
          </a:xfrm>
        </p:grpSpPr>
        <p:cxnSp>
          <p:nvCxnSpPr>
            <p:cNvPr id="194608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609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610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611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612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613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614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615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616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4617" name="Text Box 55"/>
          <p:cNvSpPr txBox="1">
            <a:spLocks noChangeArrowheads="1"/>
          </p:cNvSpPr>
          <p:nvPr/>
        </p:nvSpPr>
        <p:spPr bwMode="auto">
          <a:xfrm>
            <a:off x="6904038" y="8761413"/>
            <a:ext cx="46720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заградительная полоса (ширина, длина);</a:t>
            </a:r>
          </a:p>
        </p:txBody>
      </p:sp>
      <p:sp>
        <p:nvSpPr>
          <p:cNvPr id="194618" name="Полилиния 115"/>
          <p:cNvSpPr>
            <a:spLocks noChangeArrowheads="1"/>
          </p:cNvSpPr>
          <p:nvPr/>
        </p:nvSpPr>
        <p:spPr bwMode="auto">
          <a:xfrm>
            <a:off x="425450" y="1390650"/>
            <a:ext cx="452438" cy="2222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90857" tIns="45429" rIns="90857" bIns="45429"/>
          <a:lstStyle/>
          <a:p>
            <a:endParaRPr lang="ru-RU"/>
          </a:p>
        </p:txBody>
      </p:sp>
      <p:sp>
        <p:nvSpPr>
          <p:cNvPr id="194619" name="Text Box 965"/>
          <p:cNvSpPr txBox="1">
            <a:spLocks noChangeArrowheads="1"/>
          </p:cNvSpPr>
          <p:nvPr/>
        </p:nvSpPr>
        <p:spPr bwMode="auto">
          <a:xfrm>
            <a:off x="938213" y="1357313"/>
            <a:ext cx="33543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75" tIns="39040" rIns="78075" bIns="3904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 маршруты эвакуации населения;</a:t>
            </a:r>
          </a:p>
        </p:txBody>
      </p:sp>
      <p:sp>
        <p:nvSpPr>
          <p:cNvPr id="194620" name="Text Box 47"/>
          <p:cNvSpPr txBox="1">
            <a:spLocks noChangeArrowheads="1"/>
          </p:cNvSpPr>
          <p:nvPr/>
        </p:nvSpPr>
        <p:spPr bwMode="auto">
          <a:xfrm>
            <a:off x="865188" y="2312988"/>
            <a:ext cx="31892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803" tIns="88912" rIns="177803" bIns="88912">
            <a:spAutoFit/>
          </a:bodyPr>
          <a:lstStyle/>
          <a:p>
            <a:pPr defTabSz="2035175">
              <a:lnSpc>
                <a:spcPct val="8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федеральная противопожарная служба МЧС России;</a:t>
            </a:r>
          </a:p>
        </p:txBody>
      </p:sp>
      <p:grpSp>
        <p:nvGrpSpPr>
          <p:cNvPr id="194621" name="Group 61"/>
          <p:cNvGrpSpPr>
            <a:grpSpLocks/>
          </p:cNvGrpSpPr>
          <p:nvPr/>
        </p:nvGrpSpPr>
        <p:grpSpPr bwMode="auto">
          <a:xfrm>
            <a:off x="425450" y="2457450"/>
            <a:ext cx="442913" cy="355600"/>
            <a:chOff x="1766" y="5636"/>
            <a:chExt cx="240" cy="318"/>
          </a:xfrm>
        </p:grpSpPr>
        <p:grpSp>
          <p:nvGrpSpPr>
            <p:cNvPr id="194622" name="Group 62"/>
            <p:cNvGrpSpPr>
              <a:grpSpLocks/>
            </p:cNvGrpSpPr>
            <p:nvPr/>
          </p:nvGrpSpPr>
          <p:grpSpPr bwMode="auto">
            <a:xfrm>
              <a:off x="1766" y="5636"/>
              <a:ext cx="240" cy="318"/>
              <a:chOff x="3168" y="192"/>
              <a:chExt cx="240" cy="672"/>
            </a:xfrm>
          </p:grpSpPr>
          <p:sp>
            <p:nvSpPr>
              <p:cNvPr id="194623" name="Line 63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24" name="Line 64"/>
              <p:cNvSpPr>
                <a:spLocks noChangeShapeType="1"/>
              </p:cNvSpPr>
              <p:nvPr/>
            </p:nvSpPr>
            <p:spPr bwMode="auto">
              <a:xfrm>
                <a:off x="3175" y="192"/>
                <a:ext cx="231" cy="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25" name="Line 65"/>
              <p:cNvSpPr>
                <a:spLocks noChangeShapeType="1"/>
              </p:cNvSpPr>
              <p:nvPr/>
            </p:nvSpPr>
            <p:spPr bwMode="auto">
              <a:xfrm flipV="1">
                <a:off x="3177" y="478"/>
                <a:ext cx="231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26" name="Line 66"/>
              <p:cNvSpPr>
                <a:spLocks noChangeShapeType="1"/>
              </p:cNvSpPr>
              <p:nvPr/>
            </p:nvSpPr>
            <p:spPr bwMode="auto">
              <a:xfrm>
                <a:off x="3400" y="27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4627" name="Freeform 67"/>
            <p:cNvSpPr>
              <a:spLocks/>
            </p:cNvSpPr>
            <p:nvPr/>
          </p:nvSpPr>
          <p:spPr bwMode="auto">
            <a:xfrm>
              <a:off x="1780" y="5650"/>
              <a:ext cx="219" cy="159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59 h 159"/>
                <a:gd name="T4" fmla="*/ 2 w 291"/>
                <a:gd name="T5" fmla="*/ 114 h 159"/>
                <a:gd name="T6" fmla="*/ 2 w 291"/>
                <a:gd name="T7" fmla="*/ 39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90772" tIns="45384" rIns="90772" bIns="45384"/>
            <a:lstStyle/>
            <a:p>
              <a:endParaRPr lang="ru-RU"/>
            </a:p>
          </p:txBody>
        </p:sp>
      </p:grpSp>
      <p:sp>
        <p:nvSpPr>
          <p:cNvPr id="194628" name="Text Box 37"/>
          <p:cNvSpPr txBox="1">
            <a:spLocks noChangeArrowheads="1"/>
          </p:cNvSpPr>
          <p:nvPr/>
        </p:nvSpPr>
        <p:spPr bwMode="auto">
          <a:xfrm>
            <a:off x="6924675" y="3127375"/>
            <a:ext cx="54086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  <a:buFontTx/>
              <a:buChar char="-"/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вещевые склады, 7 тонн </a:t>
            </a:r>
            <a:r>
              <a:rPr lang="ru-RU" sz="13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имущества) ;</a:t>
            </a:r>
            <a:endParaRPr lang="ru-RU" sz="15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9" name="Text Box 34"/>
          <p:cNvSpPr txBox="1">
            <a:spLocks noChangeArrowheads="1"/>
          </p:cNvSpPr>
          <p:nvPr/>
        </p:nvSpPr>
        <p:spPr bwMode="auto">
          <a:xfrm>
            <a:off x="6929438" y="3535363"/>
            <a:ext cx="54038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прод-ые склады, 7 тонн</a:t>
            </a:r>
            <a:r>
              <a:rPr lang="en-US" sz="15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имущества) ;</a:t>
            </a:r>
            <a:endParaRPr lang="ru-RU" sz="15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784350">
              <a:spcBef>
                <a:spcPct val="50000"/>
              </a:spcBef>
            </a:pPr>
            <a:endParaRPr lang="ru-RU" sz="15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0" name="Rectangle 47"/>
          <p:cNvSpPr>
            <a:spLocks noChangeArrowheads="1"/>
          </p:cNvSpPr>
          <p:nvPr/>
        </p:nvSpPr>
        <p:spPr bwMode="auto">
          <a:xfrm>
            <a:off x="6124575" y="3190875"/>
            <a:ext cx="635000" cy="32226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127161" tIns="63619" rIns="127161" bIns="63619" anchor="ctr"/>
          <a:lstStyle/>
          <a:p>
            <a:pPr algn="ctr" defTabSz="912813"/>
            <a:r>
              <a:rPr lang="ru-RU" sz="2000">
                <a:latin typeface="Calibri" pitchFamily="34" charset="0"/>
                <a:cs typeface="Arial" pitchFamily="34" charset="0"/>
              </a:rPr>
              <a:t>вещ</a:t>
            </a:r>
          </a:p>
        </p:txBody>
      </p:sp>
      <p:sp>
        <p:nvSpPr>
          <p:cNvPr id="194631" name="Rectangle 48"/>
          <p:cNvSpPr>
            <a:spLocks noChangeArrowheads="1"/>
          </p:cNvSpPr>
          <p:nvPr/>
        </p:nvSpPr>
        <p:spPr bwMode="auto">
          <a:xfrm>
            <a:off x="6054725" y="3602038"/>
            <a:ext cx="720725" cy="32226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127161" tIns="63619" rIns="127161" bIns="63619" anchor="ctr"/>
          <a:lstStyle/>
          <a:p>
            <a:pPr algn="ctr" defTabSz="912813"/>
            <a:r>
              <a:rPr lang="ru-RU" sz="2000">
                <a:latin typeface="Calibri" pitchFamily="34" charset="0"/>
                <a:cs typeface="Arial" pitchFamily="34" charset="0"/>
              </a:rPr>
              <a:t>прод</a:t>
            </a:r>
          </a:p>
        </p:txBody>
      </p:sp>
      <p:sp>
        <p:nvSpPr>
          <p:cNvPr id="194632" name="Text Box 34"/>
          <p:cNvSpPr txBox="1">
            <a:spLocks noChangeArrowheads="1"/>
          </p:cNvSpPr>
          <p:nvPr/>
        </p:nvSpPr>
        <p:spPr bwMode="auto">
          <a:xfrm>
            <a:off x="6943725" y="3946525"/>
            <a:ext cx="55356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склады мед. им-ва7 тонн </a:t>
            </a:r>
            <a:r>
              <a:rPr lang="ru-RU" sz="1300" b="0">
                <a:latin typeface="Times New Roman" pitchFamily="18" charset="0"/>
                <a:cs typeface="Times New Roman" pitchFamily="18" charset="0"/>
              </a:rPr>
              <a:t>(наименование основного имущества);</a:t>
            </a:r>
          </a:p>
        </p:txBody>
      </p:sp>
      <p:sp>
        <p:nvSpPr>
          <p:cNvPr id="194633" name="Text Box 34"/>
          <p:cNvSpPr txBox="1">
            <a:spLocks noChangeArrowheads="1"/>
          </p:cNvSpPr>
          <p:nvPr/>
        </p:nvSpPr>
        <p:spPr bwMode="auto">
          <a:xfrm>
            <a:off x="6927850" y="4295775"/>
            <a:ext cx="55213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склады стройматериалов, 7 тонн </a:t>
            </a:r>
            <a:r>
              <a:rPr lang="ru-RU" sz="13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</a:t>
            </a:r>
            <a:r>
              <a:rPr lang="en-US" sz="13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3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имущества) ;</a:t>
            </a:r>
            <a:endParaRPr lang="ru-RU" sz="15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4" name="Rectangle 65"/>
          <p:cNvSpPr>
            <a:spLocks noChangeArrowheads="1"/>
          </p:cNvSpPr>
          <p:nvPr/>
        </p:nvSpPr>
        <p:spPr bwMode="auto">
          <a:xfrm>
            <a:off x="6124575" y="4013200"/>
            <a:ext cx="641350" cy="3190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127161" tIns="63619" rIns="127161" bIns="63619" anchor="ctr"/>
          <a:lstStyle/>
          <a:p>
            <a:pPr algn="ctr" defTabSz="912813"/>
            <a:r>
              <a:rPr lang="ru-RU" sz="2000">
                <a:latin typeface="Calibri" pitchFamily="34" charset="0"/>
                <a:cs typeface="Arial" pitchFamily="34" charset="0"/>
              </a:rPr>
              <a:t>мед</a:t>
            </a:r>
          </a:p>
        </p:txBody>
      </p:sp>
      <p:sp>
        <p:nvSpPr>
          <p:cNvPr id="194635" name="Rectangle 66"/>
          <p:cNvSpPr>
            <a:spLocks noChangeArrowheads="1"/>
          </p:cNvSpPr>
          <p:nvPr/>
        </p:nvSpPr>
        <p:spPr bwMode="auto">
          <a:xfrm>
            <a:off x="6143625" y="4421188"/>
            <a:ext cx="647700" cy="3175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127161" tIns="63619" rIns="127161" bIns="63619" anchor="ctr"/>
          <a:lstStyle/>
          <a:p>
            <a:pPr algn="ctr" defTabSz="912813"/>
            <a:r>
              <a:rPr lang="ru-RU" sz="2000">
                <a:latin typeface="Calibri" pitchFamily="34" charset="0"/>
                <a:cs typeface="Arial" pitchFamily="34" charset="0"/>
              </a:rPr>
              <a:t>стр</a:t>
            </a:r>
          </a:p>
        </p:txBody>
      </p:sp>
      <p:sp>
        <p:nvSpPr>
          <p:cNvPr id="194636" name="Text Box 37"/>
          <p:cNvSpPr txBox="1">
            <a:spLocks noChangeArrowheads="1"/>
          </p:cNvSpPr>
          <p:nvPr/>
        </p:nvSpPr>
        <p:spPr bwMode="auto">
          <a:xfrm>
            <a:off x="6694488" y="3602038"/>
            <a:ext cx="4270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</a:pPr>
            <a:r>
              <a:rPr lang="ru-RU" sz="1100">
                <a:latin typeface="Calibri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4637" name="Text Box 37"/>
          <p:cNvSpPr txBox="1">
            <a:spLocks noChangeArrowheads="1"/>
          </p:cNvSpPr>
          <p:nvPr/>
        </p:nvSpPr>
        <p:spPr bwMode="auto">
          <a:xfrm>
            <a:off x="6721475" y="4010025"/>
            <a:ext cx="4254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</a:pPr>
            <a:r>
              <a:rPr lang="ru-RU" sz="1100">
                <a:latin typeface="Calibri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4638" name="Text Box 37"/>
          <p:cNvSpPr txBox="1">
            <a:spLocks noChangeArrowheads="1"/>
          </p:cNvSpPr>
          <p:nvPr/>
        </p:nvSpPr>
        <p:spPr bwMode="auto">
          <a:xfrm>
            <a:off x="6721475" y="4389438"/>
            <a:ext cx="4254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</a:pPr>
            <a:r>
              <a:rPr lang="ru-RU" sz="1100">
                <a:latin typeface="Calibri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4639" name="Text Box 37"/>
          <p:cNvSpPr txBox="1">
            <a:spLocks noChangeArrowheads="1"/>
          </p:cNvSpPr>
          <p:nvPr/>
        </p:nvSpPr>
        <p:spPr bwMode="auto">
          <a:xfrm>
            <a:off x="6694488" y="3190875"/>
            <a:ext cx="4270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</a:pPr>
            <a:r>
              <a:rPr lang="ru-RU" sz="1100">
                <a:latin typeface="Calibri" pitchFamily="34" charset="0"/>
                <a:cs typeface="Arial" pitchFamily="34" charset="0"/>
              </a:rPr>
              <a:t>7</a:t>
            </a:r>
          </a:p>
        </p:txBody>
      </p:sp>
      <p:grpSp>
        <p:nvGrpSpPr>
          <p:cNvPr id="194640" name="Group 53"/>
          <p:cNvGrpSpPr>
            <a:grpSpLocks/>
          </p:cNvGrpSpPr>
          <p:nvPr/>
        </p:nvGrpSpPr>
        <p:grpSpPr bwMode="auto">
          <a:xfrm>
            <a:off x="6167438" y="2676525"/>
            <a:ext cx="422275" cy="425450"/>
            <a:chOff x="0" y="417"/>
            <a:chExt cx="4864" cy="17088"/>
          </a:xfrm>
        </p:grpSpPr>
        <p:sp>
          <p:nvSpPr>
            <p:cNvPr id="194641" name="Freeform 54"/>
            <p:cNvSpPr>
              <a:spLocks/>
            </p:cNvSpPr>
            <p:nvPr/>
          </p:nvSpPr>
          <p:spPr bwMode="auto">
            <a:xfrm>
              <a:off x="0" y="8732"/>
              <a:ext cx="4864" cy="87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0" y="0"/>
                  </a:moveTo>
                  <a:lnTo>
                    <a:pt x="475" y="0"/>
                  </a:lnTo>
                  <a:lnTo>
                    <a:pt x="475" y="948"/>
                  </a:lnTo>
                  <a:lnTo>
                    <a:pt x="19952" y="948"/>
                  </a:lnTo>
                  <a:lnTo>
                    <a:pt x="19952" y="6635"/>
                  </a:lnTo>
                  <a:lnTo>
                    <a:pt x="19002" y="7583"/>
                  </a:lnTo>
                  <a:lnTo>
                    <a:pt x="19002" y="10427"/>
                  </a:lnTo>
                  <a:lnTo>
                    <a:pt x="17577" y="12322"/>
                  </a:lnTo>
                  <a:lnTo>
                    <a:pt x="15677" y="15166"/>
                  </a:lnTo>
                  <a:lnTo>
                    <a:pt x="14252" y="18957"/>
                  </a:lnTo>
                  <a:lnTo>
                    <a:pt x="13777" y="18957"/>
                  </a:lnTo>
                  <a:lnTo>
                    <a:pt x="10926" y="19905"/>
                  </a:lnTo>
                  <a:lnTo>
                    <a:pt x="8076" y="19905"/>
                  </a:lnTo>
                  <a:lnTo>
                    <a:pt x="4751" y="18009"/>
                  </a:lnTo>
                  <a:lnTo>
                    <a:pt x="3325" y="15166"/>
                  </a:lnTo>
                  <a:lnTo>
                    <a:pt x="2375" y="1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333333"/>
              </a:solidFill>
              <a:round/>
              <a:headEnd type="none" w="sm" len="med"/>
              <a:tailEnd type="none" w="sm" len="med"/>
            </a:ln>
          </p:spPr>
          <p:txBody>
            <a:bodyPr lIns="90857" tIns="45429" rIns="90857" bIns="45429"/>
            <a:lstStyle/>
            <a:p>
              <a:endParaRPr lang="ru-RU"/>
            </a:p>
          </p:txBody>
        </p:sp>
        <p:sp>
          <p:nvSpPr>
            <p:cNvPr id="194642" name="Oval 60"/>
            <p:cNvSpPr>
              <a:spLocks noChangeArrowheads="1"/>
            </p:cNvSpPr>
            <p:nvPr/>
          </p:nvSpPr>
          <p:spPr bwMode="auto">
            <a:xfrm>
              <a:off x="116" y="417"/>
              <a:ext cx="4748" cy="17088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90840" tIns="45421" rIns="90840" bIns="45421"/>
            <a:lstStyle/>
            <a:p>
              <a:pPr defTabSz="912813"/>
              <a:endParaRPr lang="ru-RU" sz="550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94643" name="Text Box 37"/>
          <p:cNvSpPr txBox="1">
            <a:spLocks noChangeArrowheads="1"/>
          </p:cNvSpPr>
          <p:nvPr/>
        </p:nvSpPr>
        <p:spPr bwMode="auto">
          <a:xfrm>
            <a:off x="6692900" y="2732088"/>
            <a:ext cx="4254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</a:pPr>
            <a:r>
              <a:rPr lang="ru-RU" sz="1100">
                <a:latin typeface="Calibri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4644" name="Text Box 37"/>
          <p:cNvSpPr txBox="1">
            <a:spLocks noChangeArrowheads="1"/>
          </p:cNvSpPr>
          <p:nvPr/>
        </p:nvSpPr>
        <p:spPr bwMode="auto">
          <a:xfrm>
            <a:off x="6927850" y="2643188"/>
            <a:ext cx="49911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  <a:buFontTx/>
              <a:buChar char="-"/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 ГСМ, 7 тонн;</a:t>
            </a:r>
          </a:p>
        </p:txBody>
      </p:sp>
      <p:sp>
        <p:nvSpPr>
          <p:cNvPr id="194645" name="Равнобедренный треугольник 74"/>
          <p:cNvSpPr>
            <a:spLocks noChangeArrowheads="1"/>
          </p:cNvSpPr>
          <p:nvPr/>
        </p:nvSpPr>
        <p:spPr bwMode="auto">
          <a:xfrm>
            <a:off x="6292850" y="1195388"/>
            <a:ext cx="425450" cy="4286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830" tIns="45414" rIns="90830" bIns="45414"/>
          <a:lstStyle/>
          <a:p>
            <a:pPr defTabSz="912813"/>
            <a:endParaRPr lang="ru-RU" sz="110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46" name="Text Box 982"/>
          <p:cNvSpPr txBox="1">
            <a:spLocks noChangeArrowheads="1"/>
          </p:cNvSpPr>
          <p:nvPr/>
        </p:nvSpPr>
        <p:spPr bwMode="auto">
          <a:xfrm>
            <a:off x="6821488" y="1344613"/>
            <a:ext cx="22971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230" tIns="54619" rIns="109230" bIns="54619">
            <a:spAutoFit/>
          </a:bodyPr>
          <a:lstStyle/>
          <a:p>
            <a:pPr defTabSz="1255713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пожарный пост;</a:t>
            </a:r>
          </a:p>
        </p:txBody>
      </p:sp>
      <p:sp>
        <p:nvSpPr>
          <p:cNvPr id="194647" name="Овал 76"/>
          <p:cNvSpPr>
            <a:spLocks noChangeArrowheads="1"/>
          </p:cNvSpPr>
          <p:nvPr/>
        </p:nvSpPr>
        <p:spPr bwMode="auto">
          <a:xfrm>
            <a:off x="6272213" y="1706563"/>
            <a:ext cx="495300" cy="427037"/>
          </a:xfrm>
          <a:prstGeom prst="ellipse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0830" tIns="45414" rIns="90830" bIns="45414"/>
          <a:lstStyle/>
          <a:p>
            <a:pPr defTabSz="912813"/>
            <a:endParaRPr lang="ru-RU" sz="55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48" name="Text Box 982"/>
          <p:cNvSpPr txBox="1">
            <a:spLocks noChangeArrowheads="1"/>
          </p:cNvSpPr>
          <p:nvPr/>
        </p:nvSpPr>
        <p:spPr bwMode="auto">
          <a:xfrm>
            <a:off x="6834188" y="1784350"/>
            <a:ext cx="39131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230" tIns="54619" rIns="109230" bIns="54619">
            <a:spAutoFit/>
          </a:bodyPr>
          <a:lstStyle/>
          <a:p>
            <a:pPr defTabSz="1255713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зона ответственности пожарных постов;</a:t>
            </a:r>
          </a:p>
        </p:txBody>
      </p:sp>
      <p:sp>
        <p:nvSpPr>
          <p:cNvPr id="101" name="Text Box 2072"/>
          <p:cNvSpPr txBox="1">
            <a:spLocks noChangeArrowheads="1"/>
          </p:cNvSpPr>
          <p:nvPr/>
        </p:nvSpPr>
        <p:spPr bwMode="auto">
          <a:xfrm>
            <a:off x="6124575" y="2301875"/>
            <a:ext cx="696913" cy="276225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127192" tIns="63632" rIns="127192" bIns="63632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ru-RU" sz="9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50" name="Text Box 982"/>
          <p:cNvSpPr txBox="1">
            <a:spLocks noChangeArrowheads="1"/>
          </p:cNvSpPr>
          <p:nvPr/>
        </p:nvSpPr>
        <p:spPr bwMode="auto">
          <a:xfrm>
            <a:off x="6848475" y="2279650"/>
            <a:ext cx="3917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230" tIns="54619" rIns="109230" bIns="54619">
            <a:spAutoFit/>
          </a:bodyPr>
          <a:lstStyle/>
          <a:p>
            <a:pPr defTabSz="1255713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места забора воды БЕ-200ЧС;</a:t>
            </a:r>
          </a:p>
        </p:txBody>
      </p:sp>
      <p:grpSp>
        <p:nvGrpSpPr>
          <p:cNvPr id="194651" name="Группа 90"/>
          <p:cNvGrpSpPr>
            <a:grpSpLocks/>
          </p:cNvGrpSpPr>
          <p:nvPr/>
        </p:nvGrpSpPr>
        <p:grpSpPr bwMode="auto">
          <a:xfrm>
            <a:off x="485775" y="5257800"/>
            <a:ext cx="354013" cy="377825"/>
            <a:chOff x="4040346" y="5502280"/>
            <a:chExt cx="352876" cy="378000"/>
          </a:xfrm>
        </p:grpSpPr>
        <p:sp>
          <p:nvSpPr>
            <p:cNvPr id="194652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6936" tIns="63505" rIns="126936" bIns="63505" anchor="ctr"/>
            <a:lstStyle/>
            <a:p>
              <a:pPr algn="ctr" defTabSz="1276350"/>
              <a:endParaRPr lang="ru-RU" sz="4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94653" name="Прямоугольник 92"/>
            <p:cNvGrpSpPr>
              <a:grpSpLocks/>
            </p:cNvGrpSpPr>
            <p:nvPr/>
          </p:nvGrpSpPr>
          <p:grpSpPr bwMode="auto">
            <a:xfrm>
              <a:off x="4156636" y="5497642"/>
              <a:ext cx="122076" cy="390325"/>
              <a:chOff x="603504" y="5254752"/>
              <a:chExt cx="121920" cy="390144"/>
            </a:xfrm>
          </p:grpSpPr>
          <p:pic>
            <p:nvPicPr>
              <p:cNvPr id="194654" name="Прямоугольник 92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3504" y="5254752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55" name="Text Box 95"/>
              <p:cNvSpPr txBox="1">
                <a:spLocks noChangeArrowheads="1"/>
              </p:cNvSpPr>
              <p:nvPr/>
            </p:nvSpPr>
            <p:spPr bwMode="auto">
              <a:xfrm>
                <a:off x="609645" y="5259388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161" tIns="63619" rIns="127161" bIns="63619" anchor="ctr"/>
              <a:lstStyle/>
              <a:p>
                <a:pPr algn="ctr" defTabSz="1276350"/>
                <a:endParaRPr lang="ru-RU" sz="2500" b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4656" name="Группа 93"/>
          <p:cNvGrpSpPr>
            <a:grpSpLocks/>
          </p:cNvGrpSpPr>
          <p:nvPr/>
        </p:nvGrpSpPr>
        <p:grpSpPr bwMode="auto">
          <a:xfrm>
            <a:off x="492125" y="5691188"/>
            <a:ext cx="352425" cy="377825"/>
            <a:chOff x="4040346" y="5502280"/>
            <a:chExt cx="352876" cy="378000"/>
          </a:xfrm>
        </p:grpSpPr>
        <p:sp>
          <p:nvSpPr>
            <p:cNvPr id="194657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6936" tIns="63505" rIns="126936" bIns="63505" anchor="ctr"/>
            <a:lstStyle/>
            <a:p>
              <a:pPr algn="ctr" defTabSz="1276350"/>
              <a:endParaRPr lang="ru-RU" sz="4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94658" name="Прямоугольник 95"/>
            <p:cNvGrpSpPr>
              <a:grpSpLocks/>
            </p:cNvGrpSpPr>
            <p:nvPr/>
          </p:nvGrpSpPr>
          <p:grpSpPr bwMode="auto">
            <a:xfrm>
              <a:off x="4170179" y="5497071"/>
              <a:ext cx="122076" cy="390325"/>
              <a:chOff x="621792" y="5687568"/>
              <a:chExt cx="121920" cy="390144"/>
            </a:xfrm>
          </p:grpSpPr>
          <p:pic>
            <p:nvPicPr>
              <p:cNvPr id="194659" name="Прямоугольник 95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1792" y="5687568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60" name="Text Box 100"/>
              <p:cNvSpPr txBox="1">
                <a:spLocks noChangeArrowheads="1"/>
              </p:cNvSpPr>
              <p:nvPr/>
            </p:nvSpPr>
            <p:spPr bwMode="auto">
              <a:xfrm>
                <a:off x="627107" y="569277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161" tIns="63619" rIns="127161" bIns="63619" anchor="ctr"/>
              <a:lstStyle/>
              <a:p>
                <a:pPr algn="ctr" defTabSz="1276350"/>
                <a:endParaRPr lang="ru-RU" sz="2500" b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4661" name="Группа 96"/>
          <p:cNvGrpSpPr>
            <a:grpSpLocks/>
          </p:cNvGrpSpPr>
          <p:nvPr/>
        </p:nvGrpSpPr>
        <p:grpSpPr bwMode="auto">
          <a:xfrm>
            <a:off x="492125" y="6105525"/>
            <a:ext cx="352425" cy="377825"/>
            <a:chOff x="4040346" y="5502280"/>
            <a:chExt cx="352876" cy="378000"/>
          </a:xfrm>
        </p:grpSpPr>
        <p:sp>
          <p:nvSpPr>
            <p:cNvPr id="194662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6936" tIns="63505" rIns="126936" bIns="63505" anchor="ctr"/>
            <a:lstStyle/>
            <a:p>
              <a:pPr algn="ctr" defTabSz="1276350"/>
              <a:endParaRPr lang="ru-RU" sz="4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94663" name="Прямоугольник 98"/>
            <p:cNvGrpSpPr>
              <a:grpSpLocks/>
            </p:cNvGrpSpPr>
            <p:nvPr/>
          </p:nvGrpSpPr>
          <p:grpSpPr bwMode="auto">
            <a:xfrm>
              <a:off x="4170179" y="5498849"/>
              <a:ext cx="122076" cy="390325"/>
              <a:chOff x="621792" y="6102096"/>
              <a:chExt cx="121920" cy="390144"/>
            </a:xfrm>
          </p:grpSpPr>
          <p:pic>
            <p:nvPicPr>
              <p:cNvPr id="194664" name="Прямоугольник 98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1792" y="6102096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65" name="Text Box 105"/>
              <p:cNvSpPr txBox="1">
                <a:spLocks noChangeArrowheads="1"/>
              </p:cNvSpPr>
              <p:nvPr/>
            </p:nvSpPr>
            <p:spPr bwMode="auto">
              <a:xfrm>
                <a:off x="627107" y="610552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161" tIns="63619" rIns="127161" bIns="63619" anchor="ctr"/>
              <a:lstStyle/>
              <a:p>
                <a:pPr algn="ctr" defTabSz="1276350"/>
                <a:endParaRPr lang="ru-RU" sz="2500" b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4666" name="Группа 99"/>
          <p:cNvGrpSpPr>
            <a:grpSpLocks/>
          </p:cNvGrpSpPr>
          <p:nvPr/>
        </p:nvGrpSpPr>
        <p:grpSpPr bwMode="auto">
          <a:xfrm>
            <a:off x="498475" y="6535738"/>
            <a:ext cx="352425" cy="377825"/>
            <a:chOff x="4040346" y="5502280"/>
            <a:chExt cx="352876" cy="378000"/>
          </a:xfrm>
        </p:grpSpPr>
        <p:sp>
          <p:nvSpPr>
            <p:cNvPr id="194667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6936" tIns="63505" rIns="126936" bIns="63505" anchor="ctr"/>
            <a:lstStyle/>
            <a:p>
              <a:pPr algn="ctr" defTabSz="1276350"/>
              <a:endParaRPr lang="ru-RU" sz="4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94668" name="Прямоугольник 102"/>
            <p:cNvGrpSpPr>
              <a:grpSpLocks/>
            </p:cNvGrpSpPr>
            <p:nvPr/>
          </p:nvGrpSpPr>
          <p:grpSpPr bwMode="auto">
            <a:xfrm>
              <a:off x="4170926" y="5493767"/>
              <a:ext cx="121529" cy="390325"/>
              <a:chOff x="627888" y="6528816"/>
              <a:chExt cx="121920" cy="390144"/>
            </a:xfrm>
          </p:grpSpPr>
          <p:pic>
            <p:nvPicPr>
              <p:cNvPr id="194669" name="Прямоугольник 102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7888" y="6528816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70" name="Text Box 110"/>
              <p:cNvSpPr txBox="1">
                <a:spLocks noChangeArrowheads="1"/>
              </p:cNvSpPr>
              <p:nvPr/>
            </p:nvSpPr>
            <p:spPr bwMode="auto">
              <a:xfrm>
                <a:off x="632420" y="6537325"/>
                <a:ext cx="108348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161" tIns="63619" rIns="127161" bIns="63619" anchor="ctr"/>
              <a:lstStyle/>
              <a:p>
                <a:pPr algn="ctr" defTabSz="1276350"/>
                <a:endParaRPr lang="ru-RU" sz="2500" b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4671" name="Text Box 982"/>
          <p:cNvSpPr txBox="1">
            <a:spLocks noChangeArrowheads="1"/>
          </p:cNvSpPr>
          <p:nvPr/>
        </p:nvSpPr>
        <p:spPr bwMode="auto">
          <a:xfrm>
            <a:off x="977900" y="5757863"/>
            <a:ext cx="2325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075" tIns="39040" rIns="78075" bIns="3904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военный аэродром;</a:t>
            </a:r>
          </a:p>
        </p:txBody>
      </p:sp>
      <p:sp>
        <p:nvSpPr>
          <p:cNvPr id="194672" name="Rectangle 90"/>
          <p:cNvSpPr>
            <a:spLocks noChangeArrowheads="1"/>
          </p:cNvSpPr>
          <p:nvPr/>
        </p:nvSpPr>
        <p:spPr bwMode="auto">
          <a:xfrm>
            <a:off x="1016000" y="6069013"/>
            <a:ext cx="2759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29" tIns="35729" rIns="35729" bIns="35729" anchor="ctr"/>
          <a:lstStyle/>
          <a:p>
            <a:pPr defTabSz="1789113">
              <a:spcBef>
                <a:spcPct val="2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заброшенный аэродром;</a:t>
            </a:r>
          </a:p>
        </p:txBody>
      </p:sp>
      <p:sp>
        <p:nvSpPr>
          <p:cNvPr id="194673" name="Text Box 69"/>
          <p:cNvSpPr txBox="1">
            <a:spLocks noChangeArrowheads="1"/>
          </p:cNvSpPr>
          <p:nvPr/>
        </p:nvSpPr>
        <p:spPr bwMode="auto">
          <a:xfrm>
            <a:off x="923925" y="5302250"/>
            <a:ext cx="44434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13" tIns="63549" rIns="127013" bIns="63549">
            <a:spAutoFit/>
          </a:bodyPr>
          <a:lstStyle/>
          <a:p>
            <a:pPr defTabSz="2038350">
              <a:lnSpc>
                <a:spcPct val="8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гражданский аэродром;</a:t>
            </a:r>
          </a:p>
        </p:txBody>
      </p:sp>
      <p:sp>
        <p:nvSpPr>
          <p:cNvPr id="194674" name="Text Box 55"/>
          <p:cNvSpPr txBox="1">
            <a:spLocks noChangeArrowheads="1"/>
          </p:cNvSpPr>
          <p:nvPr/>
        </p:nvSpPr>
        <p:spPr bwMode="auto">
          <a:xfrm>
            <a:off x="885825" y="6494463"/>
            <a:ext cx="4673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законсервированный аэродром;</a:t>
            </a:r>
          </a:p>
        </p:txBody>
      </p:sp>
      <p:grpSp>
        <p:nvGrpSpPr>
          <p:cNvPr id="194675" name="Group 144"/>
          <p:cNvGrpSpPr>
            <a:grpSpLocks/>
          </p:cNvGrpSpPr>
          <p:nvPr/>
        </p:nvGrpSpPr>
        <p:grpSpPr bwMode="auto">
          <a:xfrm>
            <a:off x="468313" y="6962775"/>
            <a:ext cx="409575" cy="369888"/>
            <a:chOff x="-1411" y="2480"/>
            <a:chExt cx="862" cy="816"/>
          </a:xfrm>
        </p:grpSpPr>
        <p:sp>
          <p:nvSpPr>
            <p:cNvPr id="194676" name="Oval 145"/>
            <p:cNvSpPr>
              <a:spLocks noChangeArrowheads="1"/>
            </p:cNvSpPr>
            <p:nvPr/>
          </p:nvSpPr>
          <p:spPr bwMode="auto">
            <a:xfrm>
              <a:off x="-1411" y="2480"/>
              <a:ext cx="862" cy="816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840" tIns="45421" rIns="90840" bIns="45421" anchor="ctr"/>
            <a:lstStyle/>
            <a:p>
              <a:pPr defTabSz="912813"/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94677" name="Group 146"/>
            <p:cNvGrpSpPr>
              <a:grpSpLocks/>
            </p:cNvGrpSpPr>
            <p:nvPr/>
          </p:nvGrpSpPr>
          <p:grpSpPr bwMode="auto">
            <a:xfrm>
              <a:off x="-1139" y="2752"/>
              <a:ext cx="291" cy="273"/>
              <a:chOff x="266" y="1017"/>
              <a:chExt cx="357" cy="384"/>
            </a:xfrm>
          </p:grpSpPr>
          <p:grpSp>
            <p:nvGrpSpPr>
              <p:cNvPr id="194678" name="Group 14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194679" name="Rectangle 14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840" tIns="45421" rIns="90840" bIns="45421"/>
                <a:lstStyle/>
                <a:p>
                  <a:pPr defTabSz="912813"/>
                  <a:endParaRPr lang="ru-RU" sz="55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9468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840" tIns="45421" rIns="90840" bIns="45421"/>
                <a:lstStyle/>
                <a:p>
                  <a:pPr defTabSz="912813"/>
                  <a:endParaRPr lang="ru-RU" sz="5500"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94681" name="Group 15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194682" name="Freeform 15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0857" tIns="45429" rIns="90857" bIns="45429"/>
                <a:lstStyle/>
                <a:p>
                  <a:endParaRPr lang="ru-RU"/>
                </a:p>
              </p:txBody>
            </p:sp>
            <p:sp>
              <p:nvSpPr>
                <p:cNvPr id="194683" name="Freeform 15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857" tIns="45429" rIns="90857" bIns="45429"/>
                <a:lstStyle/>
                <a:p>
                  <a:endParaRPr lang="ru-RU"/>
                </a:p>
              </p:txBody>
            </p:sp>
          </p:grpSp>
          <p:grpSp>
            <p:nvGrpSpPr>
              <p:cNvPr id="194684" name="Group 15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194685" name="Rectangle 15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0840" tIns="45421" rIns="90840" bIns="45421"/>
                <a:lstStyle/>
                <a:p>
                  <a:pPr defTabSz="912813"/>
                  <a:endParaRPr lang="ru-RU" sz="55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9468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840" tIns="45421" rIns="90840" bIns="45421"/>
                <a:lstStyle/>
                <a:p>
                  <a:pPr defTabSz="912813"/>
                  <a:endParaRPr lang="ru-RU" sz="5500"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4687" name="Freeform 15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857" tIns="45429" rIns="90857" bIns="45429"/>
              <a:lstStyle/>
              <a:p>
                <a:endParaRPr lang="ru-RU"/>
              </a:p>
            </p:txBody>
          </p:sp>
          <p:sp>
            <p:nvSpPr>
              <p:cNvPr id="194688" name="Freeform 15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857" tIns="45429" rIns="90857" bIns="45429"/>
              <a:lstStyle/>
              <a:p>
                <a:endParaRPr lang="ru-RU"/>
              </a:p>
            </p:txBody>
          </p:sp>
        </p:grpSp>
        <p:sp>
          <p:nvSpPr>
            <p:cNvPr id="194689" name="Oval 158"/>
            <p:cNvSpPr>
              <a:spLocks noChangeArrowheads="1"/>
            </p:cNvSpPr>
            <p:nvPr/>
          </p:nvSpPr>
          <p:spPr bwMode="auto">
            <a:xfrm>
              <a:off x="-1275" y="2616"/>
              <a:ext cx="590" cy="5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wrap="none" lIns="90840" tIns="45421" rIns="90840" bIns="45421" anchor="ctr"/>
            <a:lstStyle/>
            <a:p>
              <a:pPr defTabSz="912813"/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94690" name="Text Box 55"/>
          <p:cNvSpPr txBox="1">
            <a:spLocks noChangeArrowheads="1"/>
          </p:cNvSpPr>
          <p:nvPr/>
        </p:nvSpPr>
        <p:spPr bwMode="auto">
          <a:xfrm>
            <a:off x="885825" y="6900863"/>
            <a:ext cx="4673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химическиопасныый объект;</a:t>
            </a:r>
          </a:p>
        </p:txBody>
      </p:sp>
      <p:grpSp>
        <p:nvGrpSpPr>
          <p:cNvPr id="194691" name="Группа 123"/>
          <p:cNvGrpSpPr>
            <a:grpSpLocks/>
          </p:cNvGrpSpPr>
          <p:nvPr/>
        </p:nvGrpSpPr>
        <p:grpSpPr bwMode="auto">
          <a:xfrm>
            <a:off x="587375" y="7432675"/>
            <a:ext cx="212725" cy="252413"/>
            <a:chOff x="1286633" y="5729294"/>
            <a:chExt cx="214314" cy="385766"/>
          </a:xfrm>
        </p:grpSpPr>
        <p:sp>
          <p:nvSpPr>
            <p:cNvPr id="194692" name="Овал 124"/>
            <p:cNvSpPr>
              <a:spLocks noChangeArrowheads="1"/>
            </p:cNvSpPr>
            <p:nvPr/>
          </p:nvSpPr>
          <p:spPr bwMode="auto">
            <a:xfrm>
              <a:off x="1286633" y="5729294"/>
              <a:ext cx="214314" cy="21431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161" tIns="63619" rIns="127161" bIns="63619" anchor="ctr"/>
            <a:lstStyle/>
            <a:p>
              <a:pPr algn="ctr" defTabSz="1276350"/>
              <a:endParaRPr lang="ru-RU" sz="2500" b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4693" name="Равнобедренный треугольник 125"/>
            <p:cNvSpPr>
              <a:spLocks noChangeArrowheads="1"/>
            </p:cNvSpPr>
            <p:nvPr/>
          </p:nvSpPr>
          <p:spPr bwMode="auto">
            <a:xfrm>
              <a:off x="1286633" y="5829308"/>
              <a:ext cx="214314" cy="2857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161" tIns="63619" rIns="127161" bIns="63619" anchor="ctr"/>
            <a:lstStyle/>
            <a:p>
              <a:pPr algn="ctr" defTabSz="1276350"/>
              <a:endParaRPr lang="ru-RU" sz="2500" b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94694" name="Text Box 55"/>
          <p:cNvSpPr txBox="1">
            <a:spLocks noChangeArrowheads="1"/>
          </p:cNvSpPr>
          <p:nvPr/>
        </p:nvSpPr>
        <p:spPr bwMode="auto">
          <a:xfrm>
            <a:off x="882650" y="7294563"/>
            <a:ext cx="4673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пещеры;</a:t>
            </a:r>
          </a:p>
        </p:txBody>
      </p:sp>
      <p:grpSp>
        <p:nvGrpSpPr>
          <p:cNvPr id="194695" name="Группа 136"/>
          <p:cNvGrpSpPr>
            <a:grpSpLocks/>
          </p:cNvGrpSpPr>
          <p:nvPr/>
        </p:nvGrpSpPr>
        <p:grpSpPr bwMode="auto">
          <a:xfrm>
            <a:off x="6524625" y="6249988"/>
            <a:ext cx="495300" cy="282575"/>
            <a:chOff x="957263" y="7653358"/>
            <a:chExt cx="500029" cy="280966"/>
          </a:xfrm>
        </p:grpSpPr>
        <p:sp>
          <p:nvSpPr>
            <p:cNvPr id="194696" name="Полилиния 115"/>
            <p:cNvSpPr>
              <a:spLocks noChangeArrowheads="1"/>
            </p:cNvSpPr>
            <p:nvPr/>
          </p:nvSpPr>
          <p:spPr bwMode="auto">
            <a:xfrm>
              <a:off x="957263" y="7686675"/>
              <a:ext cx="449262" cy="222250"/>
            </a:xfrm>
            <a:custGeom>
              <a:avLst/>
              <a:gdLst>
                <a:gd name="T0" fmla="*/ 0 w 2163288"/>
                <a:gd name="T1" fmla="*/ 0 h 1822863"/>
                <a:gd name="T2" fmla="*/ 0 w 2163288"/>
                <a:gd name="T3" fmla="*/ 0 h 1822863"/>
                <a:gd name="T4" fmla="*/ 0 w 2163288"/>
                <a:gd name="T5" fmla="*/ 0 h 1822863"/>
                <a:gd name="T6" fmla="*/ 0 w 2163288"/>
                <a:gd name="T7" fmla="*/ 0 h 1822863"/>
                <a:gd name="T8" fmla="*/ 0 w 2163288"/>
                <a:gd name="T9" fmla="*/ 0 h 1822863"/>
                <a:gd name="T10" fmla="*/ 0 w 2163288"/>
                <a:gd name="T11" fmla="*/ 0 h 1822863"/>
                <a:gd name="T12" fmla="*/ 0 w 2163288"/>
                <a:gd name="T13" fmla="*/ 0 h 1822863"/>
                <a:gd name="T14" fmla="*/ 0 w 2163288"/>
                <a:gd name="T15" fmla="*/ 0 h 1822863"/>
                <a:gd name="T16" fmla="*/ 0 w 2163288"/>
                <a:gd name="T17" fmla="*/ 0 h 1822863"/>
                <a:gd name="T18" fmla="*/ 0 w 2163288"/>
                <a:gd name="T19" fmla="*/ 0 h 1822863"/>
                <a:gd name="T20" fmla="*/ 0 w 2163288"/>
                <a:gd name="T21" fmla="*/ 0 h 1822863"/>
                <a:gd name="T22" fmla="*/ 0 w 2163288"/>
                <a:gd name="T23" fmla="*/ 0 h 1822863"/>
                <a:gd name="T24" fmla="*/ 0 w 2163288"/>
                <a:gd name="T25" fmla="*/ 0 h 1822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3288"/>
                <a:gd name="T40" fmla="*/ 0 h 1822863"/>
                <a:gd name="T41" fmla="*/ 2163288 w 2163288"/>
                <a:gd name="T42" fmla="*/ 1822863 h 1822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3288" h="1822863">
                  <a:moveTo>
                    <a:pt x="2163288" y="0"/>
                  </a:moveTo>
                  <a:cubicBezTo>
                    <a:pt x="2092036" y="48491"/>
                    <a:pt x="2020784" y="96982"/>
                    <a:pt x="1913906" y="142504"/>
                  </a:cubicBezTo>
                  <a:cubicBezTo>
                    <a:pt x="1807028" y="188026"/>
                    <a:pt x="1688274" y="217715"/>
                    <a:pt x="1522020" y="273133"/>
                  </a:cubicBezTo>
                  <a:cubicBezTo>
                    <a:pt x="1355766" y="328551"/>
                    <a:pt x="1126176" y="423553"/>
                    <a:pt x="916379" y="475013"/>
                  </a:cubicBezTo>
                  <a:cubicBezTo>
                    <a:pt x="706582" y="526473"/>
                    <a:pt x="409698" y="522514"/>
                    <a:pt x="263236" y="581891"/>
                  </a:cubicBezTo>
                  <a:cubicBezTo>
                    <a:pt x="116774" y="641268"/>
                    <a:pt x="75210" y="704603"/>
                    <a:pt x="37605" y="831273"/>
                  </a:cubicBezTo>
                  <a:cubicBezTo>
                    <a:pt x="0" y="957943"/>
                    <a:pt x="0" y="1229096"/>
                    <a:pt x="37605" y="1341912"/>
                  </a:cubicBezTo>
                  <a:cubicBezTo>
                    <a:pt x="75210" y="1454728"/>
                    <a:pt x="81148" y="1474520"/>
                    <a:pt x="263236" y="1508167"/>
                  </a:cubicBezTo>
                  <a:cubicBezTo>
                    <a:pt x="445324" y="1541814"/>
                    <a:pt x="938151" y="1494313"/>
                    <a:pt x="1130135" y="1543793"/>
                  </a:cubicBezTo>
                  <a:cubicBezTo>
                    <a:pt x="1322119" y="1593274"/>
                    <a:pt x="1335973" y="1787237"/>
                    <a:pt x="1415142" y="1805050"/>
                  </a:cubicBezTo>
                  <a:cubicBezTo>
                    <a:pt x="1494311" y="1822863"/>
                    <a:pt x="1605148" y="1650671"/>
                    <a:pt x="1605148" y="1650671"/>
                  </a:cubicBezTo>
                  <a:lnTo>
                    <a:pt x="1617023" y="1650671"/>
                  </a:lnTo>
                </a:path>
              </a:pathLst>
            </a:custGeom>
            <a:noFill/>
            <a:ln w="50800" algn="ctr">
              <a:solidFill>
                <a:srgbClr val="009900"/>
              </a:solidFill>
              <a:prstDash val="sysDash"/>
              <a:round/>
              <a:headEnd/>
              <a:tailEnd/>
            </a:ln>
          </p:spPr>
          <p:txBody>
            <a:bodyPr lIns="90857" tIns="45429" rIns="90857" bIns="45429"/>
            <a:lstStyle/>
            <a:p>
              <a:endParaRPr lang="ru-RU"/>
            </a:p>
          </p:txBody>
        </p:sp>
        <p:grpSp>
          <p:nvGrpSpPr>
            <p:cNvPr id="194697" name="Группа 132"/>
            <p:cNvGrpSpPr>
              <a:grpSpLocks/>
            </p:cNvGrpSpPr>
            <p:nvPr/>
          </p:nvGrpSpPr>
          <p:grpSpPr bwMode="auto">
            <a:xfrm>
              <a:off x="1385854" y="7653358"/>
              <a:ext cx="71438" cy="71438"/>
              <a:chOff x="1614454" y="7729558"/>
              <a:chExt cx="71438" cy="71438"/>
            </a:xfrm>
          </p:grpSpPr>
          <p:cxnSp>
            <p:nvCxnSpPr>
              <p:cNvPr id="194698" name="Прямая соединительная линия 1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194699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  <p:grpSp>
          <p:nvGrpSpPr>
            <p:cNvPr id="194700" name="Группа 133"/>
            <p:cNvGrpSpPr>
              <a:grpSpLocks/>
            </p:cNvGrpSpPr>
            <p:nvPr/>
          </p:nvGrpSpPr>
          <p:grpSpPr bwMode="auto">
            <a:xfrm>
              <a:off x="1262061" y="7862886"/>
              <a:ext cx="71438" cy="71438"/>
              <a:chOff x="1614454" y="7729558"/>
              <a:chExt cx="71438" cy="71438"/>
            </a:xfrm>
          </p:grpSpPr>
          <p:cxnSp>
            <p:nvCxnSpPr>
              <p:cNvPr id="194701" name="Прямая соединительная линия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194702" name="Прямая соединительная линия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</p:grpSp>
      <p:sp>
        <p:nvSpPr>
          <p:cNvPr id="194703" name="Text Box 55"/>
          <p:cNvSpPr txBox="1">
            <a:spLocks noChangeArrowheads="1"/>
          </p:cNvSpPr>
          <p:nvPr/>
        </p:nvSpPr>
        <p:spPr bwMode="auto">
          <a:xfrm>
            <a:off x="6938963" y="6056313"/>
            <a:ext cx="386873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algn="just" defTabSz="1785938">
              <a:lnSpc>
                <a:spcPct val="70000"/>
              </a:lnSpc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туристические маршруты с указанием типа (пеший), класса сложности (</a:t>
            </a:r>
            <a:r>
              <a:rPr lang="en-US" sz="1500" b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), названия («Дремучий лес») и протяженности</a:t>
            </a:r>
            <a:r>
              <a:rPr lang="en-US" sz="1500" b="0">
                <a:latin typeface="Times New Roman" pitchFamily="18" charset="0"/>
                <a:cs typeface="Times New Roman" pitchFamily="18" charset="0"/>
              </a:rPr>
              <a:t> (12 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1500" b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500" b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94704" name="Rectangle 54"/>
          <p:cNvSpPr>
            <a:spLocks noChangeArrowheads="1"/>
          </p:cNvSpPr>
          <p:nvPr/>
        </p:nvSpPr>
        <p:spPr bwMode="auto">
          <a:xfrm>
            <a:off x="5610225" y="6573838"/>
            <a:ext cx="1422400" cy="284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7624" tIns="17624" rIns="17624" bIns="17624"/>
          <a:lstStyle/>
          <a:p>
            <a:pPr algn="ctr" defTabSz="1785938"/>
            <a:r>
              <a:rPr lang="ru-RU" sz="900" u="sng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9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900" u="sng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900" u="sng">
                <a:latin typeface="Times New Roman" pitchFamily="18" charset="0"/>
                <a:cs typeface="Times New Roman" pitchFamily="18" charset="0"/>
              </a:rPr>
              <a:t> «Дремучий лес»</a:t>
            </a:r>
          </a:p>
          <a:p>
            <a:pPr algn="ctr" defTabSz="1785938"/>
            <a:r>
              <a:rPr lang="ru-RU" sz="900">
                <a:latin typeface="Times New Roman" pitchFamily="18" charset="0"/>
                <a:cs typeface="Times New Roman" pitchFamily="18" charset="0"/>
              </a:rPr>
              <a:t> 12км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705" name="Группа 139"/>
          <p:cNvGrpSpPr>
            <a:grpSpLocks/>
          </p:cNvGrpSpPr>
          <p:nvPr/>
        </p:nvGrpSpPr>
        <p:grpSpPr bwMode="auto">
          <a:xfrm>
            <a:off x="542925" y="7756525"/>
            <a:ext cx="312738" cy="298450"/>
            <a:chOff x="542885" y="6954971"/>
            <a:chExt cx="318332" cy="296242"/>
          </a:xfrm>
        </p:grpSpPr>
        <p:grpSp>
          <p:nvGrpSpPr>
            <p:cNvPr id="194706" name="Group 56"/>
            <p:cNvGrpSpPr>
              <a:grpSpLocks/>
            </p:cNvGrpSpPr>
            <p:nvPr/>
          </p:nvGrpSpPr>
          <p:grpSpPr bwMode="auto">
            <a:xfrm>
              <a:off x="542885" y="6954971"/>
              <a:ext cx="318332" cy="296241"/>
              <a:chOff x="0" y="1"/>
              <a:chExt cx="20000" cy="19999"/>
            </a:xfrm>
          </p:grpSpPr>
          <p:sp>
            <p:nvSpPr>
              <p:cNvPr id="194707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26936" tIns="63505" rIns="126936" bIns="63505"/>
              <a:lstStyle/>
              <a:p>
                <a:pPr defTabSz="1785938"/>
                <a:endParaRPr lang="ru-RU" sz="3500" b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4708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9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4710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194711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712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4713" name="Rectangle 57"/>
            <p:cNvSpPr>
              <a:spLocks noChangeArrowheads="1"/>
            </p:cNvSpPr>
            <p:nvPr/>
          </p:nvSpPr>
          <p:spPr bwMode="auto">
            <a:xfrm>
              <a:off x="614322" y="7067447"/>
              <a:ext cx="175536" cy="181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936" tIns="63505" rIns="126936" bIns="63505"/>
            <a:lstStyle/>
            <a:p>
              <a:pPr defTabSz="1785938"/>
              <a:endParaRPr lang="ru-RU" sz="3500" b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94714" name="Text Box 55"/>
          <p:cNvSpPr txBox="1">
            <a:spLocks noChangeArrowheads="1"/>
          </p:cNvSpPr>
          <p:nvPr/>
        </p:nvSpPr>
        <p:spPr bwMode="auto">
          <a:xfrm>
            <a:off x="906463" y="7689850"/>
            <a:ext cx="4673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музеи;</a:t>
            </a:r>
          </a:p>
        </p:txBody>
      </p:sp>
      <p:sp>
        <p:nvSpPr>
          <p:cNvPr id="194715" name="Прямоугольник 149"/>
          <p:cNvSpPr>
            <a:spLocks noChangeArrowheads="1"/>
          </p:cNvSpPr>
          <p:nvPr/>
        </p:nvSpPr>
        <p:spPr bwMode="auto">
          <a:xfrm>
            <a:off x="6661150" y="7088188"/>
            <a:ext cx="217488" cy="21431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161" tIns="63619" rIns="127161" bIns="63619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16" name="Text Box 55"/>
          <p:cNvSpPr txBox="1">
            <a:spLocks noChangeArrowheads="1"/>
          </p:cNvSpPr>
          <p:nvPr/>
        </p:nvSpPr>
        <p:spPr bwMode="auto">
          <a:xfrm>
            <a:off x="6943725" y="6943725"/>
            <a:ext cx="46767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шахты;</a:t>
            </a:r>
          </a:p>
        </p:txBody>
      </p:sp>
      <p:sp>
        <p:nvSpPr>
          <p:cNvPr id="194717" name="5-конечная звезда 151"/>
          <p:cNvSpPr>
            <a:spLocks noChangeArrowheads="1"/>
          </p:cNvSpPr>
          <p:nvPr/>
        </p:nvSpPr>
        <p:spPr bwMode="auto">
          <a:xfrm>
            <a:off x="6575425" y="7412038"/>
            <a:ext cx="358775" cy="339725"/>
          </a:xfrm>
          <a:custGeom>
            <a:avLst/>
            <a:gdLst>
              <a:gd name="T0" fmla="*/ 179388 w 358775"/>
              <a:gd name="T1" fmla="*/ 0 h 339725"/>
              <a:gd name="T2" fmla="*/ 0 w 358775"/>
              <a:gd name="T3" fmla="*/ 129763 h 339725"/>
              <a:gd name="T4" fmla="*/ 68520 w 358775"/>
              <a:gd name="T5" fmla="*/ 339724 h 339725"/>
              <a:gd name="T6" fmla="*/ 290255 w 358775"/>
              <a:gd name="T7" fmla="*/ 339724 h 339725"/>
              <a:gd name="T8" fmla="*/ 358775 w 358775"/>
              <a:gd name="T9" fmla="*/ 129763 h 339725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10869 w 358775"/>
              <a:gd name="T16" fmla="*/ 129764 h 339725"/>
              <a:gd name="T17" fmla="*/ 247906 w 358775"/>
              <a:gd name="T18" fmla="*/ 259525 h 339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775" h="339725">
                <a:moveTo>
                  <a:pt x="0" y="129763"/>
                </a:moveTo>
                <a:lnTo>
                  <a:pt x="137041" y="129764"/>
                </a:lnTo>
                <a:lnTo>
                  <a:pt x="179388" y="0"/>
                </a:lnTo>
                <a:lnTo>
                  <a:pt x="221734" y="129764"/>
                </a:lnTo>
                <a:lnTo>
                  <a:pt x="358775" y="129763"/>
                </a:lnTo>
                <a:lnTo>
                  <a:pt x="247906" y="209961"/>
                </a:lnTo>
                <a:lnTo>
                  <a:pt x="290255" y="339724"/>
                </a:lnTo>
                <a:lnTo>
                  <a:pt x="179388" y="259525"/>
                </a:lnTo>
                <a:lnTo>
                  <a:pt x="68520" y="339724"/>
                </a:lnTo>
                <a:lnTo>
                  <a:pt x="110869" y="209961"/>
                </a:lnTo>
                <a:lnTo>
                  <a:pt x="0" y="129763"/>
                </a:lnTo>
                <a:close/>
              </a:path>
            </a:pathLst>
          </a:custGeom>
          <a:solidFill>
            <a:srgbClr val="006600"/>
          </a:solidFill>
          <a:ln w="15875" algn="ctr">
            <a:solidFill>
              <a:srgbClr val="FF0000"/>
            </a:solidFill>
            <a:miter lim="800000"/>
            <a:headEnd/>
            <a:tailEnd/>
          </a:ln>
        </p:spPr>
        <p:txBody>
          <a:bodyPr lIns="127184" tIns="63630" rIns="127184" bIns="63630" anchor="ctr"/>
          <a:lstStyle/>
          <a:p>
            <a:endParaRPr lang="ru-RU"/>
          </a:p>
        </p:txBody>
      </p:sp>
      <p:sp>
        <p:nvSpPr>
          <p:cNvPr id="194718" name="Text Box 55"/>
          <p:cNvSpPr txBox="1">
            <a:spLocks noChangeArrowheads="1"/>
          </p:cNvSpPr>
          <p:nvPr/>
        </p:nvSpPr>
        <p:spPr bwMode="auto">
          <a:xfrm>
            <a:off x="6943725" y="7346950"/>
            <a:ext cx="46767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места добычи лесных ресурсов;</a:t>
            </a:r>
          </a:p>
        </p:txBody>
      </p:sp>
      <p:sp>
        <p:nvSpPr>
          <p:cNvPr id="194719" name="Text Box 55"/>
          <p:cNvSpPr txBox="1">
            <a:spLocks noChangeArrowheads="1"/>
          </p:cNvSpPr>
          <p:nvPr/>
        </p:nvSpPr>
        <p:spPr bwMode="auto">
          <a:xfrm>
            <a:off x="6975475" y="5160963"/>
            <a:ext cx="46767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детские дома;</a:t>
            </a:r>
          </a:p>
        </p:txBody>
      </p:sp>
      <p:sp>
        <p:nvSpPr>
          <p:cNvPr id="194720" name="Text Box 55"/>
          <p:cNvSpPr txBox="1">
            <a:spLocks noChangeArrowheads="1"/>
          </p:cNvSpPr>
          <p:nvPr/>
        </p:nvSpPr>
        <p:spPr bwMode="auto">
          <a:xfrm>
            <a:off x="6954838" y="5621338"/>
            <a:ext cx="46720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дома престарелых;</a:t>
            </a:r>
          </a:p>
        </p:txBody>
      </p:sp>
      <p:sp>
        <p:nvSpPr>
          <p:cNvPr id="194721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0840" tIns="45421" rIns="90840" bIns="45421" anchor="ctr"/>
          <a:lstStyle/>
          <a:p>
            <a:pPr algn="ctr" defTabSz="1279525">
              <a:lnSpc>
                <a:spcPct val="8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194722" name="Группа 166"/>
          <p:cNvGrpSpPr>
            <a:grpSpLocks/>
          </p:cNvGrpSpPr>
          <p:nvPr/>
        </p:nvGrpSpPr>
        <p:grpSpPr bwMode="auto">
          <a:xfrm>
            <a:off x="6613525" y="5243513"/>
            <a:ext cx="330200" cy="295275"/>
            <a:chOff x="6305556" y="8259762"/>
            <a:chExt cx="330990" cy="296862"/>
          </a:xfrm>
        </p:grpSpPr>
        <p:grpSp>
          <p:nvGrpSpPr>
            <p:cNvPr id="194723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194724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194725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126936" tIns="63505" rIns="126936" bIns="63505"/>
                <a:lstStyle/>
                <a:p>
                  <a:pPr defTabSz="1785938"/>
                  <a:endParaRPr lang="ru-RU" sz="3500" b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72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727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94728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9472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73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94731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126936" tIns="63505" rIns="126936" bIns="63505"/>
              <a:lstStyle/>
              <a:p>
                <a:pPr defTabSz="1785938"/>
                <a:endParaRPr lang="ru-RU" sz="3500" b="0">
                  <a:latin typeface="Calibri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94732" name="Прямая соединительная линия 168"/>
            <p:cNvCxnSpPr>
              <a:cxnSpLocks noChangeShapeType="1"/>
              <a:stCxn id="194725" idx="1"/>
              <a:endCxn id="194725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grpSp>
        <p:nvGrpSpPr>
          <p:cNvPr id="194733" name="Группа 177"/>
          <p:cNvGrpSpPr>
            <a:grpSpLocks/>
          </p:cNvGrpSpPr>
          <p:nvPr/>
        </p:nvGrpSpPr>
        <p:grpSpPr bwMode="auto">
          <a:xfrm>
            <a:off x="6613525" y="5661025"/>
            <a:ext cx="330200" cy="296863"/>
            <a:chOff x="6305556" y="8259762"/>
            <a:chExt cx="330990" cy="296862"/>
          </a:xfrm>
        </p:grpSpPr>
        <p:grpSp>
          <p:nvGrpSpPr>
            <p:cNvPr id="194734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194735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194736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126936" tIns="63505" rIns="126936" bIns="63505"/>
                <a:lstStyle/>
                <a:p>
                  <a:pPr defTabSz="1785938"/>
                  <a:endParaRPr lang="ru-RU" sz="3500" b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73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738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94739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9474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74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94742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126936" tIns="63505" rIns="126936" bIns="63505"/>
              <a:lstStyle/>
              <a:p>
                <a:pPr defTabSz="1785938"/>
                <a:endParaRPr lang="ru-RU" sz="3500" b="0">
                  <a:latin typeface="Calibri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94743" name="Прямая соединительная линия 179"/>
            <p:cNvCxnSpPr>
              <a:cxnSpLocks noChangeShapeType="1"/>
              <a:stCxn id="194736" idx="1"/>
              <a:endCxn id="194736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cxnSp>
      </p:grpSp>
      <p:sp>
        <p:nvSpPr>
          <p:cNvPr id="194744" name="Rectangle 18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27916" tIns="63962" rIns="127916" bIns="63962"/>
          <a:lstStyle/>
          <a:p>
            <a:r>
              <a:rPr lang="ru-RU" sz="100" b="1" smtClean="0">
                <a:solidFill>
                  <a:schemeClr val="tx1"/>
                </a:solidFill>
              </a:rPr>
              <a:t>УСЛОВНЫЕ ОБОЗНАЧЕНИЯ</a:t>
            </a:r>
          </a:p>
        </p:txBody>
      </p:sp>
      <p:sp>
        <p:nvSpPr>
          <p:cNvPr id="194745" name="Rectangle 75"/>
          <p:cNvSpPr>
            <a:spLocks noChangeArrowheads="1"/>
          </p:cNvSpPr>
          <p:nvPr/>
        </p:nvSpPr>
        <p:spPr bwMode="auto">
          <a:xfrm>
            <a:off x="6113463" y="4800600"/>
            <a:ext cx="677862" cy="36036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57" tIns="45681" rIns="91357" bIns="45681" anchor="ctr"/>
          <a:lstStyle/>
          <a:p>
            <a:pPr algn="ctr" defTabSz="654050"/>
            <a:r>
              <a:rPr lang="ru-RU" sz="2000">
                <a:latin typeface="Calibri" pitchFamily="34" charset="0"/>
                <a:cs typeface="Arial" pitchFamily="34" charset="0"/>
              </a:rPr>
              <a:t>Зерн</a:t>
            </a:r>
          </a:p>
        </p:txBody>
      </p:sp>
      <p:sp>
        <p:nvSpPr>
          <p:cNvPr id="194746" name="Text Box 34"/>
          <p:cNvSpPr txBox="1">
            <a:spLocks noChangeArrowheads="1"/>
          </p:cNvSpPr>
          <p:nvPr/>
        </p:nvSpPr>
        <p:spPr bwMode="auto">
          <a:xfrm>
            <a:off x="6904038" y="4729163"/>
            <a:ext cx="55229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30" tIns="88831" rIns="177630" bIns="88831">
            <a:spAutoFit/>
          </a:bodyPr>
          <a:lstStyle/>
          <a:p>
            <a:pPr defTabSz="1784350">
              <a:spcBef>
                <a:spcPct val="50000"/>
              </a:spcBef>
            </a:pPr>
            <a:r>
              <a:rPr lang="ru-RU" sz="1500" b="0">
                <a:latin typeface="Times New Roman" pitchFamily="18" charset="0"/>
                <a:cs typeface="Times New Roman" pitchFamily="18" charset="0"/>
              </a:rPr>
              <a:t>- Зерносклады, 7 тонн </a:t>
            </a:r>
            <a:r>
              <a:rPr lang="ru-RU" sz="13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</a:t>
            </a:r>
            <a:r>
              <a:rPr lang="en-US" sz="13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3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имущества) ;</a:t>
            </a:r>
            <a:endParaRPr lang="ru-RU" sz="15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7" name="AutoShape 187"/>
          <p:cNvSpPr>
            <a:spLocks noChangeArrowheads="1"/>
          </p:cNvSpPr>
          <p:nvPr/>
        </p:nvSpPr>
        <p:spPr bwMode="auto">
          <a:xfrm>
            <a:off x="6329363" y="8040688"/>
            <a:ext cx="420687" cy="360362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3" tIns="45712" rIns="91423" bIns="45712" anchor="ctr"/>
          <a:lstStyle/>
          <a:p>
            <a:endParaRPr lang="ru-RU" sz="55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748" name="Text Box 55"/>
          <p:cNvSpPr txBox="1">
            <a:spLocks noChangeArrowheads="1"/>
          </p:cNvSpPr>
          <p:nvPr/>
        </p:nvSpPr>
        <p:spPr bwMode="auto">
          <a:xfrm>
            <a:off x="6834188" y="7969250"/>
            <a:ext cx="14398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7641" tIns="88835" rIns="177641" bIns="88835">
            <a:spAutoFit/>
          </a:bodyPr>
          <a:lstStyle/>
          <a:p>
            <a:pPr defTabSz="1785938"/>
            <a:r>
              <a:rPr lang="ru-RU" sz="1500" b="0">
                <a:latin typeface="Times New Roman" pitchFamily="18" charset="0"/>
                <a:cs typeface="Times New Roman" pitchFamily="18" charset="0"/>
              </a:rPr>
              <a:t>- ГРС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Группа 112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14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2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1" name="Полилиния 210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5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207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208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209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6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17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8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98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99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201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204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205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202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0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97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Данилова АН, тел. 69-98-86, койко-мест 100</a:t>
              </a:r>
              <a:endParaRPr lang="ru-RU" dirty="0"/>
            </a:p>
          </p:txBody>
        </p:sp>
      </p:grpSp>
      <p:graphicFrame>
        <p:nvGraphicFramePr>
          <p:cNvPr id="251492" name="Group 612"/>
          <p:cNvGraphicFramePr>
            <a:graphicFrameLocks noGrp="1"/>
          </p:cNvGraphicFramePr>
          <p:nvPr/>
        </p:nvGraphicFramePr>
        <p:xfrm>
          <a:off x="0" y="0"/>
          <a:ext cx="12801600" cy="115692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Риски возникновения природных пожаров 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1342" name="Group 462"/>
          <p:cNvGraphicFramePr>
            <a:graphicFrameLocks noGrp="1"/>
          </p:cNvGraphicFramePr>
          <p:nvPr/>
        </p:nvGraphicFramePr>
        <p:xfrm>
          <a:off x="0" y="7260833"/>
          <a:ext cx="2808288" cy="1101297"/>
        </p:xfrm>
        <a:graphic>
          <a:graphicData uri="http://schemas.openxmlformats.org/drawingml/2006/table">
            <a:tbl>
              <a:tblPr/>
              <a:tblGrid>
                <a:gridCol w="360363"/>
                <a:gridCol w="2447925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пп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Перечень превентивных мероприятий. проводимых ОМСУ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Заседания КЧС  Иркутского района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Пожар. тактические  занятия с выездом  на объект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Учения  по тушению техногенных пожаров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015" marR="68015" marT="34007" marB="34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C7B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1363" name="Oval 63"/>
          <p:cNvSpPr>
            <a:spLocks noChangeArrowheads="1"/>
          </p:cNvSpPr>
          <p:nvPr/>
        </p:nvSpPr>
        <p:spPr bwMode="auto">
          <a:xfrm rot="75149670">
            <a:off x="5923967" y="6033107"/>
            <a:ext cx="973230" cy="818082"/>
          </a:xfrm>
          <a:prstGeom prst="ellipse">
            <a:avLst/>
          </a:prstGeom>
          <a:solidFill>
            <a:srgbClr val="FFFF00">
              <a:alpha val="4600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wrap="none" lIns="127708" tIns="63855" rIns="127708" bIns="63855" anchor="ctr"/>
          <a:lstStyle/>
          <a:p>
            <a:pPr algn="ctr"/>
            <a:endParaRPr lang="ru-RU" b="0"/>
          </a:p>
        </p:txBody>
      </p:sp>
      <p:sp>
        <p:nvSpPr>
          <p:cNvPr id="251395" name="Oval 218"/>
          <p:cNvSpPr>
            <a:spLocks noChangeArrowheads="1"/>
          </p:cNvSpPr>
          <p:nvPr/>
        </p:nvSpPr>
        <p:spPr bwMode="auto">
          <a:xfrm rot="1018734">
            <a:off x="7235682" y="6498482"/>
            <a:ext cx="647683" cy="277256"/>
          </a:xfrm>
          <a:prstGeom prst="ellipse">
            <a:avLst/>
          </a:prstGeom>
          <a:solidFill>
            <a:srgbClr val="FF0000">
              <a:alpha val="74901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vert="eaVert" wrap="none" lIns="127961" tIns="63982" rIns="127961" bIns="63982" anchor="ctr"/>
          <a:lstStyle/>
          <a:p>
            <a:pPr algn="ctr"/>
            <a:endParaRPr lang="ru-RU" b="0"/>
          </a:p>
        </p:txBody>
      </p:sp>
      <p:sp>
        <p:nvSpPr>
          <p:cNvPr id="251398" name="AutoShape 33"/>
          <p:cNvSpPr>
            <a:spLocks noChangeArrowheads="1"/>
          </p:cNvSpPr>
          <p:nvPr/>
        </p:nvSpPr>
        <p:spPr bwMode="auto">
          <a:xfrm>
            <a:off x="7256029" y="3972816"/>
            <a:ext cx="2370137" cy="1009650"/>
          </a:xfrm>
          <a:prstGeom prst="wedgeRectCallout">
            <a:avLst>
              <a:gd name="adj1" fmla="val -66542"/>
              <a:gd name="adj2" fmla="val 201574"/>
            </a:avLst>
          </a:prstGeom>
          <a:solidFill>
            <a:srgbClr val="FF000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65" tIns="63986" rIns="127965" bIns="63986"/>
          <a:lstStyle/>
          <a:p>
            <a:pPr algn="ctr"/>
            <a:r>
              <a:rPr lang="ru-RU" sz="900"/>
              <a:t>Зона</a:t>
            </a:r>
            <a:r>
              <a:rPr lang="ru-RU" sz="900">
                <a:latin typeface="Times New Roman" pitchFamily="18" charset="0"/>
              </a:rPr>
              <a:t> </a:t>
            </a:r>
            <a:r>
              <a:rPr lang="ru-RU" sz="900"/>
              <a:t>возможного</a:t>
            </a:r>
            <a:r>
              <a:rPr lang="ru-RU" sz="900">
                <a:latin typeface="Times New Roman" pitchFamily="18" charset="0"/>
              </a:rPr>
              <a:t> </a:t>
            </a:r>
            <a:r>
              <a:rPr lang="ru-RU" sz="900"/>
              <a:t>риска</a:t>
            </a:r>
            <a:r>
              <a:rPr lang="ru-RU" sz="900">
                <a:latin typeface="Times New Roman" pitchFamily="18" charset="0"/>
              </a:rPr>
              <a:t> </a:t>
            </a:r>
            <a:r>
              <a:rPr lang="en-US" sz="900">
                <a:latin typeface="Times New Roman" pitchFamily="18" charset="0"/>
              </a:rPr>
              <a:t> </a:t>
            </a:r>
            <a:r>
              <a:rPr lang="ru-RU" sz="900"/>
              <a:t>воздействия</a:t>
            </a:r>
            <a:r>
              <a:rPr lang="ru-RU" sz="900">
                <a:latin typeface="Times New Roman" pitchFamily="18" charset="0"/>
              </a:rPr>
              <a:t> </a:t>
            </a:r>
            <a:r>
              <a:rPr lang="ru-RU" sz="900"/>
              <a:t>природного</a:t>
            </a:r>
            <a:r>
              <a:rPr lang="ru-RU" sz="900">
                <a:latin typeface="Times New Roman" pitchFamily="18" charset="0"/>
              </a:rPr>
              <a:t> </a:t>
            </a:r>
            <a:r>
              <a:rPr lang="ru-RU" sz="900"/>
              <a:t>пожара</a:t>
            </a:r>
            <a:endParaRPr lang="ru-RU" sz="900">
              <a:latin typeface="Times New Roman" pitchFamily="18" charset="0"/>
            </a:endParaRPr>
          </a:p>
          <a:p>
            <a:pPr algn="ctr"/>
            <a:r>
              <a:rPr lang="ru-RU" sz="900" u="sng"/>
              <a:t>В</a:t>
            </a:r>
            <a:r>
              <a:rPr lang="ru-RU" sz="900" u="sng">
                <a:latin typeface="Times New Roman" pitchFamily="18" charset="0"/>
              </a:rPr>
              <a:t> </a:t>
            </a:r>
            <a:r>
              <a:rPr lang="ru-RU" sz="900" u="sng"/>
              <a:t>зоне</a:t>
            </a:r>
            <a:r>
              <a:rPr lang="ru-RU" sz="900" u="sng">
                <a:latin typeface="Times New Roman" pitchFamily="18" charset="0"/>
              </a:rPr>
              <a:t> </a:t>
            </a:r>
            <a:r>
              <a:rPr lang="ru-RU" sz="900" u="sng"/>
              <a:t>риска</a:t>
            </a:r>
            <a:r>
              <a:rPr lang="ru-RU" sz="900" u="sng">
                <a:latin typeface="Times New Roman" pitchFamily="18" charset="0"/>
              </a:rPr>
              <a:t> </a:t>
            </a:r>
            <a:r>
              <a:rPr lang="ru-RU" sz="900" u="sng"/>
              <a:t>находятся</a:t>
            </a:r>
            <a:r>
              <a:rPr lang="ru-RU" sz="900" u="sng">
                <a:latin typeface="Times New Roman" pitchFamily="18" charset="0"/>
              </a:rPr>
              <a:t>:</a:t>
            </a:r>
          </a:p>
          <a:p>
            <a:r>
              <a:rPr lang="ru-RU" sz="900">
                <a:latin typeface="Times New Roman" pitchFamily="18" charset="0"/>
              </a:rPr>
              <a:t>- </a:t>
            </a:r>
            <a:r>
              <a:rPr lang="ru-RU" sz="900"/>
              <a:t>домов</a:t>
            </a:r>
            <a:r>
              <a:rPr lang="ru-RU" sz="900">
                <a:latin typeface="Times New Roman" pitchFamily="18" charset="0"/>
              </a:rPr>
              <a:t> 7;</a:t>
            </a:r>
          </a:p>
          <a:p>
            <a:r>
              <a:rPr lang="ru-RU" sz="900">
                <a:latin typeface="Times New Roman" pitchFamily="18" charset="0"/>
              </a:rPr>
              <a:t>- </a:t>
            </a:r>
            <a:r>
              <a:rPr lang="ru-RU" sz="900"/>
              <a:t>населения</a:t>
            </a:r>
            <a:r>
              <a:rPr lang="ru-RU" sz="900">
                <a:latin typeface="Times New Roman" pitchFamily="18" charset="0"/>
              </a:rPr>
              <a:t> – 22 </a:t>
            </a:r>
            <a:r>
              <a:rPr lang="ru-RU" sz="900"/>
              <a:t>чел</a:t>
            </a:r>
            <a:r>
              <a:rPr lang="ru-RU" sz="900">
                <a:latin typeface="Times New Roman" pitchFamily="18" charset="0"/>
              </a:rPr>
              <a:t>.</a:t>
            </a:r>
          </a:p>
          <a:p>
            <a:r>
              <a:rPr lang="ru-RU" sz="900">
                <a:latin typeface="Times New Roman" pitchFamily="18" charset="0"/>
              </a:rPr>
              <a:t>- </a:t>
            </a:r>
            <a:r>
              <a:rPr lang="ru-RU" sz="900"/>
              <a:t>соц</a:t>
            </a:r>
            <a:r>
              <a:rPr lang="ru-RU" sz="900">
                <a:latin typeface="Times New Roman" pitchFamily="18" charset="0"/>
              </a:rPr>
              <a:t>. </a:t>
            </a:r>
            <a:r>
              <a:rPr lang="ru-RU" sz="900"/>
              <a:t>значимых</a:t>
            </a:r>
            <a:r>
              <a:rPr lang="ru-RU" sz="900">
                <a:latin typeface="Times New Roman" pitchFamily="18" charset="0"/>
              </a:rPr>
              <a:t> </a:t>
            </a:r>
            <a:r>
              <a:rPr lang="ru-RU" sz="900"/>
              <a:t>объектов</a:t>
            </a:r>
            <a:r>
              <a:rPr lang="ru-RU" sz="900">
                <a:latin typeface="Times New Roman" pitchFamily="18" charset="0"/>
              </a:rPr>
              <a:t> – 0</a:t>
            </a:r>
            <a:endParaRPr lang="ru-RU" b="0"/>
          </a:p>
        </p:txBody>
      </p:sp>
      <p:sp>
        <p:nvSpPr>
          <p:cNvPr id="251399" name="AutoShape 252"/>
          <p:cNvSpPr>
            <a:spLocks noChangeArrowheads="1"/>
          </p:cNvSpPr>
          <p:nvPr/>
        </p:nvSpPr>
        <p:spPr bwMode="auto">
          <a:xfrm>
            <a:off x="6028325" y="8299559"/>
            <a:ext cx="2111375" cy="682625"/>
          </a:xfrm>
          <a:prstGeom prst="wedgeRectCallout">
            <a:avLst>
              <a:gd name="adj1" fmla="val 5020"/>
              <a:gd name="adj2" fmla="val 121063"/>
            </a:avLst>
          </a:prstGeom>
          <a:solidFill>
            <a:srgbClr val="00B050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7842" tIns="63919" rIns="127842" bIns="63919">
            <a:spAutoFit/>
          </a:bodyPr>
          <a:lstStyle/>
          <a:p>
            <a:pPr algn="ctr"/>
            <a:r>
              <a:rPr lang="ru-RU" sz="900"/>
              <a:t>Характеристика</a:t>
            </a:r>
            <a:r>
              <a:rPr lang="ru-RU" sz="900">
                <a:latin typeface="Times New Roman" pitchFamily="18" charset="0"/>
              </a:rPr>
              <a:t> </a:t>
            </a:r>
            <a:r>
              <a:rPr lang="ru-RU" sz="900"/>
              <a:t>лесного</a:t>
            </a:r>
            <a:r>
              <a:rPr lang="ru-RU" sz="900">
                <a:latin typeface="Times New Roman" pitchFamily="18" charset="0"/>
              </a:rPr>
              <a:t> </a:t>
            </a:r>
            <a:r>
              <a:rPr lang="ru-RU" sz="900"/>
              <a:t>участка</a:t>
            </a:r>
            <a:endParaRPr lang="ru-RU" sz="900">
              <a:latin typeface="Times New Roman" pitchFamily="18" charset="0"/>
            </a:endParaRPr>
          </a:p>
          <a:p>
            <a:pPr algn="ctr"/>
            <a:r>
              <a:rPr lang="ru-RU" sz="900" b="0" i="1"/>
              <a:t>Площадь</a:t>
            </a:r>
            <a:r>
              <a:rPr lang="ru-RU" sz="900" b="0" i="1">
                <a:latin typeface="Times New Roman" pitchFamily="18" charset="0"/>
              </a:rPr>
              <a:t> </a:t>
            </a:r>
            <a:r>
              <a:rPr lang="ru-RU" sz="900" b="0" i="1"/>
              <a:t>леса</a:t>
            </a:r>
            <a:r>
              <a:rPr lang="ru-RU" sz="900" b="0" i="1">
                <a:latin typeface="Times New Roman" pitchFamily="18" charset="0"/>
              </a:rPr>
              <a:t> – 18 </a:t>
            </a:r>
            <a:r>
              <a:rPr lang="ru-RU" sz="900" b="0" i="1"/>
              <a:t>га</a:t>
            </a:r>
            <a:endParaRPr lang="ru-RU" sz="900" b="0" i="1">
              <a:latin typeface="Times New Roman" pitchFamily="18" charset="0"/>
            </a:endParaRPr>
          </a:p>
          <a:p>
            <a:pPr algn="ctr"/>
            <a:r>
              <a:rPr lang="ru-RU" sz="900" b="0" i="1"/>
              <a:t>Состав</a:t>
            </a:r>
            <a:r>
              <a:rPr lang="ru-RU" sz="900" b="0" i="1">
                <a:latin typeface="Times New Roman" pitchFamily="18" charset="0"/>
              </a:rPr>
              <a:t> </a:t>
            </a:r>
            <a:r>
              <a:rPr lang="ru-RU" sz="900" b="0" i="1"/>
              <a:t>леса</a:t>
            </a:r>
            <a:r>
              <a:rPr lang="ru-RU" sz="900" b="0" i="1">
                <a:latin typeface="Times New Roman" pitchFamily="18" charset="0"/>
              </a:rPr>
              <a:t> – </a:t>
            </a:r>
            <a:r>
              <a:rPr lang="ru-RU" sz="900" b="0" i="1"/>
              <a:t>березняк</a:t>
            </a:r>
            <a:r>
              <a:rPr lang="ru-RU" sz="900" b="0" i="1">
                <a:latin typeface="Times New Roman" pitchFamily="18" charset="0"/>
              </a:rPr>
              <a:t>, </a:t>
            </a:r>
            <a:r>
              <a:rPr lang="ru-RU" sz="900" b="0" i="1"/>
              <a:t>осина</a:t>
            </a:r>
            <a:endParaRPr lang="ru-RU" sz="900" b="0" i="1">
              <a:latin typeface="Times New Roman" pitchFamily="18" charset="0"/>
            </a:endParaRPr>
          </a:p>
          <a:p>
            <a:pPr algn="ctr"/>
            <a:r>
              <a:rPr lang="ru-RU" sz="900" b="0" i="1"/>
              <a:t>Высота</a:t>
            </a:r>
            <a:r>
              <a:rPr lang="ru-RU" sz="900" b="0" i="1">
                <a:latin typeface="Times New Roman" pitchFamily="18" charset="0"/>
              </a:rPr>
              <a:t> </a:t>
            </a:r>
            <a:r>
              <a:rPr lang="ru-RU" sz="900" b="0" i="1"/>
              <a:t>деревьев</a:t>
            </a:r>
            <a:r>
              <a:rPr lang="ru-RU" sz="900" b="0" i="1">
                <a:latin typeface="Times New Roman" pitchFamily="18" charset="0"/>
              </a:rPr>
              <a:t> 4-6 </a:t>
            </a:r>
            <a:r>
              <a:rPr lang="ru-RU" sz="900" b="0" i="1"/>
              <a:t>м</a:t>
            </a:r>
            <a:endParaRPr lang="ru-RU" b="0"/>
          </a:p>
        </p:txBody>
      </p:sp>
      <p:sp>
        <p:nvSpPr>
          <p:cNvPr id="618605" name="AutoShape 230"/>
          <p:cNvSpPr>
            <a:spLocks noChangeArrowheads="1"/>
          </p:cNvSpPr>
          <p:nvPr/>
        </p:nvSpPr>
        <p:spPr bwMode="auto">
          <a:xfrm>
            <a:off x="3308633" y="1600091"/>
            <a:ext cx="2733675" cy="1047750"/>
          </a:xfrm>
          <a:prstGeom prst="wedgeRectCallout">
            <a:avLst>
              <a:gd name="adj1" fmla="val 34433"/>
              <a:gd name="adj2" fmla="val 20421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Характеристика</a:t>
            </a:r>
            <a:r>
              <a:rPr lang="ru-RU" sz="1000" i="1" u="sng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1000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автотранспортной</a:t>
            </a:r>
            <a:r>
              <a:rPr lang="ru-RU" sz="1000" i="1" u="sng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1000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сети</a:t>
            </a:r>
            <a:r>
              <a:rPr lang="ru-RU" sz="1000" b="0" i="1">
                <a:latin typeface="Calibri" pitchFamily="34" charset="0"/>
              </a:rPr>
              <a:t> </a:t>
            </a:r>
          </a:p>
          <a:p>
            <a:pPr algn="ctr"/>
            <a:r>
              <a:rPr lang="ru-RU" sz="800" b="0" i="1"/>
              <a:t>Автотранспортная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сеть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территории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развита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удовлетворительно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и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состоит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из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дорог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с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переходным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типом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покрытия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круглогодичного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использования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для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всех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видов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транспорта</a:t>
            </a:r>
            <a:r>
              <a:rPr lang="ru-RU" sz="800" b="0" i="1">
                <a:latin typeface="Calibri" pitchFamily="34" charset="0"/>
              </a:rPr>
              <a:t>. </a:t>
            </a:r>
            <a:r>
              <a:rPr lang="ru-RU" sz="800" b="0" i="1"/>
              <a:t>Тип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покрытия</a:t>
            </a:r>
            <a:r>
              <a:rPr lang="ru-RU" sz="800" b="0" i="1">
                <a:latin typeface="Calibri" pitchFamily="34" charset="0"/>
              </a:rPr>
              <a:t>- </a:t>
            </a:r>
            <a:r>
              <a:rPr lang="ru-RU" sz="800" b="0" i="1"/>
              <a:t>щебень</a:t>
            </a:r>
            <a:r>
              <a:rPr lang="ru-RU" sz="800" b="0" i="1">
                <a:latin typeface="Calibri" pitchFamily="34" charset="0"/>
              </a:rPr>
              <a:t>, </a:t>
            </a:r>
            <a:r>
              <a:rPr lang="ru-RU" sz="800" b="0" i="1"/>
              <a:t>грунт</a:t>
            </a:r>
            <a:r>
              <a:rPr lang="ru-RU" sz="800" b="0" i="1">
                <a:latin typeface="Calibri" pitchFamily="34" charset="0"/>
              </a:rPr>
              <a:t>,  </a:t>
            </a:r>
            <a:r>
              <a:rPr lang="ru-RU" sz="800" b="0" i="1"/>
              <a:t>протяженность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дорог</a:t>
            </a:r>
            <a:r>
              <a:rPr lang="ru-RU" sz="800" b="0" i="1">
                <a:latin typeface="Calibri" pitchFamily="34" charset="0"/>
              </a:rPr>
              <a:t> – 2.80 </a:t>
            </a:r>
            <a:r>
              <a:rPr lang="ru-RU" sz="800" b="0" i="1"/>
              <a:t>км</a:t>
            </a:r>
            <a:r>
              <a:rPr lang="ru-RU" sz="800" b="0" i="1">
                <a:latin typeface="Calibri" pitchFamily="34" charset="0"/>
              </a:rPr>
              <a:t>. </a:t>
            </a:r>
            <a:r>
              <a:rPr lang="ru-RU" sz="800" b="0" i="1"/>
              <a:t>в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т</a:t>
            </a:r>
            <a:r>
              <a:rPr lang="ru-RU" sz="800" b="0" i="1">
                <a:latin typeface="Calibri" pitchFamily="34" charset="0"/>
              </a:rPr>
              <a:t>.</a:t>
            </a:r>
            <a:r>
              <a:rPr lang="ru-RU" sz="800" b="0" i="1"/>
              <a:t>ч</a:t>
            </a:r>
            <a:r>
              <a:rPr lang="ru-RU" sz="800" b="0" i="1">
                <a:latin typeface="Calibri" pitchFamily="34" charset="0"/>
              </a:rPr>
              <a:t>. </a:t>
            </a:r>
            <a:r>
              <a:rPr lang="ru-RU" sz="800" b="0" i="1"/>
              <a:t>с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твердым</a:t>
            </a:r>
            <a:r>
              <a:rPr lang="ru-RU" sz="800" b="0" i="1">
                <a:latin typeface="Calibri" pitchFamily="34" charset="0"/>
              </a:rPr>
              <a:t> </a:t>
            </a:r>
            <a:r>
              <a:rPr lang="ru-RU" sz="800" b="0" i="1"/>
              <a:t>покрытием</a:t>
            </a:r>
            <a:r>
              <a:rPr lang="ru-RU" sz="800" b="0" i="1">
                <a:latin typeface="Calibri" pitchFamily="34" charset="0"/>
              </a:rPr>
              <a:t> –2.80 </a:t>
            </a:r>
            <a:r>
              <a:rPr lang="ru-RU" sz="800" b="0" i="1"/>
              <a:t>км</a:t>
            </a:r>
            <a:r>
              <a:rPr lang="ru-RU" sz="800" b="0" i="1">
                <a:latin typeface="Calibri" pitchFamily="34" charset="0"/>
              </a:rPr>
              <a:t>.</a:t>
            </a:r>
            <a:endParaRPr lang="ru-RU" b="0"/>
          </a:p>
        </p:txBody>
      </p:sp>
      <p:sp>
        <p:nvSpPr>
          <p:cNvPr id="251415" name="Text Box 427"/>
          <p:cNvSpPr txBox="1">
            <a:spLocks noChangeArrowheads="1"/>
          </p:cNvSpPr>
          <p:nvPr/>
        </p:nvSpPr>
        <p:spPr bwMode="auto">
          <a:xfrm>
            <a:off x="10058400" y="3536950"/>
            <a:ext cx="2728913" cy="3714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9902" tIns="44925" rIns="89902" bIns="44925">
            <a:spAutoFit/>
          </a:bodyPr>
          <a:lstStyle/>
          <a:p>
            <a:pPr algn="ctr"/>
            <a:r>
              <a:rPr lang="ru-RU" sz="900" i="1"/>
              <a:t>На территории села вертолетная площадка и аэродром  отсутствуют</a:t>
            </a:r>
            <a:endParaRPr lang="ru-RU" b="0"/>
          </a:p>
        </p:txBody>
      </p:sp>
      <p:sp>
        <p:nvSpPr>
          <p:cNvPr id="251416" name="Text Box 44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058400" y="3897313"/>
            <a:ext cx="2725738" cy="392112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72" tIns="54632" rIns="109272" bIns="54632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10058400" y="1192213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10085388" y="4468813"/>
            <a:ext cx="2728912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251419" name="Rectangle 435"/>
          <p:cNvSpPr>
            <a:spLocks noChangeArrowheads="1"/>
          </p:cNvSpPr>
          <p:nvPr/>
        </p:nvSpPr>
        <p:spPr bwMode="auto">
          <a:xfrm>
            <a:off x="10058400" y="1550988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10117138" y="5037138"/>
            <a:ext cx="2725737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10058400" y="2744788"/>
            <a:ext cx="2725738" cy="2889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10058400" y="2168525"/>
            <a:ext cx="2725738" cy="5984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17" name="Text Box 2072"/>
          <p:cNvSpPr txBox="1">
            <a:spLocks noChangeArrowheads="1"/>
          </p:cNvSpPr>
          <p:nvPr/>
        </p:nvSpPr>
        <p:spPr bwMode="auto">
          <a:xfrm>
            <a:off x="10058400" y="3033713"/>
            <a:ext cx="2728913" cy="514350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87" tIns="45692" rIns="91387" bIns="45692">
            <a:spAutoFit/>
          </a:bodyPr>
          <a:lstStyle/>
          <a:p>
            <a:pPr algn="ctr"/>
            <a:r>
              <a:rPr lang="ru-RU" sz="900">
                <a:effectLst>
                  <a:outerShdw blurRad="38100" dist="38100" dir="2700000" algn="tl">
                    <a:srgbClr val="C0C0C0"/>
                  </a:outerShdw>
                </a:effectLst>
              </a:rPr>
              <a:t>Искусственных пожарных водоемов забора воды для тушении пожаров на территории НП - </a:t>
            </a:r>
            <a:r>
              <a:rPr lang="ru-RU" sz="900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endParaRPr lang="ru-RU" b="0"/>
          </a:p>
        </p:txBody>
      </p:sp>
      <p:pic>
        <p:nvPicPr>
          <p:cNvPr id="251491" name="Picture 6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34600" y="0"/>
            <a:ext cx="2667000" cy="508000"/>
          </a:xfrm>
          <a:prstGeom prst="rect">
            <a:avLst/>
          </a:prstGeom>
          <a:noFill/>
        </p:spPr>
      </p:pic>
      <p:sp>
        <p:nvSpPr>
          <p:cNvPr id="370" name="Text Box 207"/>
          <p:cNvSpPr txBox="1">
            <a:spLocks noChangeArrowheads="1"/>
          </p:cNvSpPr>
          <p:nvPr/>
        </p:nvSpPr>
        <p:spPr bwMode="auto">
          <a:xfrm>
            <a:off x="0" y="8402638"/>
            <a:ext cx="2743200" cy="119856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/>
            <a:r>
              <a:rPr lang="ru-RU" sz="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Превентивные мероприятия проводимые ОМСУ</a:t>
            </a:r>
          </a:p>
          <a:p>
            <a:pPr defTabSz="912813"/>
            <a:r>
              <a:rPr lang="ru-RU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Восстанавливаются и содержатся в исправном состоянии источники противопожарного водоснабжения, подъезды к источникам водоснабжения. Весенний и осенний периоды производится выкос травы и уборка горючих материалов в пределах границ поселения.</a:t>
            </a:r>
            <a:endParaRPr lang="ru-RU" sz="2500" dirty="0">
              <a:cs typeface="Arial" pitchFamily="34" charset="0"/>
            </a:endParaRPr>
          </a:p>
        </p:txBody>
      </p:sp>
      <p:sp>
        <p:nvSpPr>
          <p:cNvPr id="251698" name="Text Box 207"/>
          <p:cNvSpPr txBox="1">
            <a:spLocks noChangeArrowheads="1"/>
          </p:cNvSpPr>
          <p:nvPr/>
        </p:nvSpPr>
        <p:spPr bwMode="auto">
          <a:xfrm>
            <a:off x="10083452" y="5524500"/>
            <a:ext cx="2786411" cy="1508105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2813"/>
            <a:r>
              <a:rPr lang="ru-RU" sz="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Прогноз возможного развития  пожаров</a:t>
            </a:r>
          </a:p>
          <a:p>
            <a:pPr defTabSz="912813"/>
            <a:r>
              <a:rPr lang="ru-RU" sz="1000" b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 </a:t>
            </a:r>
            <a:r>
              <a:rPr lang="ru-RU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период с мая  по сентябрь текущего года возможно возникновение природных пожаров очагового характера. Основные причины возникновения пожаров является неосторожное обращение с огнем. За 5 лет, перехода лесного пожара на населенный пункт не наблюдалось.   </a:t>
            </a:r>
          </a:p>
          <a:p>
            <a:pPr defTabSz="912813"/>
            <a:r>
              <a:rPr lang="ru-RU" sz="1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В реестр, населенных пунктов, подверженных угрозе лесного пожара включен. Риск возникновения ЧС вероятен.</a:t>
            </a:r>
          </a:p>
        </p:txBody>
      </p:sp>
      <p:sp>
        <p:nvSpPr>
          <p:cNvPr id="251699" name="Text Box 193"/>
          <p:cNvSpPr txBox="1">
            <a:spLocks noChangeArrowheads="1"/>
          </p:cNvSpPr>
          <p:nvPr/>
        </p:nvSpPr>
        <p:spPr bwMode="auto">
          <a:xfrm>
            <a:off x="9525" y="6460733"/>
            <a:ext cx="2584450" cy="746125"/>
          </a:xfrm>
          <a:prstGeom prst="rect">
            <a:avLst/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714" tIns="63857" rIns="127714" bIns="63857">
            <a:spAutoFit/>
          </a:bodyPr>
          <a:lstStyle/>
          <a:p>
            <a:pPr algn="ctr"/>
            <a:r>
              <a:rPr lang="ru-RU" sz="1000" b="0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Возможная обстановка по очагам и площадям  пожаров</a:t>
            </a:r>
          </a:p>
          <a:p>
            <a:pPr algn="ctr"/>
            <a:r>
              <a:rPr lang="ru-RU" sz="1000" b="0">
                <a:latin typeface="Calibri" pitchFamily="34" charset="0"/>
              </a:rPr>
              <a:t>отдельные очаги  пожара площадью до 20 гектар</a:t>
            </a:r>
            <a:endParaRPr lang="ru-RU" sz="7200">
              <a:latin typeface="Times New Roman" pitchFamily="18" charset="0"/>
            </a:endParaRPr>
          </a:p>
        </p:txBody>
      </p:sp>
      <p:graphicFrame>
        <p:nvGraphicFramePr>
          <p:cNvPr id="119" name="Group 291"/>
          <p:cNvGraphicFramePr>
            <a:graphicFrameLocks noGrp="1"/>
          </p:cNvGraphicFramePr>
          <p:nvPr/>
        </p:nvGraphicFramePr>
        <p:xfrm>
          <a:off x="10980033" y="7715320"/>
          <a:ext cx="1821567" cy="1885880"/>
        </p:xfrm>
        <a:graphic>
          <a:graphicData uri="http://schemas.openxmlformats.org/drawingml/2006/table">
            <a:tbl>
              <a:tblPr/>
              <a:tblGrid>
                <a:gridCol w="161979"/>
                <a:gridCol w="762514"/>
                <a:gridCol w="308985"/>
                <a:gridCol w="318967"/>
                <a:gridCol w="269122"/>
              </a:tblGrid>
              <a:tr h="138514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подразделений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Силы и средства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Подр.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Техн.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1385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Энергетики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256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Коммунальные службы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385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 ГИБДД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3851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Дорожные службы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256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ОСМП ОГБУЗ «ЦРБ Иркутского района»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1268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ПЧ-102, ПЧ-105, ОП ПЧ-105, ПЧ-136, ПЧ-155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256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ОМВД России по Иркутскому району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38514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244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</a:t>
                      </a:r>
                    </a:p>
                  </a:txBody>
                  <a:tcPr marL="25714" marR="25714" marT="25714" marB="2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20" name="Group 567"/>
          <p:cNvGrpSpPr>
            <a:grpSpLocks/>
          </p:cNvGrpSpPr>
          <p:nvPr/>
        </p:nvGrpSpPr>
        <p:grpSpPr bwMode="auto">
          <a:xfrm rot="-749454">
            <a:off x="1921158" y="4663683"/>
            <a:ext cx="288925" cy="144463"/>
            <a:chOff x="3079" y="3840"/>
            <a:chExt cx="181" cy="91"/>
          </a:xfrm>
        </p:grpSpPr>
        <p:sp>
          <p:nvSpPr>
            <p:cNvPr id="121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2" name="Полилиния 211"/>
          <p:cNvSpPr/>
          <p:nvPr/>
        </p:nvSpPr>
        <p:spPr bwMode="auto">
          <a:xfrm>
            <a:off x="2154477" y="3325660"/>
            <a:ext cx="6077211" cy="3438395"/>
          </a:xfrm>
          <a:custGeom>
            <a:avLst/>
            <a:gdLst>
              <a:gd name="connsiteX0" fmla="*/ 0 w 6077211"/>
              <a:gd name="connsiteY0" fmla="*/ 1409178 h 3438395"/>
              <a:gd name="connsiteX1" fmla="*/ 513567 w 6077211"/>
              <a:gd name="connsiteY1" fmla="*/ 1459282 h 3438395"/>
              <a:gd name="connsiteX2" fmla="*/ 964504 w 6077211"/>
              <a:gd name="connsiteY2" fmla="*/ 469726 h 3438395"/>
              <a:gd name="connsiteX3" fmla="*/ 2041742 w 6077211"/>
              <a:gd name="connsiteY3" fmla="*/ 1108554 h 3438395"/>
              <a:gd name="connsiteX4" fmla="*/ 3670126 w 6077211"/>
              <a:gd name="connsiteY4" fmla="*/ 18789 h 3438395"/>
              <a:gd name="connsiteX5" fmla="*/ 4409161 w 6077211"/>
              <a:gd name="connsiteY5" fmla="*/ 995819 h 3438395"/>
              <a:gd name="connsiteX6" fmla="*/ 5912285 w 6077211"/>
              <a:gd name="connsiteY6" fmla="*/ 3050088 h 3438395"/>
              <a:gd name="connsiteX7" fmla="*/ 5398718 w 6077211"/>
              <a:gd name="connsiteY7" fmla="*/ 3325661 h 3438395"/>
              <a:gd name="connsiteX8" fmla="*/ 5398718 w 6077211"/>
              <a:gd name="connsiteY8" fmla="*/ 3325661 h 343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211" h="3438395">
                <a:moveTo>
                  <a:pt x="0" y="1409178"/>
                </a:moveTo>
                <a:cubicBezTo>
                  <a:pt x="176408" y="1512517"/>
                  <a:pt x="352816" y="1615857"/>
                  <a:pt x="513567" y="1459282"/>
                </a:cubicBezTo>
                <a:cubicBezTo>
                  <a:pt x="674318" y="1302707"/>
                  <a:pt x="709808" y="528181"/>
                  <a:pt x="964504" y="469726"/>
                </a:cubicBezTo>
                <a:cubicBezTo>
                  <a:pt x="1219200" y="411271"/>
                  <a:pt x="1590805" y="1183710"/>
                  <a:pt x="2041742" y="1108554"/>
                </a:cubicBezTo>
                <a:cubicBezTo>
                  <a:pt x="2492679" y="1033398"/>
                  <a:pt x="3275556" y="37578"/>
                  <a:pt x="3670126" y="18789"/>
                </a:cubicBezTo>
                <a:cubicBezTo>
                  <a:pt x="4064696" y="0"/>
                  <a:pt x="4035468" y="490603"/>
                  <a:pt x="4409161" y="995819"/>
                </a:cubicBezTo>
                <a:cubicBezTo>
                  <a:pt x="4782854" y="1501036"/>
                  <a:pt x="5747359" y="2661781"/>
                  <a:pt x="5912285" y="3050088"/>
                </a:cubicBezTo>
                <a:cubicBezTo>
                  <a:pt x="6077211" y="3438395"/>
                  <a:pt x="5398718" y="3325661"/>
                  <a:pt x="5398718" y="3325661"/>
                </a:cubicBezTo>
                <a:lnTo>
                  <a:pt x="5398718" y="3325661"/>
                </a:lnTo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6" y="401076"/>
            <a:ext cx="2704535" cy="407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53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69030"/>
              </p:ext>
            </p:extLst>
          </p:nvPr>
        </p:nvGraphicFramePr>
        <p:xfrm>
          <a:off x="279400" y="1184275"/>
          <a:ext cx="12385675" cy="5757863"/>
        </p:xfrm>
        <a:graphic>
          <a:graphicData uri="http://schemas.openxmlformats.org/drawingml/2006/table">
            <a:tbl>
              <a:tblPr/>
              <a:tblGrid>
                <a:gridCol w="8066088"/>
                <a:gridCol w="4319587"/>
              </a:tblGrid>
              <a:tr h="1071563">
                <a:tc gridSpan="2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Характеристика зданий и сооружений</a:t>
                      </a:r>
                    </a:p>
                  </a:txBody>
                  <a:tcPr marL="25165" marR="25165" marT="50335" marB="503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производственных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складских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общественных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в т.ч. с массовым прибыванием людей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жилых домов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404, из них нежилых 20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частных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404, из них нежилых 20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- 1-3 этажных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404, из них нежилых 20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- 4-9этажных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25165" marR="25165" marT="50335" marB="50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ПАСПОРТ ТЕРРИТОРИИ НАСЕЛЕННОГО ПУНКТА</a:t>
            </a:r>
          </a:p>
          <a:p>
            <a:pPr algn="ctr" defTabSz="1279525">
              <a:lnSpc>
                <a:spcPct val="80000"/>
              </a:lnSpc>
            </a:pPr>
            <a:r>
              <a:rPr lang="ru-RU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(Характеристика зданий, сооружений и таблица вызовов)</a:t>
            </a:r>
          </a:p>
        </p:txBody>
      </p:sp>
      <p:graphicFrame>
        <p:nvGraphicFramePr>
          <p:cNvPr id="307432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62105"/>
              </p:ext>
            </p:extLst>
          </p:nvPr>
        </p:nvGraphicFramePr>
        <p:xfrm>
          <a:off x="272159" y="7118373"/>
          <a:ext cx="12301537" cy="1056612"/>
        </p:xfrm>
        <a:graphic>
          <a:graphicData uri="http://schemas.openxmlformats.org/drawingml/2006/table">
            <a:tbl>
              <a:tblPr/>
              <a:tblGrid>
                <a:gridCol w="3806825"/>
                <a:gridCol w="4938712"/>
                <a:gridCol w="3556000"/>
              </a:tblGrid>
              <a:tr h="263525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Таблица вызовов</a:t>
                      </a:r>
                    </a:p>
                  </a:txBody>
                  <a:tcPr marL="25178" marR="25178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</a:t>
                      </a:r>
                    </a:p>
                  </a:txBody>
                  <a:tcPr marL="25178" marR="25178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Телефон</a:t>
                      </a:r>
                    </a:p>
                  </a:txBody>
                  <a:tcPr marL="25178" marR="25178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ПЧ-136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ЖАПОВ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Тумэн</a:t>
                      </a: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Жаргалович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8-983-246-41-62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250" name="Text Box 251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400">
                <a:latin typeface="Times New Roman" pitchFamily="18" charset="0"/>
                <a:cs typeface="Arial" pitchFamily="34" charset="0"/>
              </a:rPr>
              <a:t>п. 5.1.1.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66" name="Group 366"/>
          <p:cNvGraphicFramePr>
            <a:graphicFrameLocks noGrp="1"/>
          </p:cNvGraphicFramePr>
          <p:nvPr/>
        </p:nvGraphicFramePr>
        <p:xfrm>
          <a:off x="0" y="839788"/>
          <a:ext cx="12801600" cy="7992114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592137"/>
                <a:gridCol w="182563"/>
                <a:gridCol w="4492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ОФПС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от МЧС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Минздравсоцразвития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ЦРБ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МВД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 полиции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ФП РСЧС: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ОППСЧ-105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Энергосети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Теплосети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Водоканал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 обл. газ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ТП РСЧС: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Территориальный отдел агентства лесного хозяйства Иркутской области по Иркутскому лесничеству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409965" name="Rectangle 365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риском в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Иркутском  районе Иркутской области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Группа 173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5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" name="Полилиния 193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6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0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1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2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9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1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2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4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7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5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3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0" name="AutoShape 221"/>
            <p:cNvSpPr>
              <a:spLocks noChangeArrowheads="1"/>
            </p:cNvSpPr>
            <p:nvPr/>
          </p:nvSpPr>
          <p:spPr bwMode="auto">
            <a:xfrm>
              <a:off x="7713951" y="1428247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Данилова АН тел. 69-98-86, койко-мест 100</a:t>
              </a:r>
              <a:endParaRPr lang="ru-RU" dirty="0"/>
            </a:p>
          </p:txBody>
        </p:sp>
      </p:grpSp>
      <p:graphicFrame>
        <p:nvGraphicFramePr>
          <p:cNvPr id="258463" name="Group 415"/>
          <p:cNvGraphicFramePr>
            <a:graphicFrameLocks noGrp="1"/>
          </p:cNvGraphicFramePr>
          <p:nvPr/>
        </p:nvGraphicFramePr>
        <p:xfrm>
          <a:off x="0" y="0"/>
          <a:ext cx="12801600" cy="115692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Риски подтоплений (затоплений)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97669" name="TextBox 65"/>
          <p:cNvSpPr txBox="1">
            <a:spLocks noChangeArrowheads="1"/>
          </p:cNvSpPr>
          <p:nvPr/>
        </p:nvSpPr>
        <p:spPr bwMode="auto">
          <a:xfrm>
            <a:off x="2741613" y="5446713"/>
            <a:ext cx="8569325" cy="1328737"/>
          </a:xfrm>
          <a:prstGeom prst="rect">
            <a:avLst/>
          </a:prstGeom>
          <a:solidFill>
            <a:srgbClr val="FFFFFF">
              <a:alpha val="89803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1279525"/>
            <a:r>
              <a:rPr lang="ru-RU" b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Риск подтопления (затопления) </a:t>
            </a:r>
            <a:r>
              <a:rPr lang="ru-RU" sz="3200" b="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отсутствует</a:t>
            </a:r>
            <a:r>
              <a:rPr lang="ru-RU" sz="3200" b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b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в связи с расположением населенного пункта на возвышенном участке местности и отсутствием затороопасных участков.</a:t>
            </a:r>
            <a:endParaRPr lang="ru-RU" b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58410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258411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2106613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2614613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3175" y="5038725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1179513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258417" name="Rectangle 435"/>
          <p:cNvSpPr>
            <a:spLocks noChangeArrowheads="1"/>
          </p:cNvSpPr>
          <p:nvPr/>
        </p:nvSpPr>
        <p:spPr bwMode="auto">
          <a:xfrm>
            <a:off x="3175" y="2984500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1668463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175" y="4535488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3175" y="4248150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3175" y="3630613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258423" name="Группа 5"/>
          <p:cNvGrpSpPr>
            <a:grpSpLocks/>
          </p:cNvGrpSpPr>
          <p:nvPr/>
        </p:nvGrpSpPr>
        <p:grpSpPr bwMode="auto">
          <a:xfrm>
            <a:off x="2744788" y="1182688"/>
            <a:ext cx="1800225" cy="1439862"/>
            <a:chOff x="2368550" y="2295508"/>
            <a:chExt cx="1800002" cy="1440758"/>
          </a:xfrm>
        </p:grpSpPr>
        <p:sp>
          <p:nvSpPr>
            <p:cNvPr id="258424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b="0"/>
            </a:p>
          </p:txBody>
        </p:sp>
        <p:sp>
          <p:nvSpPr>
            <p:cNvPr id="258425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258426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b="0"/>
            </a:p>
          </p:txBody>
        </p:sp>
      </p:grpSp>
      <p:grpSp>
        <p:nvGrpSpPr>
          <p:cNvPr id="258427" name="Группа 4"/>
          <p:cNvGrpSpPr>
            <a:grpSpLocks/>
          </p:cNvGrpSpPr>
          <p:nvPr/>
        </p:nvGrpSpPr>
        <p:grpSpPr bwMode="auto">
          <a:xfrm>
            <a:off x="8258175" y="1182688"/>
            <a:ext cx="1800225" cy="1147762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/>
                <a:t>Организации СЭС на территории населенного пункта отсутствуют</a:t>
              </a:r>
              <a:endParaRPr lang="ru-RU" b="0"/>
            </a:p>
          </p:txBody>
        </p:sp>
      </p:grp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0209213" y="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Нехарактерный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Группа 173"/>
          <p:cNvGrpSpPr/>
          <p:nvPr/>
        </p:nvGrpSpPr>
        <p:grpSpPr>
          <a:xfrm>
            <a:off x="3175" y="1182688"/>
            <a:ext cx="12801600" cy="8344567"/>
            <a:chOff x="0" y="1256633"/>
            <a:chExt cx="12801600" cy="8344567"/>
          </a:xfrm>
        </p:grpSpPr>
        <p:grpSp>
          <p:nvGrpSpPr>
            <p:cNvPr id="175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" name="Полилиния 193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6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0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1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2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9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1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2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4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7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5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3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0" name="AutoShape 221"/>
            <p:cNvSpPr>
              <a:spLocks noChangeArrowheads="1"/>
            </p:cNvSpPr>
            <p:nvPr/>
          </p:nvSpPr>
          <p:spPr bwMode="auto">
            <a:xfrm>
              <a:off x="7797932" y="1424387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Данилова АН, тел. 69-98-86, койко-мест 100</a:t>
              </a:r>
              <a:endParaRPr lang="ru-RU" dirty="0"/>
            </a:p>
          </p:txBody>
        </p:sp>
      </p:grpSp>
      <p:graphicFrame>
        <p:nvGraphicFramePr>
          <p:cNvPr id="310429" name="Group 157"/>
          <p:cNvGraphicFramePr>
            <a:graphicFrameLocks noGrp="1"/>
          </p:cNvGraphicFramePr>
          <p:nvPr/>
        </p:nvGraphicFramePr>
        <p:xfrm>
          <a:off x="0" y="0"/>
          <a:ext cx="12801600" cy="11874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(Риски наводнения формируемый интенсивными дождями и таянием снега в горах)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310375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310376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2106613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2614613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3175" y="5038725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1179513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310382" name="Rectangle 435"/>
          <p:cNvSpPr>
            <a:spLocks noChangeArrowheads="1"/>
          </p:cNvSpPr>
          <p:nvPr/>
        </p:nvSpPr>
        <p:spPr bwMode="auto">
          <a:xfrm>
            <a:off x="3175" y="2984500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1668463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175" y="4535488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3175" y="4248150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3175" y="3630613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310388" name="Группа 5"/>
          <p:cNvGrpSpPr>
            <a:grpSpLocks/>
          </p:cNvGrpSpPr>
          <p:nvPr/>
        </p:nvGrpSpPr>
        <p:grpSpPr bwMode="auto">
          <a:xfrm>
            <a:off x="2744788" y="1182688"/>
            <a:ext cx="1800225" cy="1439862"/>
            <a:chOff x="2368550" y="2295508"/>
            <a:chExt cx="1800002" cy="1440758"/>
          </a:xfrm>
        </p:grpSpPr>
        <p:sp>
          <p:nvSpPr>
            <p:cNvPr id="310389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b="0"/>
            </a:p>
          </p:txBody>
        </p:sp>
        <p:sp>
          <p:nvSpPr>
            <p:cNvPr id="310390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310391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b="0"/>
            </a:p>
          </p:txBody>
        </p:sp>
      </p:grpSp>
      <p:grpSp>
        <p:nvGrpSpPr>
          <p:cNvPr id="310392" name="Группа 4"/>
          <p:cNvGrpSpPr>
            <a:grpSpLocks/>
          </p:cNvGrpSpPr>
          <p:nvPr/>
        </p:nvGrpSpPr>
        <p:grpSpPr bwMode="auto">
          <a:xfrm>
            <a:off x="8258175" y="1182688"/>
            <a:ext cx="1800225" cy="1147762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/>
                <a:t>Организации СЭС на территории населенного пункта отсутствуют</a:t>
              </a:r>
              <a:endParaRPr lang="ru-RU" b="0"/>
            </a:p>
          </p:txBody>
        </p:sp>
      </p:grp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0209213" y="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Нехарактерный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endParaRPr lang="ru-RU" b="0"/>
          </a:p>
        </p:txBody>
      </p:sp>
      <p:sp>
        <p:nvSpPr>
          <p:cNvPr id="310428" name="Text Box 98"/>
          <p:cNvSpPr txBox="1">
            <a:spLocks noChangeArrowheads="1"/>
          </p:cNvSpPr>
          <p:nvPr/>
        </p:nvSpPr>
        <p:spPr bwMode="auto">
          <a:xfrm>
            <a:off x="400050" y="5826125"/>
            <a:ext cx="7229475" cy="16764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679" tIns="63850" rIns="127679" bIns="63850">
            <a:spAutoFit/>
          </a:bodyPr>
          <a:lstStyle/>
          <a:p>
            <a:pPr algn="ctr"/>
            <a:r>
              <a:rPr lang="ru-RU" sz="2100" b="0"/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наводнения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формируемый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интенсивными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дождями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таянием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снега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горах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поселения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отсутствует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так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как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является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нехарактерным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данной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местности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за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весь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период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наблюдений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данный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не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зарегистрирован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 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Группа 173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5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" name="Полилиния 193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6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0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1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2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9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1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2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4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7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5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3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0" name="AutoShape 221"/>
            <p:cNvSpPr>
              <a:spLocks noChangeArrowheads="1"/>
            </p:cNvSpPr>
            <p:nvPr/>
          </p:nvSpPr>
          <p:spPr bwMode="auto">
            <a:xfrm>
              <a:off x="7598031" y="1517256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Данилова АН, тел. 69-98-86, койко-мест 100</a:t>
              </a:r>
              <a:endParaRPr lang="ru-RU" dirty="0"/>
            </a:p>
          </p:txBody>
        </p:sp>
      </p:grpSp>
      <p:graphicFrame>
        <p:nvGraphicFramePr>
          <p:cNvPr id="311453" name="Group 157"/>
          <p:cNvGraphicFramePr>
            <a:graphicFrameLocks noGrp="1"/>
          </p:cNvGraphicFramePr>
          <p:nvPr/>
        </p:nvGraphicFramePr>
        <p:xfrm>
          <a:off x="0" y="0"/>
          <a:ext cx="12801600" cy="14922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(Риск затопления (подтопления), формируемые другими гидрологическими явлениями (штормовой нагон, подтопление грунтовыми водами и др.))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113963" y="382428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113963" y="269875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311399" name="Text Box 425"/>
          <p:cNvSpPr txBox="1">
            <a:spLocks noChangeArrowheads="1"/>
          </p:cNvSpPr>
          <p:nvPr/>
        </p:nvSpPr>
        <p:spPr bwMode="auto">
          <a:xfrm>
            <a:off x="10113963" y="233045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311400" name="Rectangle 426"/>
          <p:cNvSpPr>
            <a:spLocks noChangeArrowheads="1"/>
          </p:cNvSpPr>
          <p:nvPr/>
        </p:nvSpPr>
        <p:spPr bwMode="auto">
          <a:xfrm>
            <a:off x="10113963" y="345757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41275" y="2335213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41275" y="2843213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113963" y="169703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10075862" y="5380060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38100" y="1408113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311406" name="Rectangle 435"/>
          <p:cNvSpPr>
            <a:spLocks noChangeArrowheads="1"/>
          </p:cNvSpPr>
          <p:nvPr/>
        </p:nvSpPr>
        <p:spPr bwMode="auto">
          <a:xfrm>
            <a:off x="41275" y="3213100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41275" y="1897063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2" y="4876823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113963" y="421163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10075862" y="4589485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41275" y="3859213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311412" name="Группа 5"/>
          <p:cNvGrpSpPr>
            <a:grpSpLocks/>
          </p:cNvGrpSpPr>
          <p:nvPr/>
        </p:nvGrpSpPr>
        <p:grpSpPr bwMode="auto">
          <a:xfrm>
            <a:off x="2782888" y="1411288"/>
            <a:ext cx="1800225" cy="1439862"/>
            <a:chOff x="2368550" y="2295508"/>
            <a:chExt cx="1800002" cy="1440758"/>
          </a:xfrm>
        </p:grpSpPr>
        <p:sp>
          <p:nvSpPr>
            <p:cNvPr id="311413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b="0"/>
            </a:p>
          </p:txBody>
        </p:sp>
        <p:sp>
          <p:nvSpPr>
            <p:cNvPr id="311414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311415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b="0"/>
            </a:p>
          </p:txBody>
        </p:sp>
      </p:grpSp>
      <p:grpSp>
        <p:nvGrpSpPr>
          <p:cNvPr id="311416" name="Группа 4"/>
          <p:cNvGrpSpPr>
            <a:grpSpLocks/>
          </p:cNvGrpSpPr>
          <p:nvPr/>
        </p:nvGrpSpPr>
        <p:grpSpPr bwMode="auto">
          <a:xfrm>
            <a:off x="8296275" y="1735138"/>
            <a:ext cx="1800225" cy="1147762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/>
                <a:t>Организации СЭС на территории населенного пункта отсутствуют</a:t>
              </a:r>
              <a:endParaRPr lang="ru-RU" b="0"/>
            </a:p>
          </p:txBody>
        </p:sp>
      </p:grp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0209213" y="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Нехарактерный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endParaRPr lang="ru-RU" b="0"/>
          </a:p>
        </p:txBody>
      </p:sp>
      <p:sp>
        <p:nvSpPr>
          <p:cNvPr id="311452" name="Text Box 98"/>
          <p:cNvSpPr txBox="1">
            <a:spLocks noChangeArrowheads="1"/>
          </p:cNvSpPr>
          <p:nvPr/>
        </p:nvSpPr>
        <p:spPr bwMode="auto">
          <a:xfrm>
            <a:off x="4468922" y="5714305"/>
            <a:ext cx="7316788" cy="19812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679" tIns="63850" rIns="127679" bIns="63850">
            <a:spAutoFit/>
          </a:bodyPr>
          <a:lstStyle/>
          <a:p>
            <a:pPr algn="ctr"/>
            <a:r>
              <a:rPr lang="ru-RU" sz="2100" b="0" dirty="0"/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наводнения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формируемый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гидрологическими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явлениями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(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штормовой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нагон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подтопление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грунтовыми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водами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поселения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отсутствует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так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является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нехарактерным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данной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местности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весь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период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наблюдений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данный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зарегистрирован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 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Группа 173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5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" name="Полилиния 193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6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0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1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2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9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1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2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4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7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8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9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5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3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0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Данилова АН, тел. 69-98-86, койко-мест 100</a:t>
              </a:r>
              <a:endParaRPr lang="ru-RU" dirty="0"/>
            </a:p>
          </p:txBody>
        </p:sp>
      </p:grpSp>
      <p:graphicFrame>
        <p:nvGraphicFramePr>
          <p:cNvPr id="312477" name="Group 157"/>
          <p:cNvGraphicFramePr>
            <a:graphicFrameLocks noGrp="1"/>
          </p:cNvGraphicFramePr>
          <p:nvPr/>
        </p:nvGraphicFramePr>
        <p:xfrm>
          <a:off x="0" y="0"/>
          <a:ext cx="12801600" cy="12636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(Риск катастрофического затопления вследствие аварии на ГТС)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3271838"/>
            <a:ext cx="2725737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3" y="2146300"/>
            <a:ext cx="2725737" cy="728663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312423" name="Text Box 425"/>
          <p:cNvSpPr txBox="1">
            <a:spLocks noChangeArrowheads="1"/>
          </p:cNvSpPr>
          <p:nvPr/>
        </p:nvSpPr>
        <p:spPr bwMode="auto">
          <a:xfrm>
            <a:off x="10075863" y="1778000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b="0"/>
          </a:p>
        </p:txBody>
      </p:sp>
      <p:sp>
        <p:nvSpPr>
          <p:cNvPr id="312424" name="Rectangle 426"/>
          <p:cNvSpPr>
            <a:spLocks noChangeArrowheads="1"/>
          </p:cNvSpPr>
          <p:nvPr/>
        </p:nvSpPr>
        <p:spPr bwMode="auto">
          <a:xfrm>
            <a:off x="10075863" y="2905125"/>
            <a:ext cx="2725737" cy="366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766" tIns="45381" rIns="90766" bIns="45381" anchor="ctr"/>
          <a:lstStyle/>
          <a:p>
            <a:pPr algn="ctr"/>
            <a:r>
              <a:rPr lang="ru-RU" sz="900" i="1">
                <a:solidFill>
                  <a:srgbClr val="3333CC"/>
                </a:solidFill>
              </a:rPr>
              <a:t>Судоходные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реки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территории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населенного</a:t>
            </a:r>
            <a:endParaRPr lang="ru-RU" sz="900" i="1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пункта</a:t>
            </a:r>
            <a:r>
              <a:rPr lang="ru-RU" sz="900" i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3333CC"/>
                </a:solidFill>
              </a:rPr>
              <a:t>отсутствуют</a:t>
            </a:r>
            <a:endParaRPr lang="ru-RU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3175" y="2106613"/>
            <a:ext cx="2725738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3175" y="2614613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5863" y="1144588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10075862" y="4813257"/>
            <a:ext cx="2725738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0" y="1179513"/>
            <a:ext cx="2728913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b="0"/>
          </a:p>
        </p:txBody>
      </p:sp>
      <p:sp>
        <p:nvSpPr>
          <p:cNvPr id="312430" name="Rectangle 435"/>
          <p:cNvSpPr>
            <a:spLocks noChangeArrowheads="1"/>
          </p:cNvSpPr>
          <p:nvPr/>
        </p:nvSpPr>
        <p:spPr bwMode="auto">
          <a:xfrm>
            <a:off x="3175" y="2984500"/>
            <a:ext cx="2725738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</a:rPr>
              <a:t>Автомобильные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дороги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значения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территории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населенного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>
                <a:solidFill>
                  <a:srgbClr val="0033CC"/>
                </a:solidFill>
              </a:rPr>
              <a:t>пункта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проходят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ru-RU" sz="900" i="1" u="sng">
                <a:solidFill>
                  <a:srgbClr val="FF3300"/>
                </a:solidFill>
              </a:rPr>
              <a:t>Опасных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участков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дороги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900" i="1" u="sng">
                <a:solidFill>
                  <a:srgbClr val="FF3300"/>
                </a:solidFill>
              </a:rPr>
              <a:t>нет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3175" y="1668463"/>
            <a:ext cx="2725738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5862" y="4310020"/>
            <a:ext cx="2725738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10075863" y="3659188"/>
            <a:ext cx="2725737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10075862" y="4022682"/>
            <a:ext cx="2725738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 dirty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3175" y="3630613"/>
            <a:ext cx="2725738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b="0"/>
          </a:p>
        </p:txBody>
      </p:sp>
      <p:grpSp>
        <p:nvGrpSpPr>
          <p:cNvPr id="312436" name="Группа 5"/>
          <p:cNvGrpSpPr>
            <a:grpSpLocks/>
          </p:cNvGrpSpPr>
          <p:nvPr/>
        </p:nvGrpSpPr>
        <p:grpSpPr bwMode="auto">
          <a:xfrm>
            <a:off x="2744788" y="1182688"/>
            <a:ext cx="1800225" cy="1439862"/>
            <a:chOff x="2368550" y="2295508"/>
            <a:chExt cx="1800002" cy="1440758"/>
          </a:xfrm>
        </p:grpSpPr>
        <p:sp>
          <p:nvSpPr>
            <p:cNvPr id="312437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b="0"/>
            </a:p>
          </p:txBody>
        </p:sp>
        <p:sp>
          <p:nvSpPr>
            <p:cNvPr id="312438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/>
                <a:t>На территории села нефте- и газопроводы отсутствуют</a:t>
              </a:r>
              <a:endParaRPr lang="ru-RU" b="0"/>
            </a:p>
          </p:txBody>
        </p:sp>
        <p:sp>
          <p:nvSpPr>
            <p:cNvPr id="312439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b="0"/>
            </a:p>
          </p:txBody>
        </p:sp>
      </p:grpSp>
      <p:grpSp>
        <p:nvGrpSpPr>
          <p:cNvPr id="312440" name="Группа 4"/>
          <p:cNvGrpSpPr>
            <a:grpSpLocks/>
          </p:cNvGrpSpPr>
          <p:nvPr/>
        </p:nvGrpSpPr>
        <p:grpSpPr bwMode="auto">
          <a:xfrm>
            <a:off x="10976323" y="5203542"/>
            <a:ext cx="1825277" cy="1160288"/>
            <a:chOff x="2343501" y="8426513"/>
            <a:chExt cx="1825051" cy="1161477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b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43501" y="8426513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 dirty="0"/>
                <a:t>Организации СЭС на территории населенного пункта отсутствуют</a:t>
              </a:r>
              <a:endParaRPr lang="ru-RU" b="0" dirty="0"/>
            </a:p>
          </p:txBody>
        </p:sp>
      </p:grp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10209213" y="0"/>
            <a:ext cx="2592387" cy="34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59" tIns="63980" rIns="127959" bIns="63980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Нехарактерный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endParaRPr lang="ru-RU" b="0"/>
          </a:p>
        </p:txBody>
      </p:sp>
      <p:sp>
        <p:nvSpPr>
          <p:cNvPr id="312476" name="Text Box 156"/>
          <p:cNvSpPr txBox="1">
            <a:spLocks noChangeArrowheads="1"/>
          </p:cNvSpPr>
          <p:nvPr/>
        </p:nvSpPr>
        <p:spPr bwMode="auto">
          <a:xfrm>
            <a:off x="3048000" y="4972050"/>
            <a:ext cx="7385050" cy="1471613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8725" tIns="44292" rIns="88725" bIns="44292">
            <a:spAutoFit/>
          </a:bodyPr>
          <a:lstStyle/>
          <a:p>
            <a:pPr algn="ctr"/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связи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отсутствием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ГТС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аварии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которых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могут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причинить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ущерб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объектам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экономики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населенным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пунктам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или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представляют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угрозу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жизни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населения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Риск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катастрофического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затопления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вследствие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аварии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ГТС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ОТСУТСТВУЕТ</a:t>
            </a:r>
            <a:r>
              <a:rPr lang="ru-RU" sz="1800">
                <a:latin typeface="Times New Roman" pitchFamily="18" charset="0"/>
              </a:rPr>
              <a:t>. 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650" name="Group 2"/>
          <p:cNvGraphicFramePr>
            <a:graphicFrameLocks noGrp="1"/>
          </p:cNvGraphicFramePr>
          <p:nvPr/>
        </p:nvGraphicFramePr>
        <p:xfrm>
          <a:off x="0" y="839788"/>
          <a:ext cx="12801600" cy="8470905"/>
        </p:xfrm>
        <a:graphic>
          <a:graphicData uri="http://schemas.openxmlformats.org/drawingml/2006/table">
            <a:tbl>
              <a:tblPr/>
              <a:tblGrid>
                <a:gridCol w="376238"/>
                <a:gridCol w="1901825"/>
                <a:gridCol w="733425"/>
                <a:gridCol w="622300"/>
                <a:gridCol w="601662"/>
                <a:gridCol w="584200"/>
                <a:gridCol w="714375"/>
                <a:gridCol w="696913"/>
                <a:gridCol w="866775"/>
                <a:gridCol w="1655762"/>
                <a:gridCol w="904875"/>
                <a:gridCol w="903288"/>
                <a:gridCol w="1054100"/>
                <a:gridCol w="1185862"/>
              </a:tblGrid>
              <a:tr h="558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паспортом  территории (планами применения)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412056" name="Rectangle 408"/>
          <p:cNvSpPr>
            <a:spLocks noChangeArrowheads="1"/>
          </p:cNvSpPr>
          <p:nvPr/>
        </p:nvSpPr>
        <p:spPr bwMode="auto">
          <a:xfrm>
            <a:off x="0" y="-22640"/>
            <a:ext cx="12814300" cy="8676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27662" tIns="63847" rIns="127662" bIns="63847" anchor="ctr">
            <a:spAutoFit/>
          </a:bodyPr>
          <a:lstStyle/>
          <a:p>
            <a:pPr algn="ctr" defTabSz="1279525" eaLnBrk="0" hangingPunct="0"/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Ведомость  привлечения сил и средств для ликвидации последствий ЧС,  вызванной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риском в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Иркутском  районе Иркутской области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7" name="Picture 5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sp>
        <p:nvSpPr>
          <p:cNvPr id="29491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1226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685" tIns="63856" rIns="127685" bIns="63856"/>
          <a:lstStyle/>
          <a:p>
            <a:r>
              <a:rPr lang="ru-RU" sz="4400" b="1" smtClean="0">
                <a:solidFill>
                  <a:srgbClr val="FFFF00"/>
                </a:solidFill>
              </a:rPr>
              <a:t>ИНФОРМАЦИОННО-СПРАВОЧНЫЕ МАТЕРИАЛЫ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Группа 175"/>
          <p:cNvGrpSpPr/>
          <p:nvPr/>
        </p:nvGrpSpPr>
        <p:grpSpPr>
          <a:xfrm>
            <a:off x="-95407" y="1146112"/>
            <a:ext cx="12801600" cy="8344567"/>
            <a:chOff x="0" y="1256633"/>
            <a:chExt cx="12801600" cy="8344567"/>
          </a:xfrm>
        </p:grpSpPr>
        <p:grpSp>
          <p:nvGrpSpPr>
            <p:cNvPr id="177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" name="Полилиния 195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8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2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3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4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9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80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1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3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4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6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9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90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91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7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5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2" name="AutoShape 221"/>
            <p:cNvSpPr>
              <a:spLocks noChangeArrowheads="1"/>
            </p:cNvSpPr>
            <p:nvPr/>
          </p:nvSpPr>
          <p:spPr bwMode="auto">
            <a:xfrm>
              <a:off x="7593772" y="1425657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Данилова АН тел. 69-98-86, койко-мест 100</a:t>
              </a:r>
              <a:endParaRPr lang="ru-RU" dirty="0"/>
            </a:p>
          </p:txBody>
        </p:sp>
      </p:grpSp>
      <p:graphicFrame>
        <p:nvGraphicFramePr>
          <p:cNvPr id="296165" name="Object 229"/>
          <p:cNvGraphicFramePr>
            <a:graphicFrameLocks noChangeAspect="1"/>
          </p:cNvGraphicFramePr>
          <p:nvPr/>
        </p:nvGraphicFramePr>
        <p:xfrm>
          <a:off x="-19050" y="1216025"/>
          <a:ext cx="41275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72" name="Лист" r:id="rId5" imgW="3428955" imgH="819302" progId="Excel.Sheet.8">
                  <p:embed/>
                </p:oleObj>
              </mc:Choice>
              <mc:Fallback>
                <p:oleObj name="Лист" r:id="rId5" imgW="3428955" imgH="819302" progId="Excel.Sheet.8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1216025"/>
                        <a:ext cx="4127500" cy="1011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6166" name="Группа 4"/>
          <p:cNvGrpSpPr>
            <a:grpSpLocks/>
          </p:cNvGrpSpPr>
          <p:nvPr/>
        </p:nvGrpSpPr>
        <p:grpSpPr bwMode="auto">
          <a:xfrm>
            <a:off x="8220598" y="1261256"/>
            <a:ext cx="1800225" cy="1149352"/>
            <a:chOff x="2368550" y="8439050"/>
            <a:chExt cx="1800002" cy="1148940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нет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0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Организации СЭС на территории населенного пункта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96169" name="Группа 5"/>
          <p:cNvGrpSpPr>
            <a:grpSpLocks/>
          </p:cNvGrpSpPr>
          <p:nvPr/>
        </p:nvGrpSpPr>
        <p:grpSpPr bwMode="auto">
          <a:xfrm>
            <a:off x="8220597" y="2413065"/>
            <a:ext cx="1800225" cy="1439862"/>
            <a:chOff x="2368550" y="2295508"/>
            <a:chExt cx="1800002" cy="1440758"/>
          </a:xfrm>
        </p:grpSpPr>
        <p:sp>
          <p:nvSpPr>
            <p:cNvPr id="296170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На территории села вертолетная площадка и аэродром 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6171" name="Text Box 442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На территории села </a:t>
              </a:r>
              <a:r>
                <a:rPr lang="ru-RU" sz="900" i="1" dirty="0" err="1">
                  <a:cs typeface="Arial" pitchFamily="34" charset="0"/>
                </a:rPr>
                <a:t>нефте</a:t>
              </a:r>
              <a:r>
                <a:rPr lang="ru-RU" sz="900" i="1" dirty="0">
                  <a:cs typeface="Arial" pitchFamily="34" charset="0"/>
                </a:rPr>
                <a:t>- и газопроводы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6172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Аэродромы гражданской Авиации 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96173" name="Group 237"/>
          <p:cNvGrpSpPr>
            <a:grpSpLocks/>
          </p:cNvGrpSpPr>
          <p:nvPr/>
        </p:nvGrpSpPr>
        <p:grpSpPr bwMode="auto">
          <a:xfrm>
            <a:off x="10072687" y="1271175"/>
            <a:ext cx="2728913" cy="7107238"/>
            <a:chOff x="0" y="1573"/>
            <a:chExt cx="1719" cy="4478"/>
          </a:xfrm>
        </p:grpSpPr>
        <p:sp>
          <p:nvSpPr>
            <p:cNvPr id="7" name="Text Box 42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5571"/>
              <a:ext cx="1717" cy="246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села нефте- и газопроводы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Text Box 424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4862"/>
              <a:ext cx="1717" cy="459"/>
            </a:xfrm>
            <a:prstGeom prst="rect">
              <a:avLst/>
            </a:prstGeom>
            <a:solidFill>
              <a:srgbClr val="FFCC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800" i="1">
                  <a:cs typeface="Arial" pitchFamily="34" charset="0"/>
                </a:rPr>
                <a:t>Объекты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социального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культурного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значения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отсутствуют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</a:t>
              </a:r>
            </a:p>
            <a:p>
              <a:pPr algn="ctr"/>
              <a:r>
                <a:rPr lang="ru-RU" sz="800" i="1">
                  <a:cs typeface="Arial" pitchFamily="34" charset="0"/>
                </a:rPr>
                <a:t>Потенциально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-</a:t>
              </a:r>
              <a:r>
                <a:rPr lang="ru-RU" sz="800" i="1">
                  <a:cs typeface="Arial" pitchFamily="34" charset="0"/>
                </a:rPr>
                <a:t>опасные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промышленные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объекты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на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территории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населенного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пункта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отсутствуют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6176" name="Text Box 425"/>
            <p:cNvSpPr txBox="1">
              <a:spLocks noChangeArrowheads="1"/>
            </p:cNvSpPr>
            <p:nvPr/>
          </p:nvSpPr>
          <p:spPr bwMode="auto">
            <a:xfrm>
              <a:off x="2" y="4630"/>
              <a:ext cx="1717" cy="2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530" tIns="45260" rIns="90530" bIns="45260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Подразделения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войск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МО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РФ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ГО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территории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села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не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дислоцируются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6177" name="Rectangle 426"/>
            <p:cNvSpPr>
              <a:spLocks noChangeArrowheads="1"/>
            </p:cNvSpPr>
            <p:nvPr/>
          </p:nvSpPr>
          <p:spPr bwMode="auto">
            <a:xfrm>
              <a:off x="2" y="5340"/>
              <a:ext cx="1717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766" tIns="45381" rIns="90766" bIns="45381" anchor="ctr"/>
            <a:lstStyle/>
            <a:p>
              <a:pPr algn="ctr"/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Судоходные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реки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на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территории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населенного</a:t>
              </a:r>
              <a:endPara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/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пункта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" name="Text Box 428"/>
            <p:cNvSpPr txBox="1">
              <a:spLocks noChangeArrowheads="1"/>
            </p:cNvSpPr>
            <p:nvPr/>
          </p:nvSpPr>
          <p:spPr bwMode="auto">
            <a:xfrm>
              <a:off x="2" y="2157"/>
              <a:ext cx="1717" cy="3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Отделения железной доги, железная дорога на территории населенного пункта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" name="Text Box 429"/>
            <p:cNvSpPr txBox="1">
              <a:spLocks noChangeArrowheads="1"/>
            </p:cNvSpPr>
            <p:nvPr/>
          </p:nvSpPr>
          <p:spPr bwMode="auto">
            <a:xfrm>
              <a:off x="2" y="2477"/>
              <a:ext cx="1717" cy="2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населенного пункта лесничеств 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" name="Text Box 430"/>
            <p:cNvSpPr txBox="1">
              <a:spLocks noChangeArrowheads="1"/>
            </p:cNvSpPr>
            <p:nvPr/>
          </p:nvSpPr>
          <p:spPr bwMode="auto">
            <a:xfrm>
              <a:off x="2" y="4231"/>
              <a:ext cx="1717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800" i="1">
                  <a:cs typeface="Arial" pitchFamily="34" charset="0"/>
                </a:rPr>
                <a:t>Места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добычи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лесных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ресурсов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пионерские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лагеря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дома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отдыха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дома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престарелых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места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массового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отдыха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туристические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маршруты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 </a:t>
              </a:r>
              <a:r>
                <a:rPr lang="ru-RU" sz="800" i="1"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Text Box 431"/>
            <p:cNvSpPr txBox="1">
              <a:spLocks noChangeArrowheads="1"/>
            </p:cNvSpPr>
            <p:nvPr/>
          </p:nvSpPr>
          <p:spPr bwMode="auto">
            <a:xfrm>
              <a:off x="2" y="4005"/>
              <a:ext cx="1717" cy="2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Шахты пещеры, горные выработки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Rectangle 432"/>
            <p:cNvSpPr>
              <a:spLocks noChangeArrowheads="1"/>
            </p:cNvSpPr>
            <p:nvPr/>
          </p:nvSpPr>
          <p:spPr bwMode="auto">
            <a:xfrm>
              <a:off x="0" y="1573"/>
              <a:ext cx="1719" cy="322"/>
            </a:xfrm>
            <a:prstGeom prst="rect">
              <a:avLst/>
            </a:prstGeom>
            <a:solidFill>
              <a:srgbClr val="FF00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90" tIns="45695" rIns="91390" bIns="45695">
              <a:spAutoFit/>
            </a:bodyPr>
            <a:lstStyle/>
            <a:p>
              <a:pPr algn="ctr"/>
              <a:r>
                <a:rPr lang="ru-RU" sz="900">
                  <a:solidFill>
                    <a:schemeClr val="bg1"/>
                  </a:solidFill>
                  <a:cs typeface="Arial" pitchFamily="34" charset="0"/>
                </a:rPr>
                <a:t>Места забора воды  с применением авиации на территории НП (вертолетом, самолетом Бе-200чс);  </a:t>
              </a:r>
              <a:r>
                <a:rPr lang="ru-RU" sz="900" u="sng">
                  <a:solidFill>
                    <a:schemeClr val="bg1"/>
                  </a:solidFill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6183" name="Rectangle 435"/>
            <p:cNvSpPr>
              <a:spLocks noChangeArrowheads="1"/>
            </p:cNvSpPr>
            <p:nvPr/>
          </p:nvSpPr>
          <p:spPr bwMode="auto">
            <a:xfrm>
              <a:off x="2" y="2710"/>
              <a:ext cx="1717" cy="40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297" tIns="45647" rIns="91297" bIns="45647">
              <a:spAutoFit/>
            </a:bodyPr>
            <a:lstStyle/>
            <a:p>
              <a:pPr algn="ctr"/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Автомобильные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дороги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федерального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значения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по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территории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населенного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пункта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не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проходят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.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Опасных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участков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дороги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нет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" name="Rectangle 436"/>
            <p:cNvSpPr>
              <a:spLocks noChangeArrowheads="1"/>
            </p:cNvSpPr>
            <p:nvPr/>
          </p:nvSpPr>
          <p:spPr bwMode="auto">
            <a:xfrm>
              <a:off x="2" y="1881"/>
              <a:ext cx="1717" cy="27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90" tIns="45695" rIns="91390" bIns="45695" anchor="ctr"/>
            <a:lstStyle/>
            <a:p>
              <a:pPr algn="ctr"/>
              <a:r>
                <a:rPr lang="ru-RU" sz="900">
                  <a:solidFill>
                    <a:schemeClr val="bg1"/>
                  </a:solidFill>
                  <a:cs typeface="Arial" pitchFamily="34" charset="0"/>
                </a:rPr>
                <a:t>Пожарной части и пожарного поста (подразделения) на территории населенного пункта </a:t>
              </a:r>
              <a:r>
                <a:rPr lang="ru-RU" sz="900" i="1">
                  <a:solidFill>
                    <a:schemeClr val="bg1"/>
                  </a:solidFill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" name="Text Box 437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3687"/>
              <a:ext cx="1717" cy="333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территории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населенного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пункта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общественные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места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с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наличием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точки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доступа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в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Интернет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" name="Rectangle 438"/>
            <p:cNvSpPr>
              <a:spLocks noChangeArrowheads="1"/>
            </p:cNvSpPr>
            <p:nvPr/>
          </p:nvSpPr>
          <p:spPr bwMode="auto">
            <a:xfrm>
              <a:off x="2" y="5815"/>
              <a:ext cx="1717" cy="2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31" tIns="45664" rIns="91331" bIns="45664">
              <a:spAutoFit/>
            </a:bodyPr>
            <a:lstStyle/>
            <a:p>
              <a:pPr algn="ctr"/>
              <a:r>
                <a:rPr lang="ru-RU" sz="900">
                  <a:solidFill>
                    <a:srgbClr val="0033CC"/>
                  </a:solidFill>
                  <a:cs typeface="Arial" pitchFamily="34" charset="0"/>
                </a:rPr>
                <a:t>Стационарных постов ДПС на территории населенного пункта</a:t>
              </a:r>
              <a:r>
                <a:rPr lang="ru-RU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  <a:r>
                <a:rPr lang="ru-RU" sz="900" u="sng">
                  <a:solidFill>
                    <a:srgbClr val="FF3300"/>
                  </a:solidFill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Rectangle 440"/>
            <p:cNvSpPr>
              <a:spLocks noChangeArrowheads="1"/>
            </p:cNvSpPr>
            <p:nvPr/>
          </p:nvSpPr>
          <p:spPr bwMode="auto">
            <a:xfrm>
              <a:off x="2" y="3506"/>
              <a:ext cx="1717" cy="1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31" tIns="45664" rIns="91331" bIns="45664" anchor="ctr"/>
            <a:lstStyle/>
            <a:p>
              <a:pPr algn="ctr"/>
              <a:r>
                <a:rPr lang="ru-RU" sz="9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Поливомоечная техника отсутствует</a:t>
              </a:r>
              <a:r>
                <a:rPr lang="ru-RU" sz="90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 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" name="Rectangle 319"/>
            <p:cNvSpPr>
              <a:spLocks noChangeArrowheads="1"/>
            </p:cNvSpPr>
            <p:nvPr/>
          </p:nvSpPr>
          <p:spPr bwMode="auto">
            <a:xfrm>
              <a:off x="2" y="3117"/>
              <a:ext cx="1717" cy="37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90" tIns="45695" rIns="91390" bIns="45695" anchor="ctr"/>
            <a:lstStyle/>
            <a:p>
              <a:pPr algn="ctr"/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Медицинских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учреждений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населенного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пункта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нет</a:t>
              </a:r>
              <a:endPara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/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Места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базирования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БСПМ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территории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населенного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пункта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отсутствуют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296483" name="Group 547"/>
          <p:cNvGraphicFramePr>
            <a:graphicFrameLocks noGrp="1"/>
          </p:cNvGraphicFramePr>
          <p:nvPr/>
        </p:nvGraphicFramePr>
        <p:xfrm>
          <a:off x="0" y="0"/>
          <a:ext cx="12801600" cy="11874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Информационно-справочные материалы по силам и средствам РСЧС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Группа 218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220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23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9" name="Полилиния 238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1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235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236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237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2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223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4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226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227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229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232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233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234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230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8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225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Зарубин  Владимир Яковлевич, тел. 69-98-86, койко-мест 100</a:t>
              </a:r>
              <a:endParaRPr lang="ru-RU" dirty="0"/>
            </a:p>
          </p:txBody>
        </p:sp>
      </p:grpSp>
      <p:graphicFrame>
        <p:nvGraphicFramePr>
          <p:cNvPr id="53" name="Group 253"/>
          <p:cNvGraphicFramePr>
            <a:graphicFrameLocks noGrp="1"/>
          </p:cNvGraphicFramePr>
          <p:nvPr/>
        </p:nvGraphicFramePr>
        <p:xfrm>
          <a:off x="0" y="0"/>
          <a:ext cx="12801600" cy="11874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Общая информация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27785"/>
              </p:ext>
            </p:extLst>
          </p:nvPr>
        </p:nvGraphicFramePr>
        <p:xfrm>
          <a:off x="2080321" y="1134191"/>
          <a:ext cx="9289031" cy="1847004"/>
        </p:xfrm>
        <a:graphic>
          <a:graphicData uri="http://schemas.openxmlformats.org/drawingml/2006/table">
            <a:tbl>
              <a:tblPr/>
              <a:tblGrid>
                <a:gridCol w="1607694"/>
                <a:gridCol w="1518404"/>
                <a:gridCol w="1518404"/>
                <a:gridCol w="1429086"/>
                <a:gridCol w="1429086"/>
                <a:gridCol w="1786357"/>
              </a:tblGrid>
              <a:tr h="69786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569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Бурдаковка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444/83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698-319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http://ushakovskoe-mo.ru/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0651">
                <a:tc gridSpan="6"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характеристика: 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Бурдаковка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является населенным пунктом Ушаковского МО   входит в состав Иркутского района Иркутской области и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file" tooltip="Центральный федеральный округ Российской Федерации"/>
                        </a:rPr>
                        <a:t>Сибирского федерального округа Российской Федерации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</a:p>
                  </a:txBody>
                  <a:tcPr marL="127989" marR="127989" marT="63994" marB="639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00441"/>
              </p:ext>
            </p:extLst>
          </p:nvPr>
        </p:nvGraphicFramePr>
        <p:xfrm>
          <a:off x="0" y="6867740"/>
          <a:ext cx="12801600" cy="2755939"/>
        </p:xfrm>
        <a:graphic>
          <a:graphicData uri="http://schemas.openxmlformats.org/drawingml/2006/table">
            <a:tbl>
              <a:tblPr/>
              <a:tblGrid>
                <a:gridCol w="4649788"/>
                <a:gridCol w="4386262"/>
                <a:gridCol w="3765550"/>
              </a:tblGrid>
              <a:tr h="62571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структуры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объекты</a:t>
                      </a:r>
                    </a:p>
                  </a:txBody>
                  <a:tcPr marL="68572" marR="6857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Мобильный телефон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644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КЧС и  ОПБ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МО </a:t>
                      </a:r>
                    </a:p>
                    <a:p>
                      <a:pPr algn="ctr"/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Галицков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Виктор Владимирович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Раб. Тел. 698-319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675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Участковый уполномоченный полиции</a:t>
                      </a:r>
                    </a:p>
                  </a:txBody>
                  <a:tcPr marL="68572" marR="6857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Булдаков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Павел Анатольевич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с.т . 8 (950) 1228871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4146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общеобразовательное учреждение Иркутского районного муниципального образования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Бурдаковская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школа- детский сад»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8270" marR="128270" marT="64135" marB="641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Смагина Светлана Владимировна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690-519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11403486" y="3072408"/>
            <a:ext cx="1414463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41878">
              <a:defRPr/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КЧС и ПБ</a:t>
            </a:r>
          </a:p>
          <a:p>
            <a:pPr algn="ctr" defTabSz="1241878">
              <a:defRPr/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</a:p>
          <a:p>
            <a:pPr algn="ctr" defTabSz="1241878">
              <a:defRPr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 Игорь Владимирович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 тел: (3952) 71-80-68 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0" y="3037912"/>
            <a:ext cx="1540701" cy="6697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Ушаковского  МО 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dirty="0" err="1" smtClean="0">
                <a:solidFill>
                  <a:schemeClr val="tx1"/>
                </a:solidFill>
              </a:rPr>
              <a:t>Галицков</a:t>
            </a:r>
            <a:r>
              <a:rPr lang="ru-RU" sz="800" dirty="0" smtClean="0">
                <a:solidFill>
                  <a:schemeClr val="tx1"/>
                </a:solidFill>
              </a:rPr>
              <a:t> В.В.</a:t>
            </a:r>
          </a:p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Т.р.698-319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0866" name="Picture 2" descr="C:\Users\Денис Кулагин\Desktop\e12ff666527beab8cd6c8f78820cdef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/>
          <a:stretch/>
        </p:blipFill>
        <p:spPr bwMode="auto">
          <a:xfrm>
            <a:off x="0" y="1095554"/>
            <a:ext cx="1540701" cy="19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Денис Кулагин\Desktop\z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486" y="1176213"/>
            <a:ext cx="1313911" cy="19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Группа 175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7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" name="Полилиния 195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8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92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3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4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9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80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1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3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4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6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9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90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91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7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5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82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Данилова АН, тел. 69-98-86, койко-мест 100</a:t>
              </a:r>
              <a:endParaRPr lang="ru-RU" dirty="0"/>
            </a:p>
          </p:txBody>
        </p:sp>
      </p:grpSp>
      <p:graphicFrame>
        <p:nvGraphicFramePr>
          <p:cNvPr id="297334" name="Group 374"/>
          <p:cNvGraphicFramePr>
            <a:graphicFrameLocks noGrp="1"/>
          </p:cNvGraphicFramePr>
          <p:nvPr/>
        </p:nvGraphicFramePr>
        <p:xfrm>
          <a:off x="4160337" y="7027227"/>
          <a:ext cx="6048375" cy="2573973"/>
        </p:xfrm>
        <a:graphic>
          <a:graphicData uri="http://schemas.openxmlformats.org/drawingml/2006/table">
            <a:tbl>
              <a:tblPr/>
              <a:tblGrid>
                <a:gridCol w="460375"/>
                <a:gridCol w="1701800"/>
                <a:gridCol w="1081088"/>
                <a:gridCol w="830262"/>
                <a:gridCol w="828675"/>
                <a:gridCol w="1146175"/>
              </a:tblGrid>
              <a:tr h="56197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Наличие резервов материальных ресурсов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для ликвидации чрезвычайных ситуаций природного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 техногенного характера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Тип  ресурсов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Планируется создать, тыс. руб.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 наличии, тыс. руб.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 наличии, %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Продовольствие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Вещевое имущество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Строительные материалы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Медицинское имущество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Другие материальные средства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873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3" marR="914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331" name="Group 371"/>
          <p:cNvGraphicFramePr>
            <a:graphicFrameLocks noGrp="1"/>
          </p:cNvGraphicFramePr>
          <p:nvPr/>
        </p:nvGraphicFramePr>
        <p:xfrm>
          <a:off x="2727325" y="2497138"/>
          <a:ext cx="3497263" cy="1457659"/>
        </p:xfrm>
        <a:graphic>
          <a:graphicData uri="http://schemas.openxmlformats.org/drawingml/2006/table">
            <a:tbl>
              <a:tblPr/>
              <a:tblGrid>
                <a:gridCol w="1189038"/>
                <a:gridCol w="1319212"/>
                <a:gridCol w="989013"/>
              </a:tblGrid>
              <a:tr h="360363">
                <a:tc gridSpan="3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Должностные лица хранилищ</a:t>
                      </a:r>
                    </a:p>
                  </a:txBody>
                  <a:tcPr marL="91423" marR="91423" marT="45724" marB="45724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Наименование и адрес</a:t>
                      </a:r>
                    </a:p>
                  </a:txBody>
                  <a:tcPr marL="91423" marR="91423" marT="45724" marB="45724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Ф.И.О. Должность руководителя</a:t>
                      </a:r>
                    </a:p>
                  </a:txBody>
                  <a:tcPr marL="91423" marR="91423" marT="45724" marB="45724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Телефон</a:t>
                      </a:r>
                    </a:p>
                  </a:txBody>
                  <a:tcPr marL="91423" marR="91423" marT="45724" marB="45724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Складов на территории населенного пункта - </a:t>
                      </a: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L="91423" marR="91423" marT="45724" marB="45724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7194" name="Group 234"/>
          <p:cNvGraphicFramePr>
            <a:graphicFrameLocks noGrp="1"/>
          </p:cNvGraphicFramePr>
          <p:nvPr/>
        </p:nvGraphicFramePr>
        <p:xfrm>
          <a:off x="0" y="1200150"/>
          <a:ext cx="6248400" cy="1277973"/>
        </p:xfrm>
        <a:graphic>
          <a:graphicData uri="http://schemas.openxmlformats.org/drawingml/2006/table">
            <a:tbl>
              <a:tblPr/>
              <a:tblGrid>
                <a:gridCol w="1795463"/>
                <a:gridCol w="2012950"/>
                <a:gridCol w="1219200"/>
                <a:gridCol w="1220787"/>
              </a:tblGrid>
              <a:tr h="290513">
                <a:tc gridSpan="4">
                  <a:txBody>
                    <a:bodyPr/>
                    <a:lstStyle/>
                    <a:p>
                      <a:pPr marL="0" marR="0" lvl="0" indent="0" algn="ctr" defTabSz="6540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Места размещения складов с материальными средствами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88">
                <a:tc rowSpan="2">
                  <a:txBody>
                    <a:bodyPr/>
                    <a:lstStyle/>
                    <a:p>
                      <a:pPr marL="0" marR="0" lvl="0" indent="0" algn="ctr" defTabSz="6540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Наименование и адрес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540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Количества одновременно разгружаемых/загружаемых транспортных средств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540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Хранимое имущество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540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40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нуменклатура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Складов на территории населенного пункта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40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/ -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40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40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979" marR="17979" marT="17956" marB="179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97225" name="Group 265"/>
          <p:cNvGrpSpPr>
            <a:grpSpLocks/>
          </p:cNvGrpSpPr>
          <p:nvPr/>
        </p:nvGrpSpPr>
        <p:grpSpPr bwMode="auto">
          <a:xfrm>
            <a:off x="10072687" y="2493962"/>
            <a:ext cx="2728913" cy="7107238"/>
            <a:chOff x="0" y="1573"/>
            <a:chExt cx="1719" cy="4478"/>
          </a:xfrm>
        </p:grpSpPr>
        <p:sp>
          <p:nvSpPr>
            <p:cNvPr id="7" name="Text Box 423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5571"/>
              <a:ext cx="1717" cy="246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села нефте- и газопроводы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Text Box 42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4862"/>
              <a:ext cx="1717" cy="459"/>
            </a:xfrm>
            <a:prstGeom prst="rect">
              <a:avLst/>
            </a:prstGeom>
            <a:solidFill>
              <a:srgbClr val="FFCC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800" i="1">
                  <a:cs typeface="Arial" pitchFamily="34" charset="0"/>
                </a:rPr>
                <a:t>Объекты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социального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культурного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значения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отсутствуют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</a:t>
              </a:r>
            </a:p>
            <a:p>
              <a:pPr algn="ctr"/>
              <a:r>
                <a:rPr lang="ru-RU" sz="800" i="1">
                  <a:cs typeface="Arial" pitchFamily="34" charset="0"/>
                </a:rPr>
                <a:t>Потенциально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-</a:t>
              </a:r>
              <a:r>
                <a:rPr lang="ru-RU" sz="800" i="1">
                  <a:cs typeface="Arial" pitchFamily="34" charset="0"/>
                </a:rPr>
                <a:t>опасные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промышленные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объекты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на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территории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населенного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пункта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отсутствуют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228" name="Text Box 425"/>
            <p:cNvSpPr txBox="1">
              <a:spLocks noChangeArrowheads="1"/>
            </p:cNvSpPr>
            <p:nvPr/>
          </p:nvSpPr>
          <p:spPr bwMode="auto">
            <a:xfrm>
              <a:off x="2" y="4630"/>
              <a:ext cx="1717" cy="2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530" tIns="45260" rIns="90530" bIns="45260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Подразделения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войск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МО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РФ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ГО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территории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села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не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дислоцируются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229" name="Rectangle 426"/>
            <p:cNvSpPr>
              <a:spLocks noChangeArrowheads="1"/>
            </p:cNvSpPr>
            <p:nvPr/>
          </p:nvSpPr>
          <p:spPr bwMode="auto">
            <a:xfrm>
              <a:off x="2" y="5340"/>
              <a:ext cx="1717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766" tIns="45381" rIns="90766" bIns="45381" anchor="ctr"/>
            <a:lstStyle/>
            <a:p>
              <a:pPr algn="ctr"/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Судоходные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реки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на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территории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населенного</a:t>
              </a:r>
              <a:endPara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/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пункта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" name="Text Box 428"/>
            <p:cNvSpPr txBox="1">
              <a:spLocks noChangeArrowheads="1"/>
            </p:cNvSpPr>
            <p:nvPr/>
          </p:nvSpPr>
          <p:spPr bwMode="auto">
            <a:xfrm>
              <a:off x="2" y="2157"/>
              <a:ext cx="1717" cy="3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Отделения железной доги, железная дорога на территории населенного пункта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" name="Text Box 429"/>
            <p:cNvSpPr txBox="1">
              <a:spLocks noChangeArrowheads="1"/>
            </p:cNvSpPr>
            <p:nvPr/>
          </p:nvSpPr>
          <p:spPr bwMode="auto">
            <a:xfrm>
              <a:off x="2" y="2477"/>
              <a:ext cx="1717" cy="2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На территории населенного пункта лесничеств нет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" name="Text Box 430"/>
            <p:cNvSpPr txBox="1">
              <a:spLocks noChangeArrowheads="1"/>
            </p:cNvSpPr>
            <p:nvPr/>
          </p:nvSpPr>
          <p:spPr bwMode="auto">
            <a:xfrm>
              <a:off x="2" y="4231"/>
              <a:ext cx="1717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800" i="1">
                  <a:cs typeface="Arial" pitchFamily="34" charset="0"/>
                </a:rPr>
                <a:t>Места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добычи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лесных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ресурсов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пионерские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лагеря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дома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отдыха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дома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престарелых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места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массового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отдыха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туристические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маршруты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 </a:t>
              </a:r>
              <a:r>
                <a:rPr lang="ru-RU" sz="800" i="1"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Text Box 431"/>
            <p:cNvSpPr txBox="1">
              <a:spLocks noChangeArrowheads="1"/>
            </p:cNvSpPr>
            <p:nvPr/>
          </p:nvSpPr>
          <p:spPr bwMode="auto">
            <a:xfrm>
              <a:off x="2" y="4005"/>
              <a:ext cx="1717" cy="2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Шахты пещеры, горные выработки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Rectangle 432"/>
            <p:cNvSpPr>
              <a:spLocks noChangeArrowheads="1"/>
            </p:cNvSpPr>
            <p:nvPr/>
          </p:nvSpPr>
          <p:spPr bwMode="auto">
            <a:xfrm>
              <a:off x="0" y="1573"/>
              <a:ext cx="1719" cy="322"/>
            </a:xfrm>
            <a:prstGeom prst="rect">
              <a:avLst/>
            </a:prstGeom>
            <a:solidFill>
              <a:srgbClr val="FF00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90" tIns="45695" rIns="91390" bIns="45695">
              <a:spAutoFit/>
            </a:bodyPr>
            <a:lstStyle/>
            <a:p>
              <a:pPr algn="ctr"/>
              <a:r>
                <a:rPr lang="ru-RU" sz="900">
                  <a:solidFill>
                    <a:schemeClr val="bg1"/>
                  </a:solidFill>
                  <a:cs typeface="Arial" pitchFamily="34" charset="0"/>
                </a:rPr>
                <a:t>Места забора воды  с применением авиации на территории НП (вертолетом, самолетом Бе-200чс);  </a:t>
              </a:r>
              <a:r>
                <a:rPr lang="ru-RU" sz="900" u="sng">
                  <a:solidFill>
                    <a:schemeClr val="bg1"/>
                  </a:solidFill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235" name="Rectangle 435"/>
            <p:cNvSpPr>
              <a:spLocks noChangeArrowheads="1"/>
            </p:cNvSpPr>
            <p:nvPr/>
          </p:nvSpPr>
          <p:spPr bwMode="auto">
            <a:xfrm>
              <a:off x="2" y="2710"/>
              <a:ext cx="1717" cy="40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297" tIns="45647" rIns="91297" bIns="45647">
              <a:spAutoFit/>
            </a:bodyPr>
            <a:lstStyle/>
            <a:p>
              <a:pPr algn="ctr"/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Автомобильные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дороги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федерального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значения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по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территории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населенного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пункта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не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проходят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.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Опасных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участков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дороги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нет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" name="Rectangle 436"/>
            <p:cNvSpPr>
              <a:spLocks noChangeArrowheads="1"/>
            </p:cNvSpPr>
            <p:nvPr/>
          </p:nvSpPr>
          <p:spPr bwMode="auto">
            <a:xfrm>
              <a:off x="2" y="1881"/>
              <a:ext cx="1717" cy="27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90" tIns="45695" rIns="91390" bIns="45695" anchor="ctr"/>
            <a:lstStyle/>
            <a:p>
              <a:pPr algn="ctr"/>
              <a:r>
                <a:rPr lang="ru-RU" sz="900">
                  <a:solidFill>
                    <a:schemeClr val="bg1"/>
                  </a:solidFill>
                  <a:cs typeface="Arial" pitchFamily="34" charset="0"/>
                </a:rPr>
                <a:t>Пожарной части и пожарного поста (подразделения) на территории населенного пункта </a:t>
              </a:r>
              <a:r>
                <a:rPr lang="ru-RU" sz="900" i="1">
                  <a:solidFill>
                    <a:schemeClr val="bg1"/>
                  </a:solidFill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" name="Text Box 43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3687"/>
              <a:ext cx="1717" cy="333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территории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населенного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пункта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общественные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места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с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наличием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точки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доступа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в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Интернет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" name="Rectangle 438"/>
            <p:cNvSpPr>
              <a:spLocks noChangeArrowheads="1"/>
            </p:cNvSpPr>
            <p:nvPr/>
          </p:nvSpPr>
          <p:spPr bwMode="auto">
            <a:xfrm>
              <a:off x="2" y="5815"/>
              <a:ext cx="1717" cy="2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31" tIns="45664" rIns="91331" bIns="45664">
              <a:spAutoFit/>
            </a:bodyPr>
            <a:lstStyle/>
            <a:p>
              <a:pPr algn="ctr"/>
              <a:r>
                <a:rPr lang="ru-RU" sz="900">
                  <a:solidFill>
                    <a:srgbClr val="0033CC"/>
                  </a:solidFill>
                  <a:cs typeface="Arial" pitchFamily="34" charset="0"/>
                </a:rPr>
                <a:t>Стационарных постов ДПС на территории населенного пункта</a:t>
              </a:r>
              <a:r>
                <a:rPr lang="ru-RU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  <a:r>
                <a:rPr lang="ru-RU" sz="900" u="sng">
                  <a:solidFill>
                    <a:srgbClr val="FF3300"/>
                  </a:solidFill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Rectangle 440"/>
            <p:cNvSpPr>
              <a:spLocks noChangeArrowheads="1"/>
            </p:cNvSpPr>
            <p:nvPr/>
          </p:nvSpPr>
          <p:spPr bwMode="auto">
            <a:xfrm>
              <a:off x="2" y="3506"/>
              <a:ext cx="1717" cy="1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31" tIns="45664" rIns="91331" bIns="45664" anchor="ctr"/>
            <a:lstStyle/>
            <a:p>
              <a:pPr algn="ctr"/>
              <a:r>
                <a:rPr lang="ru-RU" sz="9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Поливомоечная техника отсутствует</a:t>
              </a:r>
              <a:r>
                <a:rPr lang="ru-RU" sz="90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 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" name="Rectangle 319"/>
            <p:cNvSpPr>
              <a:spLocks noChangeArrowheads="1"/>
            </p:cNvSpPr>
            <p:nvPr/>
          </p:nvSpPr>
          <p:spPr bwMode="auto">
            <a:xfrm>
              <a:off x="2" y="3117"/>
              <a:ext cx="1717" cy="37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90" tIns="45695" rIns="91390" bIns="45695" anchor="ctr"/>
            <a:lstStyle/>
            <a:p>
              <a:pPr algn="ctr"/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Медицинских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учреждений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населенного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пункта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нет</a:t>
              </a:r>
              <a:endPara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/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Места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базирования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БСПМ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территории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населенного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пункта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отсутствуют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97241" name="Группа 4"/>
          <p:cNvGrpSpPr>
            <a:grpSpLocks/>
          </p:cNvGrpSpPr>
          <p:nvPr/>
        </p:nvGrpSpPr>
        <p:grpSpPr bwMode="auto">
          <a:xfrm>
            <a:off x="11001375" y="1199215"/>
            <a:ext cx="1800225" cy="1149350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Организации СЭС на территории населенного пункта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97244" name="Группа 5"/>
          <p:cNvGrpSpPr>
            <a:grpSpLocks/>
          </p:cNvGrpSpPr>
          <p:nvPr/>
        </p:nvGrpSpPr>
        <p:grpSpPr bwMode="auto">
          <a:xfrm>
            <a:off x="499279" y="8525992"/>
            <a:ext cx="3603973" cy="1075208"/>
            <a:chOff x="7015130" y="-4648224"/>
            <a:chExt cx="3603527" cy="1075876"/>
          </a:xfrm>
        </p:grpSpPr>
        <p:sp>
          <p:nvSpPr>
            <p:cNvPr id="297245" name="Text Box 427"/>
            <p:cNvSpPr txBox="1">
              <a:spLocks noChangeArrowheads="1"/>
            </p:cNvSpPr>
            <p:nvPr/>
          </p:nvSpPr>
          <p:spPr bwMode="auto">
            <a:xfrm>
              <a:off x="8818655" y="-4648224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На территории села вертолетная площадка и аэродром 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246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821492" y="-4098198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На территории села </a:t>
              </a:r>
              <a:r>
                <a:rPr lang="ru-RU" sz="900" i="1" dirty="0" err="1">
                  <a:cs typeface="Arial" pitchFamily="34" charset="0"/>
                </a:rPr>
                <a:t>нефте</a:t>
              </a:r>
              <a:r>
                <a:rPr lang="ru-RU" sz="900" i="1" dirty="0">
                  <a:cs typeface="Arial" pitchFamily="34" charset="0"/>
                </a:rPr>
                <a:t>- и газопроводы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247" name="Text Box 443"/>
            <p:cNvSpPr txBox="1">
              <a:spLocks noChangeArrowheads="1"/>
            </p:cNvSpPr>
            <p:nvPr/>
          </p:nvSpPr>
          <p:spPr bwMode="auto">
            <a:xfrm>
              <a:off x="7015130" y="-4644135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Аэродромы гражданской Авиации 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297353" name="Group 393"/>
          <p:cNvGraphicFramePr>
            <a:graphicFrameLocks noGrp="1"/>
          </p:cNvGraphicFramePr>
          <p:nvPr/>
        </p:nvGraphicFramePr>
        <p:xfrm>
          <a:off x="0" y="0"/>
          <a:ext cx="12801600" cy="11874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Информационно-справочные материалы по резервам финансовых и материальных средств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Группа 172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4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9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3" name="Полилиния 192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5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89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90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91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7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8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80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81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3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6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7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8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4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2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79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Данилова АН, тел. 69-98-86, койко-мест 100</a:t>
              </a:r>
              <a:endParaRPr lang="ru-RU" dirty="0"/>
            </a:p>
          </p:txBody>
        </p:sp>
      </p:grp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731881" y="4334115"/>
            <a:ext cx="7694612" cy="138271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algn="ctr" defTabSz="1279525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территории н.п.</a:t>
            </a:r>
            <a:r>
              <a:rPr lang="ru-RU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объектов переработки с/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продукции, животных, потенциально-опасных и других производств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НЕТ</a:t>
            </a:r>
          </a:p>
        </p:txBody>
      </p:sp>
      <p:grpSp>
        <p:nvGrpSpPr>
          <p:cNvPr id="298127" name="Group 143"/>
          <p:cNvGrpSpPr>
            <a:grpSpLocks/>
          </p:cNvGrpSpPr>
          <p:nvPr/>
        </p:nvGrpSpPr>
        <p:grpSpPr bwMode="auto">
          <a:xfrm>
            <a:off x="10072687" y="2493962"/>
            <a:ext cx="2728913" cy="7107238"/>
            <a:chOff x="0" y="1573"/>
            <a:chExt cx="1719" cy="4478"/>
          </a:xfrm>
        </p:grpSpPr>
        <p:sp>
          <p:nvSpPr>
            <p:cNvPr id="7" name="Text Box 423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5571"/>
              <a:ext cx="1717" cy="246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села нефте- и газопроводы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Text Box 42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4862"/>
              <a:ext cx="1717" cy="459"/>
            </a:xfrm>
            <a:prstGeom prst="rect">
              <a:avLst/>
            </a:prstGeom>
            <a:solidFill>
              <a:srgbClr val="FFCC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800" i="1">
                  <a:cs typeface="Arial" pitchFamily="34" charset="0"/>
                </a:rPr>
                <a:t>Объекты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социального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культурного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значения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отсутствуют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</a:t>
              </a:r>
            </a:p>
            <a:p>
              <a:pPr algn="ctr"/>
              <a:r>
                <a:rPr lang="ru-RU" sz="800" i="1">
                  <a:cs typeface="Arial" pitchFamily="34" charset="0"/>
                </a:rPr>
                <a:t>Потенциально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-</a:t>
              </a:r>
              <a:r>
                <a:rPr lang="ru-RU" sz="800" i="1">
                  <a:cs typeface="Arial" pitchFamily="34" charset="0"/>
                </a:rPr>
                <a:t>опасные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промышленные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объекты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на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территории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населенного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пункта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отсутствуют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8130" name="Text Box 425"/>
            <p:cNvSpPr txBox="1">
              <a:spLocks noChangeArrowheads="1"/>
            </p:cNvSpPr>
            <p:nvPr/>
          </p:nvSpPr>
          <p:spPr bwMode="auto">
            <a:xfrm>
              <a:off x="2" y="4630"/>
              <a:ext cx="1717" cy="2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530" tIns="45260" rIns="90530" bIns="45260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Подразделения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войск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МО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РФ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ГО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территории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села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не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дислоцируются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8131" name="Rectangle 426"/>
            <p:cNvSpPr>
              <a:spLocks noChangeArrowheads="1"/>
            </p:cNvSpPr>
            <p:nvPr/>
          </p:nvSpPr>
          <p:spPr bwMode="auto">
            <a:xfrm>
              <a:off x="2" y="5340"/>
              <a:ext cx="1717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766" tIns="45381" rIns="90766" bIns="45381" anchor="ctr"/>
            <a:lstStyle/>
            <a:p>
              <a:pPr algn="ctr"/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Судоходные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реки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на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территории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населенного</a:t>
              </a:r>
              <a:endParaRPr lang="ru-RU" sz="900" i="1">
                <a:solidFill>
                  <a:srgbClr val="3333CC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/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пункта</a:t>
              </a:r>
              <a:r>
                <a:rPr lang="ru-RU" sz="900" i="1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3333CC"/>
                  </a:solidFill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" name="Text Box 428"/>
            <p:cNvSpPr txBox="1">
              <a:spLocks noChangeArrowheads="1"/>
            </p:cNvSpPr>
            <p:nvPr/>
          </p:nvSpPr>
          <p:spPr bwMode="auto">
            <a:xfrm>
              <a:off x="2" y="2157"/>
              <a:ext cx="1717" cy="3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Отделения железной доги, железная дорога на территории населенного пункта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" name="Text Box 429"/>
            <p:cNvSpPr txBox="1">
              <a:spLocks noChangeArrowheads="1"/>
            </p:cNvSpPr>
            <p:nvPr/>
          </p:nvSpPr>
          <p:spPr bwMode="auto">
            <a:xfrm>
              <a:off x="2" y="2477"/>
              <a:ext cx="1717" cy="2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населенного пункта лесничеств 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" name="Text Box 430"/>
            <p:cNvSpPr txBox="1">
              <a:spLocks noChangeArrowheads="1"/>
            </p:cNvSpPr>
            <p:nvPr/>
          </p:nvSpPr>
          <p:spPr bwMode="auto">
            <a:xfrm>
              <a:off x="2" y="4231"/>
              <a:ext cx="1717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800" i="1">
                  <a:cs typeface="Arial" pitchFamily="34" charset="0"/>
                </a:rPr>
                <a:t>Места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добычи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лесных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ресурсов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пионерские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лагеря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дома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отдыха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дома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престарелых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места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массового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отдыха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800" i="1">
                  <a:cs typeface="Arial" pitchFamily="34" charset="0"/>
                </a:rPr>
                <a:t>туристические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cs typeface="Arial" pitchFamily="34" charset="0"/>
                </a:rPr>
                <a:t>маршруты</a:t>
              </a:r>
              <a:r>
                <a:rPr lang="ru-RU" sz="800" i="1">
                  <a:latin typeface="Times New Roman" pitchFamily="18" charset="0"/>
                  <a:cs typeface="Arial" pitchFamily="34" charset="0"/>
                </a:rPr>
                <a:t>,  </a:t>
              </a:r>
              <a:r>
                <a:rPr lang="ru-RU" sz="800" i="1"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Text Box 431"/>
            <p:cNvSpPr txBox="1">
              <a:spLocks noChangeArrowheads="1"/>
            </p:cNvSpPr>
            <p:nvPr/>
          </p:nvSpPr>
          <p:spPr bwMode="auto">
            <a:xfrm>
              <a:off x="2" y="4005"/>
              <a:ext cx="1717" cy="2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068" tIns="45534" rIns="91068" bIns="45534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Шахты пещеры, горные выработки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Rectangle 432"/>
            <p:cNvSpPr>
              <a:spLocks noChangeArrowheads="1"/>
            </p:cNvSpPr>
            <p:nvPr/>
          </p:nvSpPr>
          <p:spPr bwMode="auto">
            <a:xfrm>
              <a:off x="0" y="1573"/>
              <a:ext cx="1719" cy="322"/>
            </a:xfrm>
            <a:prstGeom prst="rect">
              <a:avLst/>
            </a:prstGeom>
            <a:solidFill>
              <a:srgbClr val="FF00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90" tIns="45695" rIns="91390" bIns="45695">
              <a:spAutoFit/>
            </a:bodyPr>
            <a:lstStyle/>
            <a:p>
              <a:pPr algn="ctr"/>
              <a:r>
                <a:rPr lang="ru-RU" sz="900">
                  <a:solidFill>
                    <a:schemeClr val="bg1"/>
                  </a:solidFill>
                  <a:cs typeface="Arial" pitchFamily="34" charset="0"/>
                </a:rPr>
                <a:t>Места забора воды  с применением авиации на территории НП (вертолетом, самолетом Бе-200чс);  </a:t>
              </a:r>
              <a:r>
                <a:rPr lang="ru-RU" sz="900" u="sng">
                  <a:solidFill>
                    <a:schemeClr val="bg1"/>
                  </a:solidFill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8137" name="Rectangle 435"/>
            <p:cNvSpPr>
              <a:spLocks noChangeArrowheads="1"/>
            </p:cNvSpPr>
            <p:nvPr/>
          </p:nvSpPr>
          <p:spPr bwMode="auto">
            <a:xfrm>
              <a:off x="2" y="2710"/>
              <a:ext cx="1717" cy="40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297" tIns="45647" rIns="91297" bIns="45647">
              <a:spAutoFit/>
            </a:bodyPr>
            <a:lstStyle/>
            <a:p>
              <a:pPr algn="ctr"/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Автомобильные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дороги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федерального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значения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по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территории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населенного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solidFill>
                    <a:srgbClr val="0033CC"/>
                  </a:solidFill>
                  <a:cs typeface="Arial" pitchFamily="34" charset="0"/>
                </a:rPr>
                <a:t>пункта</a:t>
              </a:r>
              <a:r>
                <a:rPr lang="ru-RU" sz="900" i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не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проходят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.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Опасных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участков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дороги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 u="sng">
                  <a:solidFill>
                    <a:srgbClr val="FF3300"/>
                  </a:solidFill>
                  <a:cs typeface="Arial" pitchFamily="34" charset="0"/>
                </a:rPr>
                <a:t>нет</a:t>
              </a:r>
              <a:r>
                <a:rPr lang="ru-RU" sz="900" i="1" u="sng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" name="Rectangle 436"/>
            <p:cNvSpPr>
              <a:spLocks noChangeArrowheads="1"/>
            </p:cNvSpPr>
            <p:nvPr/>
          </p:nvSpPr>
          <p:spPr bwMode="auto">
            <a:xfrm>
              <a:off x="2" y="1881"/>
              <a:ext cx="1717" cy="27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90" tIns="45695" rIns="91390" bIns="45695" anchor="ctr"/>
            <a:lstStyle/>
            <a:p>
              <a:pPr algn="ctr"/>
              <a:r>
                <a:rPr lang="ru-RU" sz="900">
                  <a:solidFill>
                    <a:schemeClr val="bg1"/>
                  </a:solidFill>
                  <a:cs typeface="Arial" pitchFamily="34" charset="0"/>
                </a:rPr>
                <a:t>Пожарной части и пожарного поста (подразделения) на территории населенного пункта </a:t>
              </a:r>
              <a:r>
                <a:rPr lang="ru-RU" sz="900" i="1">
                  <a:solidFill>
                    <a:schemeClr val="bg1"/>
                  </a:solidFill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" name="Text Box 43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" y="3687"/>
              <a:ext cx="1717" cy="333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84" tIns="54639" rIns="109284" bIns="54639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территории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населенного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пункта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общественные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места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с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наличием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точки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доступа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в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Интернет</a:t>
              </a:r>
              <a:r>
                <a:rPr lang="ru-RU" sz="900" i="1"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900" i="1">
                  <a:cs typeface="Arial" pitchFamily="34" charset="0"/>
                </a:rPr>
                <a:t>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2" name="Rectangle 438"/>
            <p:cNvSpPr>
              <a:spLocks noChangeArrowheads="1"/>
            </p:cNvSpPr>
            <p:nvPr/>
          </p:nvSpPr>
          <p:spPr bwMode="auto">
            <a:xfrm>
              <a:off x="2" y="5815"/>
              <a:ext cx="1717" cy="2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31" tIns="45664" rIns="91331" bIns="45664">
              <a:spAutoFit/>
            </a:bodyPr>
            <a:lstStyle/>
            <a:p>
              <a:pPr algn="ctr"/>
              <a:r>
                <a:rPr lang="ru-RU" sz="900">
                  <a:solidFill>
                    <a:srgbClr val="0033CC"/>
                  </a:solidFill>
                  <a:cs typeface="Arial" pitchFamily="34" charset="0"/>
                </a:rPr>
                <a:t>Стационарных постов ДПС на территории населенного пункта</a:t>
              </a:r>
              <a:r>
                <a:rPr lang="ru-RU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  <a:r>
                <a:rPr lang="ru-RU" sz="900" u="sng">
                  <a:solidFill>
                    <a:srgbClr val="FF3300"/>
                  </a:solidFill>
                  <a:cs typeface="Arial" pitchFamily="34" charset="0"/>
                </a:rPr>
                <a:t>нет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4" name="Rectangle 440"/>
            <p:cNvSpPr>
              <a:spLocks noChangeArrowheads="1"/>
            </p:cNvSpPr>
            <p:nvPr/>
          </p:nvSpPr>
          <p:spPr bwMode="auto">
            <a:xfrm>
              <a:off x="2" y="3506"/>
              <a:ext cx="1717" cy="1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331" tIns="45664" rIns="91331" bIns="45664" anchor="ctr"/>
            <a:lstStyle/>
            <a:p>
              <a:pPr algn="ctr"/>
              <a:r>
                <a:rPr lang="ru-RU" sz="9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Поливомоечная техника отсутствует</a:t>
              </a:r>
              <a:r>
                <a:rPr lang="ru-RU" sz="90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 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" name="Rectangle 319"/>
            <p:cNvSpPr>
              <a:spLocks noChangeArrowheads="1"/>
            </p:cNvSpPr>
            <p:nvPr/>
          </p:nvSpPr>
          <p:spPr bwMode="auto">
            <a:xfrm>
              <a:off x="2" y="3117"/>
              <a:ext cx="1717" cy="37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90" tIns="45695" rIns="91390" bIns="45695" anchor="ctr"/>
            <a:lstStyle/>
            <a:p>
              <a:pPr algn="ctr"/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Медицинских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учреждений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населенного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пункта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нет</a:t>
              </a:r>
              <a:endParaRPr lang="ru-RU" sz="800" i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/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Места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базирования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БСПМ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территории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населенного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пункта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800" i="1">
                  <a:solidFill>
                    <a:schemeClr val="bg1"/>
                  </a:solidFill>
                  <a:cs typeface="Arial" pitchFamily="34" charset="0"/>
                </a:rPr>
                <a:t>отсутствуют</a:t>
              </a:r>
              <a:r>
                <a:rPr lang="ru-RU" sz="800" i="1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98143" name="Группа 4"/>
          <p:cNvGrpSpPr>
            <a:grpSpLocks/>
          </p:cNvGrpSpPr>
          <p:nvPr/>
        </p:nvGrpSpPr>
        <p:grpSpPr bwMode="auto">
          <a:xfrm>
            <a:off x="0" y="6959600"/>
            <a:ext cx="1800225" cy="1149350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нет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>
                  <a:cs typeface="Arial" pitchFamily="34" charset="0"/>
                </a:rPr>
                <a:t>Организации СЭС на территории населенного пункта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98146" name="Группа 5"/>
          <p:cNvGrpSpPr>
            <a:grpSpLocks/>
          </p:cNvGrpSpPr>
          <p:nvPr/>
        </p:nvGrpSpPr>
        <p:grpSpPr bwMode="auto">
          <a:xfrm>
            <a:off x="0" y="8161337"/>
            <a:ext cx="1800225" cy="1439863"/>
            <a:chOff x="2368550" y="2295508"/>
            <a:chExt cx="1800002" cy="1440758"/>
          </a:xfrm>
        </p:grpSpPr>
        <p:sp>
          <p:nvSpPr>
            <p:cNvPr id="298147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На территории села вертолетная площадка и аэродром 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8148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 dirty="0">
                  <a:cs typeface="Arial" pitchFamily="34" charset="0"/>
                </a:rPr>
                <a:t>На территории села </a:t>
              </a:r>
              <a:r>
                <a:rPr lang="ru-RU" sz="900" i="1" dirty="0" err="1">
                  <a:cs typeface="Arial" pitchFamily="34" charset="0"/>
                </a:rPr>
                <a:t>нефте</a:t>
              </a:r>
              <a:r>
                <a:rPr lang="ru-RU" sz="900" i="1" dirty="0">
                  <a:cs typeface="Arial" pitchFamily="34" charset="0"/>
                </a:rPr>
                <a:t>- и газопроводы отсутствуют</a:t>
              </a:r>
              <a:endParaRPr lang="ru-RU" sz="55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8149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>
                  <a:cs typeface="Arial" pitchFamily="34" charset="0"/>
                </a:rPr>
                <a:t>Аэродромы гражданской Авиации  отсутствуют</a:t>
              </a:r>
              <a:endParaRPr lang="ru-RU" sz="5500">
                <a:latin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298248" name="Group 264"/>
          <p:cNvGraphicFramePr>
            <a:graphicFrameLocks noGrp="1"/>
          </p:cNvGraphicFramePr>
          <p:nvPr/>
        </p:nvGraphicFramePr>
        <p:xfrm>
          <a:off x="0" y="0"/>
          <a:ext cx="12801600" cy="11874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Схема производственного объекта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4" y="-1583"/>
            <a:ext cx="12803183" cy="96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13075"/>
            <a:ext cx="12801600" cy="3367088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r>
              <a:rPr lang="ru-RU" sz="6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ИНФОРМАЦИОННО -СПРАВОЧНЫЕ МАТЕРИАЛЫ</a:t>
            </a:r>
            <a:endParaRPr lang="ru-RU" sz="6000" b="1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1863"/>
            <a:ext cx="12801600" cy="86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Таблица 503"/>
          <p:cNvPicPr>
            <a:picLocks noGrp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5813" y="5905500"/>
            <a:ext cx="5359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Таблица 499"/>
          <p:cNvPicPr>
            <a:picLocks noGrp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0" y="5905500"/>
            <a:ext cx="53578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3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5272882" y="5326856"/>
            <a:ext cx="971550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894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5495925" y="5327650"/>
            <a:ext cx="973138" cy="1588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895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5715001" y="5324475"/>
            <a:ext cx="989012" cy="1587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896" name="Прямоугольник 16"/>
          <p:cNvSpPr>
            <a:spLocks noChangeArrowheads="1"/>
          </p:cNvSpPr>
          <p:nvPr/>
        </p:nvSpPr>
        <p:spPr bwMode="auto">
          <a:xfrm>
            <a:off x="7762875" y="7510463"/>
            <a:ext cx="465138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897" name="Прямоугольник 16"/>
          <p:cNvSpPr>
            <a:spLocks noChangeArrowheads="1"/>
          </p:cNvSpPr>
          <p:nvPr/>
        </p:nvSpPr>
        <p:spPr bwMode="auto">
          <a:xfrm>
            <a:off x="7505700" y="6977063"/>
            <a:ext cx="463550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898" name="Прямоугольник 16"/>
          <p:cNvSpPr>
            <a:spLocks noChangeArrowheads="1"/>
          </p:cNvSpPr>
          <p:nvPr/>
        </p:nvSpPr>
        <p:spPr bwMode="auto">
          <a:xfrm>
            <a:off x="7205663" y="7516813"/>
            <a:ext cx="463550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cxnSp>
        <p:nvCxnSpPr>
          <p:cNvPr id="37899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6534944" y="5317331"/>
            <a:ext cx="100965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00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6765131" y="5312569"/>
            <a:ext cx="1000125" cy="1588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01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6981825" y="5310188"/>
            <a:ext cx="1017587" cy="158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02" name="Прямоугольник 16"/>
          <p:cNvSpPr>
            <a:spLocks noChangeArrowheads="1"/>
          </p:cNvSpPr>
          <p:nvPr/>
        </p:nvSpPr>
        <p:spPr bwMode="auto">
          <a:xfrm>
            <a:off x="9466263" y="7489825"/>
            <a:ext cx="466725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903" name="Прямоугольник 16"/>
          <p:cNvSpPr>
            <a:spLocks noChangeArrowheads="1"/>
          </p:cNvSpPr>
          <p:nvPr/>
        </p:nvSpPr>
        <p:spPr bwMode="auto">
          <a:xfrm>
            <a:off x="9155113" y="7010400"/>
            <a:ext cx="463550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904" name="Прямоугольник 16"/>
          <p:cNvSpPr>
            <a:spLocks noChangeArrowheads="1"/>
          </p:cNvSpPr>
          <p:nvPr/>
        </p:nvSpPr>
        <p:spPr bwMode="auto">
          <a:xfrm>
            <a:off x="8883650" y="7489825"/>
            <a:ext cx="463550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cxnSp>
        <p:nvCxnSpPr>
          <p:cNvPr id="37905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8178801" y="5305425"/>
            <a:ext cx="1014412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06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8401844" y="5306219"/>
            <a:ext cx="1016000" cy="1588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07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8624094" y="5299869"/>
            <a:ext cx="1025525" cy="1587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08" name="Прямоугольник 16"/>
          <p:cNvSpPr>
            <a:spLocks noChangeArrowheads="1"/>
          </p:cNvSpPr>
          <p:nvPr/>
        </p:nvSpPr>
        <p:spPr bwMode="auto">
          <a:xfrm>
            <a:off x="11595100" y="7488238"/>
            <a:ext cx="466725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909" name="Прямоугольник 16"/>
          <p:cNvSpPr>
            <a:spLocks noChangeArrowheads="1"/>
          </p:cNvSpPr>
          <p:nvPr/>
        </p:nvSpPr>
        <p:spPr bwMode="auto">
          <a:xfrm>
            <a:off x="11280775" y="7002463"/>
            <a:ext cx="466725" cy="252412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910" name="Прямоугольник 16"/>
          <p:cNvSpPr>
            <a:spLocks noChangeArrowheads="1"/>
          </p:cNvSpPr>
          <p:nvPr/>
        </p:nvSpPr>
        <p:spPr bwMode="auto">
          <a:xfrm>
            <a:off x="10988675" y="7488238"/>
            <a:ext cx="466725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cxnSp>
        <p:nvCxnSpPr>
          <p:cNvPr id="37911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7259638" y="5291138"/>
            <a:ext cx="1044575" cy="31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12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7485063" y="5291138"/>
            <a:ext cx="1042987" cy="1587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13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7703344" y="5288756"/>
            <a:ext cx="1060450" cy="158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14" name="Прямоугольник 16"/>
          <p:cNvSpPr>
            <a:spLocks noChangeArrowheads="1"/>
          </p:cNvSpPr>
          <p:nvPr/>
        </p:nvSpPr>
        <p:spPr bwMode="auto">
          <a:xfrm>
            <a:off x="10440988" y="7032625"/>
            <a:ext cx="465137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915" name="Прямоугольник 16"/>
          <p:cNvSpPr>
            <a:spLocks noChangeArrowheads="1"/>
          </p:cNvSpPr>
          <p:nvPr/>
        </p:nvSpPr>
        <p:spPr bwMode="auto">
          <a:xfrm>
            <a:off x="10102850" y="7494588"/>
            <a:ext cx="466725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916" name="Прямоугольник 16"/>
          <p:cNvSpPr>
            <a:spLocks noChangeArrowheads="1"/>
          </p:cNvSpPr>
          <p:nvPr/>
        </p:nvSpPr>
        <p:spPr bwMode="auto">
          <a:xfrm>
            <a:off x="9825038" y="7016750"/>
            <a:ext cx="465137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cxnSp>
        <p:nvCxnSpPr>
          <p:cNvPr id="37917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5867400" y="5284788"/>
            <a:ext cx="1068387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18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6093619" y="5282407"/>
            <a:ext cx="1063625" cy="1587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19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6310312" y="5281613"/>
            <a:ext cx="1084263" cy="158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20" name="Прямоугольник 16"/>
          <p:cNvSpPr>
            <a:spLocks noChangeArrowheads="1"/>
          </p:cNvSpPr>
          <p:nvPr/>
        </p:nvSpPr>
        <p:spPr bwMode="auto">
          <a:xfrm>
            <a:off x="8602663" y="6989763"/>
            <a:ext cx="466725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921" name="Прямоугольник 16"/>
          <p:cNvSpPr>
            <a:spLocks noChangeArrowheads="1"/>
          </p:cNvSpPr>
          <p:nvPr/>
        </p:nvSpPr>
        <p:spPr bwMode="auto">
          <a:xfrm>
            <a:off x="8316913" y="7489825"/>
            <a:ext cx="466725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922" name="Прямоугольник 16"/>
          <p:cNvSpPr>
            <a:spLocks noChangeArrowheads="1"/>
          </p:cNvSpPr>
          <p:nvPr/>
        </p:nvSpPr>
        <p:spPr bwMode="auto">
          <a:xfrm>
            <a:off x="8045450" y="6989763"/>
            <a:ext cx="466725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cxnSp>
        <p:nvCxnSpPr>
          <p:cNvPr id="37923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4310856" y="5264944"/>
            <a:ext cx="1057275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7924" name="Прямая со стрелкой 22"/>
          <p:cNvCxnSpPr>
            <a:cxnSpLocks noChangeShapeType="1"/>
          </p:cNvCxnSpPr>
          <p:nvPr/>
        </p:nvCxnSpPr>
        <p:spPr bwMode="auto">
          <a:xfrm flipV="1">
            <a:off x="5770563" y="3973513"/>
            <a:ext cx="2940050" cy="31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925" name="Прямая со стрелкой 22"/>
          <p:cNvCxnSpPr>
            <a:cxnSpLocks noChangeShapeType="1"/>
          </p:cNvCxnSpPr>
          <p:nvPr/>
        </p:nvCxnSpPr>
        <p:spPr bwMode="auto">
          <a:xfrm flipV="1">
            <a:off x="5957888" y="4110038"/>
            <a:ext cx="2946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7926" name="Прямая со стрелкой 22"/>
          <p:cNvCxnSpPr>
            <a:cxnSpLocks noChangeShapeType="1"/>
          </p:cNvCxnSpPr>
          <p:nvPr/>
        </p:nvCxnSpPr>
        <p:spPr bwMode="auto">
          <a:xfrm flipH="1">
            <a:off x="9382125" y="2486025"/>
            <a:ext cx="1588" cy="73025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37927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-15081" y="5325269"/>
            <a:ext cx="969963" cy="31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28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208757" y="5326856"/>
            <a:ext cx="971550" cy="1587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29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427038" y="5324475"/>
            <a:ext cx="989012" cy="158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30" name="Прямоугольник 16"/>
          <p:cNvSpPr>
            <a:spLocks noChangeArrowheads="1"/>
          </p:cNvSpPr>
          <p:nvPr/>
        </p:nvSpPr>
        <p:spPr bwMode="auto">
          <a:xfrm>
            <a:off x="928688" y="7510463"/>
            <a:ext cx="466725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931" name="Прямоугольник 16"/>
          <p:cNvSpPr>
            <a:spLocks noChangeArrowheads="1"/>
          </p:cNvSpPr>
          <p:nvPr/>
        </p:nvSpPr>
        <p:spPr bwMode="auto">
          <a:xfrm>
            <a:off x="671513" y="6977063"/>
            <a:ext cx="463550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932" name="Прямоугольник 16"/>
          <p:cNvSpPr>
            <a:spLocks noChangeArrowheads="1"/>
          </p:cNvSpPr>
          <p:nvPr/>
        </p:nvSpPr>
        <p:spPr bwMode="auto">
          <a:xfrm>
            <a:off x="371475" y="7513638"/>
            <a:ext cx="466725" cy="252412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cxnSp>
        <p:nvCxnSpPr>
          <p:cNvPr id="37933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1247775" y="5316538"/>
            <a:ext cx="1008063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34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1477169" y="5312569"/>
            <a:ext cx="99853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35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1693863" y="5310188"/>
            <a:ext cx="1017587" cy="1587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36" name="Прямоугольник 16"/>
          <p:cNvSpPr>
            <a:spLocks noChangeArrowheads="1"/>
          </p:cNvSpPr>
          <p:nvPr/>
        </p:nvSpPr>
        <p:spPr bwMode="auto">
          <a:xfrm>
            <a:off x="2632075" y="7489825"/>
            <a:ext cx="466725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937" name="Прямоугольник 16"/>
          <p:cNvSpPr>
            <a:spLocks noChangeArrowheads="1"/>
          </p:cNvSpPr>
          <p:nvPr/>
        </p:nvSpPr>
        <p:spPr bwMode="auto">
          <a:xfrm>
            <a:off x="2320925" y="7007225"/>
            <a:ext cx="466725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938" name="Прямоугольник 16"/>
          <p:cNvSpPr>
            <a:spLocks noChangeArrowheads="1"/>
          </p:cNvSpPr>
          <p:nvPr/>
        </p:nvSpPr>
        <p:spPr bwMode="auto">
          <a:xfrm>
            <a:off x="2049463" y="7488238"/>
            <a:ext cx="466725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cxnSp>
        <p:nvCxnSpPr>
          <p:cNvPr id="37939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2890044" y="5304632"/>
            <a:ext cx="101282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40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3113088" y="5305425"/>
            <a:ext cx="1014412" cy="1588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41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3335338" y="5299075"/>
            <a:ext cx="1023938" cy="1587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42" name="Прямоугольник 16"/>
          <p:cNvSpPr>
            <a:spLocks noChangeArrowheads="1"/>
          </p:cNvSpPr>
          <p:nvPr/>
        </p:nvSpPr>
        <p:spPr bwMode="auto">
          <a:xfrm>
            <a:off x="4760913" y="7485063"/>
            <a:ext cx="463550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943" name="Прямоугольник 16"/>
          <p:cNvSpPr>
            <a:spLocks noChangeArrowheads="1"/>
          </p:cNvSpPr>
          <p:nvPr/>
        </p:nvSpPr>
        <p:spPr bwMode="auto">
          <a:xfrm>
            <a:off x="4445000" y="7000875"/>
            <a:ext cx="466725" cy="254000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944" name="Прямоугольник 16"/>
          <p:cNvSpPr>
            <a:spLocks noChangeArrowheads="1"/>
          </p:cNvSpPr>
          <p:nvPr/>
        </p:nvSpPr>
        <p:spPr bwMode="auto">
          <a:xfrm>
            <a:off x="4154488" y="7485063"/>
            <a:ext cx="466725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cxnSp>
        <p:nvCxnSpPr>
          <p:cNvPr id="37945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1971675" y="5289551"/>
            <a:ext cx="1042987" cy="476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46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2197101" y="5289550"/>
            <a:ext cx="1041400" cy="31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47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2414588" y="5289550"/>
            <a:ext cx="1060450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48" name="Прямоугольник 16"/>
          <p:cNvSpPr>
            <a:spLocks noChangeArrowheads="1"/>
          </p:cNvSpPr>
          <p:nvPr/>
        </p:nvSpPr>
        <p:spPr bwMode="auto">
          <a:xfrm>
            <a:off x="3573463" y="7018338"/>
            <a:ext cx="466725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949" name="Прямоугольник 16"/>
          <p:cNvSpPr>
            <a:spLocks noChangeArrowheads="1"/>
          </p:cNvSpPr>
          <p:nvPr/>
        </p:nvSpPr>
        <p:spPr bwMode="auto">
          <a:xfrm>
            <a:off x="3268663" y="7491413"/>
            <a:ext cx="466725" cy="252412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950" name="Прямоугольник 16"/>
          <p:cNvSpPr>
            <a:spLocks noChangeArrowheads="1"/>
          </p:cNvSpPr>
          <p:nvPr/>
        </p:nvSpPr>
        <p:spPr bwMode="auto">
          <a:xfrm>
            <a:off x="2990850" y="7016750"/>
            <a:ext cx="465138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cxnSp>
        <p:nvCxnSpPr>
          <p:cNvPr id="37951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579438" y="5284788"/>
            <a:ext cx="1068387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52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804863" y="5281613"/>
            <a:ext cx="1063625" cy="31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53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1022350" y="5281613"/>
            <a:ext cx="108267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54" name="Прямоугольник 16"/>
          <p:cNvSpPr>
            <a:spLocks noChangeArrowheads="1"/>
          </p:cNvSpPr>
          <p:nvPr/>
        </p:nvSpPr>
        <p:spPr bwMode="auto">
          <a:xfrm>
            <a:off x="1771650" y="6988175"/>
            <a:ext cx="463550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Ч+1,5-2ч</a:t>
            </a:r>
          </a:p>
        </p:txBody>
      </p:sp>
      <p:sp>
        <p:nvSpPr>
          <p:cNvPr id="37955" name="Прямоугольник 16"/>
          <p:cNvSpPr>
            <a:spLocks noChangeArrowheads="1"/>
          </p:cNvSpPr>
          <p:nvPr/>
        </p:nvSpPr>
        <p:spPr bwMode="auto">
          <a:xfrm>
            <a:off x="1482725" y="7489825"/>
            <a:ext cx="466725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Ч+20</a:t>
            </a:r>
          </a:p>
        </p:txBody>
      </p:sp>
      <p:sp>
        <p:nvSpPr>
          <p:cNvPr id="37956" name="Прямоугольник 16"/>
          <p:cNvSpPr>
            <a:spLocks noChangeArrowheads="1"/>
          </p:cNvSpPr>
          <p:nvPr/>
        </p:nvSpPr>
        <p:spPr bwMode="auto">
          <a:xfrm>
            <a:off x="1212850" y="6988175"/>
            <a:ext cx="465138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Ч+30</a:t>
            </a:r>
          </a:p>
        </p:txBody>
      </p:sp>
      <p:sp>
        <p:nvSpPr>
          <p:cNvPr id="37957" name="Прямоугольник 256"/>
          <p:cNvSpPr>
            <a:spLocks noChangeArrowheads="1"/>
          </p:cNvSpPr>
          <p:nvPr/>
        </p:nvSpPr>
        <p:spPr bwMode="auto">
          <a:xfrm>
            <a:off x="11725275" y="3587750"/>
            <a:ext cx="787400" cy="2036763"/>
          </a:xfrm>
          <a:prstGeom prst="rect">
            <a:avLst/>
          </a:prstGeom>
          <a:solidFill>
            <a:srgbClr val="FF0000">
              <a:alpha val="32156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127852" tIns="63931" rIns="127852" bIns="63931" anchor="ctr"/>
          <a:lstStyle/>
          <a:p>
            <a:pPr algn="ctr" defTabSz="1279525">
              <a:spcBef>
                <a:spcPct val="50000"/>
              </a:spcBef>
            </a:pPr>
            <a:endParaRPr lang="ru-RU" sz="1700" i="1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7958" name="Прямая со стрелкой 22"/>
          <p:cNvCxnSpPr>
            <a:cxnSpLocks noChangeShapeType="1"/>
          </p:cNvCxnSpPr>
          <p:nvPr/>
        </p:nvCxnSpPr>
        <p:spPr bwMode="auto">
          <a:xfrm>
            <a:off x="849313" y="4243388"/>
            <a:ext cx="2960687" cy="1587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/>
          </a:ln>
        </p:spPr>
      </p:cxnSp>
      <p:sp>
        <p:nvSpPr>
          <p:cNvPr id="37959" name="Прямоугольник 17"/>
          <p:cNvSpPr>
            <a:spLocks noChangeArrowheads="1"/>
          </p:cNvSpPr>
          <p:nvPr/>
        </p:nvSpPr>
        <p:spPr bwMode="auto">
          <a:xfrm>
            <a:off x="9734550" y="3657600"/>
            <a:ext cx="1784350" cy="174942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50331" tIns="50331" rIns="50331" bIns="89414" anchorCtr="1"/>
          <a:lstStyle/>
          <a:p>
            <a:pPr algn="ctr" defTabSz="1790700"/>
            <a:r>
              <a:rPr lang="ru-RU" sz="1000">
                <a:latin typeface="Arial" charset="0"/>
                <a:cs typeface="Times New Roman" pitchFamily="18" charset="0"/>
              </a:rPr>
              <a:t>Глава администрации МО</a:t>
            </a:r>
          </a:p>
        </p:txBody>
      </p:sp>
      <p:sp>
        <p:nvSpPr>
          <p:cNvPr id="37960" name="TextBox 47"/>
          <p:cNvSpPr txBox="1">
            <a:spLocks noChangeArrowheads="1"/>
          </p:cNvSpPr>
          <p:nvPr/>
        </p:nvSpPr>
        <p:spPr bwMode="auto">
          <a:xfrm>
            <a:off x="11991975" y="0"/>
            <a:ext cx="2984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9855" tIns="74929" rIns="149855" bIns="74929">
            <a:spAutoFit/>
          </a:bodyPr>
          <a:lstStyle/>
          <a:p>
            <a:pPr defTabSz="1339850"/>
            <a:endParaRPr lang="ru-RU" sz="600">
              <a:latin typeface="Arial" charset="0"/>
            </a:endParaRPr>
          </a:p>
        </p:txBody>
      </p:sp>
      <p:sp>
        <p:nvSpPr>
          <p:cNvPr id="4168" name="Rectangle 2"/>
          <p:cNvSpPr>
            <a:spLocks noChangeArrowheads="1"/>
          </p:cNvSpPr>
          <p:nvPr/>
        </p:nvSpPr>
        <p:spPr bwMode="auto">
          <a:xfrm>
            <a:off x="0" y="0"/>
            <a:ext cx="12801600" cy="130016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lIns="100673" tIns="0" rIns="100673" bIns="0"/>
          <a:lstStyle/>
          <a:p>
            <a:pPr algn="ctr" defTabSz="1104900" eaLnBrk="0" hangingPunct="0">
              <a:tabLst>
                <a:tab pos="5634038" algn="l"/>
              </a:tabLst>
              <a:defRPr/>
            </a:pPr>
            <a:r>
              <a:rPr lang="ru-RU" sz="2500" b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СТРУКТУРА ОПОВЕЩЕНИЯ И ИНФОРМИРОВАНИЯ НАСЕЛЕНИЯ ИРКУТСКОЙ ОБЛАСТИ </a:t>
            </a:r>
          </a:p>
          <a:p>
            <a:pPr algn="ctr" defTabSz="1104900" eaLnBrk="0" hangingPunct="0">
              <a:tabLst>
                <a:tab pos="5634038" algn="l"/>
              </a:tabLst>
              <a:defRPr/>
            </a:pPr>
            <a:r>
              <a:rPr lang="ru-RU" sz="2500" b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 СЛУЧАЕ ЧС (СОЦИАЛЬНО ЗНАЧИМОГО ПРОИСШЕСТВИЯ)</a:t>
            </a:r>
          </a:p>
        </p:txBody>
      </p:sp>
      <p:sp>
        <p:nvSpPr>
          <p:cNvPr id="37962" name="Прямоугольник 16"/>
          <p:cNvSpPr>
            <a:spLocks noChangeArrowheads="1"/>
          </p:cNvSpPr>
          <p:nvPr/>
        </p:nvSpPr>
        <p:spPr bwMode="auto">
          <a:xfrm>
            <a:off x="177800" y="8166100"/>
            <a:ext cx="12388850" cy="3667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78833" tIns="89414" rIns="178833" bIns="89414" anchor="ctr"/>
          <a:lstStyle/>
          <a:p>
            <a:pPr algn="ctr" defTabSz="1790700"/>
            <a:r>
              <a:rPr lang="ru-RU" sz="2000">
                <a:latin typeface="Arial" charset="0"/>
                <a:cs typeface="Times New Roman" pitchFamily="18" charset="0"/>
              </a:rPr>
              <a:t>НАСЕЛЕНИЕ</a:t>
            </a:r>
          </a:p>
        </p:txBody>
      </p:sp>
      <p:grpSp>
        <p:nvGrpSpPr>
          <p:cNvPr id="3" name="Группа 205"/>
          <p:cNvGrpSpPr/>
          <p:nvPr/>
        </p:nvGrpSpPr>
        <p:grpSpPr>
          <a:xfrm>
            <a:off x="10171899" y="2590791"/>
            <a:ext cx="2394502" cy="487047"/>
            <a:chOff x="7238997" y="1000108"/>
            <a:chExt cx="2298700" cy="347685"/>
          </a:xfrm>
          <a:solidFill>
            <a:schemeClr val="tx2">
              <a:lumMod val="60000"/>
              <a:lumOff val="40000"/>
              <a:alpha val="44000"/>
            </a:schemeClr>
          </a:solidFill>
        </p:grpSpPr>
        <p:sp>
          <p:nvSpPr>
            <p:cNvPr id="16396" name="Rectangle 41"/>
            <p:cNvSpPr>
              <a:spLocks noChangeArrowheads="1"/>
            </p:cNvSpPr>
            <p:nvPr/>
          </p:nvSpPr>
          <p:spPr bwMode="auto">
            <a:xfrm>
              <a:off x="7238997" y="1179511"/>
              <a:ext cx="2298700" cy="168282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855" tIns="72000" rIns="90855" bIns="72000" anchor="ctr"/>
            <a:lstStyle/>
            <a:p>
              <a:pPr algn="ctr" defTabSz="912813">
                <a:defRPr/>
              </a:pPr>
              <a:r>
                <a:rPr lang="ru-RU" sz="800" dirty="0">
                  <a:latin typeface="Arial" charset="0"/>
                  <a:cs typeface="Arial" charset="0"/>
                </a:rPr>
                <a:t>КЧС субъекта</a:t>
              </a:r>
            </a:p>
          </p:txBody>
        </p:sp>
        <p:sp>
          <p:nvSpPr>
            <p:cNvPr id="264" name="Rectangle 24"/>
            <p:cNvSpPr>
              <a:spLocks noChangeArrowheads="1"/>
            </p:cNvSpPr>
            <p:nvPr/>
          </p:nvSpPr>
          <p:spPr bwMode="auto">
            <a:xfrm>
              <a:off x="7238997" y="1000108"/>
              <a:ext cx="2298700" cy="180967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855" tIns="108000" rIns="90855" bIns="0" anchor="ctr"/>
            <a:lstStyle/>
            <a:p>
              <a:pPr algn="ctr" defTabSz="912813">
                <a:defRPr/>
              </a:pPr>
              <a:r>
                <a:rPr lang="ru-RU" sz="800" dirty="0">
                  <a:latin typeface="Arial" charset="0"/>
                  <a:cs typeface="Arial" charset="0"/>
                </a:rPr>
                <a:t>Глава администрации субъекта</a:t>
              </a:r>
            </a:p>
            <a:p>
              <a:pPr defTabSz="912813">
                <a:defRPr/>
              </a:pPr>
              <a:endParaRPr lang="ru-RU" sz="800" dirty="0">
                <a:cs typeface="Arial" charset="0"/>
              </a:endParaRPr>
            </a:p>
          </p:txBody>
        </p:sp>
      </p:grpSp>
      <p:sp>
        <p:nvSpPr>
          <p:cNvPr id="37964" name="Прямоугольник 16"/>
          <p:cNvSpPr>
            <a:spLocks noChangeArrowheads="1"/>
          </p:cNvSpPr>
          <p:nvPr/>
        </p:nvSpPr>
        <p:spPr bwMode="auto">
          <a:xfrm>
            <a:off x="9817100" y="4210050"/>
            <a:ext cx="1030288" cy="1096963"/>
          </a:xfrm>
          <a:prstGeom prst="rect">
            <a:avLst/>
          </a:prstGeom>
          <a:solidFill>
            <a:srgbClr val="66FFFF">
              <a:alpha val="49019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78833" tIns="89414" rIns="178833" bIns="89414" anchor="ctr"/>
          <a:lstStyle/>
          <a:p>
            <a:pPr algn="ctr" defTabSz="1790700"/>
            <a:r>
              <a:rPr lang="ru-RU" sz="1100">
                <a:latin typeface="Arial" charset="0"/>
                <a:cs typeface="Times New Roman" pitchFamily="18" charset="0"/>
              </a:rPr>
              <a:t>ЕДДС</a:t>
            </a:r>
          </a:p>
          <a:p>
            <a:pPr algn="ctr" defTabSz="1790700"/>
            <a:r>
              <a:rPr lang="ru-RU" sz="1000">
                <a:latin typeface="Arial" charset="0"/>
                <a:cs typeface="Times New Roman" pitchFamily="18" charset="0"/>
              </a:rPr>
              <a:t>(Дежурный по ОВД)</a:t>
            </a:r>
          </a:p>
        </p:txBody>
      </p:sp>
      <p:sp>
        <p:nvSpPr>
          <p:cNvPr id="16402" name="Прямоугольник 16"/>
          <p:cNvSpPr>
            <a:spLocks noChangeArrowheads="1"/>
          </p:cNvSpPr>
          <p:nvPr/>
        </p:nvSpPr>
        <p:spPr bwMode="auto">
          <a:xfrm>
            <a:off x="11767394" y="4118147"/>
            <a:ext cx="707316" cy="1299563"/>
          </a:xfrm>
          <a:prstGeom prst="rect">
            <a:avLst/>
          </a:prstGeom>
          <a:solidFill>
            <a:srgbClr val="66FFFF">
              <a:alpha val="5000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vert270" lIns="36000" tIns="36000" rIns="36000" bIns="36000" anchor="ctr"/>
          <a:lstStyle/>
          <a:p>
            <a:pPr algn="ctr" defTabSz="1279525">
              <a:defRPr/>
            </a:pPr>
            <a:r>
              <a:rPr lang="ru-RU" sz="800" dirty="0">
                <a:latin typeface="Arial" charset="0"/>
                <a:cs typeface="Times New Roman" pitchFamily="18" charset="0"/>
              </a:rPr>
              <a:t>Источник</a:t>
            </a:r>
          </a:p>
          <a:p>
            <a:pPr algn="ctr" defTabSz="1279525">
              <a:defRPr/>
            </a:pPr>
            <a:r>
              <a:rPr lang="ru-RU" sz="800" dirty="0">
                <a:latin typeface="Arial" charset="0"/>
                <a:cs typeface="Times New Roman" pitchFamily="18" charset="0"/>
              </a:rPr>
              <a:t>Информации </a:t>
            </a:r>
          </a:p>
          <a:p>
            <a:pPr algn="ctr" defTabSz="1279525">
              <a:defRPr/>
            </a:pPr>
            <a:r>
              <a:rPr lang="ru-RU" sz="800" dirty="0">
                <a:latin typeface="Arial" charset="0"/>
                <a:cs typeface="Times New Roman" pitchFamily="18" charset="0"/>
              </a:rPr>
              <a:t>о ЧС (происшествии)</a:t>
            </a:r>
          </a:p>
        </p:txBody>
      </p:sp>
      <p:sp>
        <p:nvSpPr>
          <p:cNvPr id="37966" name="Прямоугольник 17"/>
          <p:cNvSpPr>
            <a:spLocks noChangeArrowheads="1"/>
          </p:cNvSpPr>
          <p:nvPr/>
        </p:nvSpPr>
        <p:spPr bwMode="auto">
          <a:xfrm>
            <a:off x="5368925" y="5876925"/>
            <a:ext cx="1763713" cy="901700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78833" tIns="50331" rIns="178833" bIns="89414" anchorCtr="1"/>
          <a:lstStyle/>
          <a:p>
            <a:pPr algn="ctr" defTabSz="1790700"/>
            <a:r>
              <a:rPr lang="ru-RU" sz="1100">
                <a:latin typeface="Arial" charset="0"/>
                <a:cs typeface="Times New Roman" pitchFamily="18" charset="0"/>
              </a:rPr>
              <a:t>РАСЦО</a:t>
            </a:r>
          </a:p>
          <a:p>
            <a:pPr algn="ctr" defTabSz="1790700"/>
            <a:endParaRPr lang="ru-RU" sz="1100">
              <a:latin typeface="Arial" charset="0"/>
              <a:cs typeface="Times New Roman" pitchFamily="18" charset="0"/>
            </a:endParaRPr>
          </a:p>
        </p:txBody>
      </p:sp>
      <p:sp>
        <p:nvSpPr>
          <p:cNvPr id="37967" name="Прямоугольник 17"/>
          <p:cNvSpPr>
            <a:spLocks noChangeArrowheads="1"/>
          </p:cNvSpPr>
          <p:nvPr/>
        </p:nvSpPr>
        <p:spPr bwMode="auto">
          <a:xfrm>
            <a:off x="5473700" y="6178550"/>
            <a:ext cx="700088" cy="357188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78833" tIns="90555" rIns="178833" bIns="89414" anchor="ctr" anchorCtr="1"/>
          <a:lstStyle/>
          <a:p>
            <a:pPr algn="ctr" defTabSz="1790700"/>
            <a:r>
              <a:rPr lang="ru-RU" sz="1100">
                <a:latin typeface="Arial" charset="0"/>
                <a:cs typeface="Times New Roman" pitchFamily="18" charset="0"/>
              </a:rPr>
              <a:t>МСО</a:t>
            </a:r>
          </a:p>
        </p:txBody>
      </p:sp>
      <p:cxnSp>
        <p:nvCxnSpPr>
          <p:cNvPr id="37968" name="Прямая со стрелкой 30"/>
          <p:cNvCxnSpPr>
            <a:cxnSpLocks noChangeShapeType="1"/>
          </p:cNvCxnSpPr>
          <p:nvPr/>
        </p:nvCxnSpPr>
        <p:spPr bwMode="auto">
          <a:xfrm rot="5400000" flipH="1" flipV="1">
            <a:off x="4085431" y="4026695"/>
            <a:ext cx="758825" cy="47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37969" name="Rectangle 375"/>
          <p:cNvSpPr>
            <a:spLocks noChangeArrowheads="1"/>
          </p:cNvSpPr>
          <p:nvPr/>
        </p:nvSpPr>
        <p:spPr bwMode="auto">
          <a:xfrm>
            <a:off x="9018588" y="8632825"/>
            <a:ext cx="3244850" cy="9064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127032" tIns="63521" rIns="127032" bIns="63521"/>
          <a:lstStyle/>
          <a:p>
            <a:pPr algn="ctr" defTabSz="1277938"/>
            <a:r>
              <a:rPr lang="ru-RU" sz="800" b="0">
                <a:latin typeface="Arial" charset="0"/>
              </a:rPr>
              <a:t>Максимальный срок выполнения действий по организации информирования населения через СМИ о ЧС</a:t>
            </a:r>
          </a:p>
          <a:p>
            <a:pPr algn="ctr" defTabSz="1277938"/>
            <a:endParaRPr lang="ru-RU" sz="800">
              <a:latin typeface="Arial" charset="0"/>
            </a:endParaRPr>
          </a:p>
          <a:p>
            <a:pPr algn="just" defTabSz="1277938"/>
            <a:r>
              <a:rPr lang="ru-RU" sz="800">
                <a:latin typeface="Arial" charset="0"/>
              </a:rPr>
              <a:t>                  </a:t>
            </a:r>
            <a:r>
              <a:rPr lang="ru-RU" sz="800" b="0">
                <a:latin typeface="Arial" charset="0"/>
              </a:rPr>
              <a:t>до 30 минут в случае угрозы ЧС</a:t>
            </a:r>
          </a:p>
          <a:p>
            <a:pPr algn="just" defTabSz="1277938"/>
            <a:endParaRPr lang="ru-RU" sz="800" b="0">
              <a:latin typeface="Arial" charset="0"/>
            </a:endParaRPr>
          </a:p>
          <a:p>
            <a:pPr algn="just" defTabSz="1277938"/>
            <a:r>
              <a:rPr lang="ru-RU" sz="800" b="0">
                <a:latin typeface="Arial" charset="0"/>
              </a:rPr>
              <a:t>                 до 20 минут при возникновении ЧС</a:t>
            </a:r>
          </a:p>
          <a:p>
            <a:pPr defTabSz="1277938"/>
            <a:endParaRPr lang="ru-RU" sz="800" b="0">
              <a:latin typeface="Arial" charset="0"/>
            </a:endParaRPr>
          </a:p>
        </p:txBody>
      </p:sp>
      <p:cxnSp>
        <p:nvCxnSpPr>
          <p:cNvPr id="37970" name="Прямая со стрелкой 22"/>
          <p:cNvCxnSpPr>
            <a:cxnSpLocks noChangeShapeType="1"/>
          </p:cNvCxnSpPr>
          <p:nvPr/>
        </p:nvCxnSpPr>
        <p:spPr bwMode="auto">
          <a:xfrm>
            <a:off x="7048500" y="6565900"/>
            <a:ext cx="314325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71" name="Прямая со стрелкой 22"/>
          <p:cNvCxnSpPr>
            <a:cxnSpLocks noChangeShapeType="1"/>
          </p:cNvCxnSpPr>
          <p:nvPr/>
        </p:nvCxnSpPr>
        <p:spPr bwMode="auto">
          <a:xfrm>
            <a:off x="7040563" y="6742113"/>
            <a:ext cx="314325" cy="1587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7972" name="Прямая со стрелкой 30"/>
          <p:cNvCxnSpPr>
            <a:cxnSpLocks noChangeShapeType="1"/>
          </p:cNvCxnSpPr>
          <p:nvPr/>
        </p:nvCxnSpPr>
        <p:spPr bwMode="auto">
          <a:xfrm flipV="1">
            <a:off x="7197725" y="2138363"/>
            <a:ext cx="661988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7973" name="Прямая со стрелкой 22"/>
          <p:cNvCxnSpPr>
            <a:cxnSpLocks noChangeShapeType="1"/>
          </p:cNvCxnSpPr>
          <p:nvPr/>
        </p:nvCxnSpPr>
        <p:spPr bwMode="auto">
          <a:xfrm flipV="1">
            <a:off x="488950" y="3978275"/>
            <a:ext cx="2940050" cy="31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974" name="Прямая со стрелкой 22"/>
          <p:cNvCxnSpPr>
            <a:cxnSpLocks noChangeShapeType="1"/>
          </p:cNvCxnSpPr>
          <p:nvPr/>
        </p:nvCxnSpPr>
        <p:spPr bwMode="auto">
          <a:xfrm flipV="1">
            <a:off x="676275" y="4113213"/>
            <a:ext cx="294481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7975" name="Прямая со стрелкой 30"/>
          <p:cNvCxnSpPr>
            <a:cxnSpLocks noChangeShapeType="1"/>
          </p:cNvCxnSpPr>
          <p:nvPr/>
        </p:nvCxnSpPr>
        <p:spPr bwMode="auto">
          <a:xfrm flipV="1">
            <a:off x="498475" y="3973513"/>
            <a:ext cx="0" cy="4556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76" name="Прямая со стрелкой 30"/>
          <p:cNvCxnSpPr>
            <a:cxnSpLocks noChangeShapeType="1"/>
          </p:cNvCxnSpPr>
          <p:nvPr/>
        </p:nvCxnSpPr>
        <p:spPr bwMode="auto">
          <a:xfrm flipV="1">
            <a:off x="688975" y="4113213"/>
            <a:ext cx="0" cy="3206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77" name="Прямая со стрелкой 30"/>
          <p:cNvCxnSpPr>
            <a:cxnSpLocks noChangeShapeType="1"/>
          </p:cNvCxnSpPr>
          <p:nvPr/>
        </p:nvCxnSpPr>
        <p:spPr bwMode="auto">
          <a:xfrm flipV="1">
            <a:off x="1158875" y="3981450"/>
            <a:ext cx="0" cy="4413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78" name="Прямая со стрелкой 30"/>
          <p:cNvCxnSpPr>
            <a:cxnSpLocks noChangeShapeType="1"/>
          </p:cNvCxnSpPr>
          <p:nvPr/>
        </p:nvCxnSpPr>
        <p:spPr bwMode="auto">
          <a:xfrm flipV="1">
            <a:off x="1338263" y="4103688"/>
            <a:ext cx="0" cy="3206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79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646113" y="1335088"/>
            <a:ext cx="1587" cy="26193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80" name="Прямая со стрелкой 30"/>
          <p:cNvCxnSpPr>
            <a:cxnSpLocks noChangeShapeType="1"/>
          </p:cNvCxnSpPr>
          <p:nvPr/>
        </p:nvCxnSpPr>
        <p:spPr bwMode="auto">
          <a:xfrm flipV="1">
            <a:off x="876300" y="1319213"/>
            <a:ext cx="7938" cy="27844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81" name="Прямая со стрелкой 30"/>
          <p:cNvCxnSpPr>
            <a:cxnSpLocks noChangeShapeType="1"/>
          </p:cNvCxnSpPr>
          <p:nvPr/>
        </p:nvCxnSpPr>
        <p:spPr bwMode="auto">
          <a:xfrm flipV="1">
            <a:off x="2560638" y="3976688"/>
            <a:ext cx="0" cy="4476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82" name="Прямая со стрелкой 30"/>
          <p:cNvCxnSpPr>
            <a:cxnSpLocks noChangeShapeType="1"/>
          </p:cNvCxnSpPr>
          <p:nvPr/>
        </p:nvCxnSpPr>
        <p:spPr bwMode="auto">
          <a:xfrm flipV="1">
            <a:off x="2763838" y="4102100"/>
            <a:ext cx="0" cy="3206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83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3201194" y="4198144"/>
            <a:ext cx="438150" cy="793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984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3455195" y="4263231"/>
            <a:ext cx="315912" cy="31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7985" name="Прямая со стрелкой 22"/>
          <p:cNvCxnSpPr>
            <a:cxnSpLocks noChangeShapeType="1"/>
          </p:cNvCxnSpPr>
          <p:nvPr/>
        </p:nvCxnSpPr>
        <p:spPr bwMode="auto">
          <a:xfrm>
            <a:off x="6662738" y="2260600"/>
            <a:ext cx="6350" cy="11398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37986" name="Прямоугольник 17"/>
          <p:cNvSpPr>
            <a:spLocks noChangeArrowheads="1"/>
          </p:cNvSpPr>
          <p:nvPr/>
        </p:nvSpPr>
        <p:spPr bwMode="auto">
          <a:xfrm>
            <a:off x="6305550" y="6178550"/>
            <a:ext cx="695325" cy="357188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78833" tIns="90555" rIns="178833" bIns="89414" anchor="ctr" anchorCtr="1"/>
          <a:lstStyle/>
          <a:p>
            <a:pPr algn="ctr" defTabSz="1790700"/>
            <a:r>
              <a:rPr lang="ru-RU" sz="1100">
                <a:latin typeface="Arial" charset="0"/>
                <a:cs typeface="Times New Roman" pitchFamily="18" charset="0"/>
              </a:rPr>
              <a:t>ЛСО</a:t>
            </a:r>
          </a:p>
        </p:txBody>
      </p:sp>
      <p:sp>
        <p:nvSpPr>
          <p:cNvPr id="37987" name="Прямоугольник 16"/>
          <p:cNvSpPr>
            <a:spLocks noChangeArrowheads="1"/>
          </p:cNvSpPr>
          <p:nvPr/>
        </p:nvSpPr>
        <p:spPr bwMode="auto">
          <a:xfrm>
            <a:off x="11045825" y="4224338"/>
            <a:ext cx="390525" cy="144462"/>
          </a:xfrm>
          <a:prstGeom prst="rect">
            <a:avLst/>
          </a:prstGeom>
          <a:solidFill>
            <a:srgbClr val="66FFFF">
              <a:alpha val="50195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50331" tIns="0" rIns="50331" bIns="0" anchor="ctr"/>
          <a:lstStyle/>
          <a:p>
            <a:pPr algn="ctr" defTabSz="1790700"/>
            <a:r>
              <a:rPr lang="ru-RU" sz="800">
                <a:latin typeface="Arial" charset="0"/>
                <a:cs typeface="Times New Roman" pitchFamily="18" charset="0"/>
              </a:rPr>
              <a:t>112</a:t>
            </a:r>
          </a:p>
        </p:txBody>
      </p:sp>
      <p:sp>
        <p:nvSpPr>
          <p:cNvPr id="37988" name="Прямоугольник 16"/>
          <p:cNvSpPr>
            <a:spLocks noChangeArrowheads="1"/>
          </p:cNvSpPr>
          <p:nvPr/>
        </p:nvSpPr>
        <p:spPr bwMode="auto">
          <a:xfrm>
            <a:off x="11036300" y="4638675"/>
            <a:ext cx="396875" cy="128588"/>
          </a:xfrm>
          <a:prstGeom prst="rect">
            <a:avLst/>
          </a:prstGeom>
          <a:solidFill>
            <a:srgbClr val="66FFFF">
              <a:alpha val="50195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50331" tIns="0" rIns="50331" bIns="0" anchor="ctr"/>
          <a:lstStyle/>
          <a:p>
            <a:pPr algn="ctr" defTabSz="1790700"/>
            <a:r>
              <a:rPr lang="ru-RU" sz="800">
                <a:latin typeface="Arial" charset="0"/>
                <a:cs typeface="Times New Roman" pitchFamily="18" charset="0"/>
              </a:rPr>
              <a:t>01</a:t>
            </a:r>
          </a:p>
        </p:txBody>
      </p:sp>
      <p:sp>
        <p:nvSpPr>
          <p:cNvPr id="37989" name="Прямоугольник 16"/>
          <p:cNvSpPr>
            <a:spLocks noChangeArrowheads="1"/>
          </p:cNvSpPr>
          <p:nvPr/>
        </p:nvSpPr>
        <p:spPr bwMode="auto">
          <a:xfrm>
            <a:off x="11039475" y="4856163"/>
            <a:ext cx="393700" cy="150812"/>
          </a:xfrm>
          <a:prstGeom prst="rect">
            <a:avLst/>
          </a:prstGeom>
          <a:solidFill>
            <a:srgbClr val="66FFFF">
              <a:alpha val="50195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50331" tIns="0" rIns="50331" bIns="0" anchor="ctr"/>
          <a:lstStyle/>
          <a:p>
            <a:pPr algn="ctr" defTabSz="1790700"/>
            <a:r>
              <a:rPr lang="ru-RU" sz="800">
                <a:latin typeface="Arial" charset="0"/>
                <a:cs typeface="Times New Roman" pitchFamily="18" charset="0"/>
              </a:rPr>
              <a:t>02</a:t>
            </a:r>
          </a:p>
        </p:txBody>
      </p:sp>
      <p:sp>
        <p:nvSpPr>
          <p:cNvPr id="37990" name="Прямоугольник 16"/>
          <p:cNvSpPr>
            <a:spLocks noChangeArrowheads="1"/>
          </p:cNvSpPr>
          <p:nvPr/>
        </p:nvSpPr>
        <p:spPr bwMode="auto">
          <a:xfrm>
            <a:off x="11039475" y="5080000"/>
            <a:ext cx="395288" cy="169863"/>
          </a:xfrm>
          <a:prstGeom prst="rect">
            <a:avLst/>
          </a:prstGeom>
          <a:solidFill>
            <a:srgbClr val="66FFFF">
              <a:alpha val="50195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50331" tIns="0" rIns="50331" bIns="0" anchor="ctr"/>
          <a:lstStyle/>
          <a:p>
            <a:pPr algn="ctr" defTabSz="1790700"/>
            <a:r>
              <a:rPr lang="ru-RU" sz="800">
                <a:latin typeface="Arial" charset="0"/>
                <a:cs typeface="Times New Roman" pitchFamily="18" charset="0"/>
              </a:rPr>
              <a:t>03</a:t>
            </a:r>
          </a:p>
        </p:txBody>
      </p:sp>
      <p:cxnSp>
        <p:nvCxnSpPr>
          <p:cNvPr id="37991" name="Прямая со стрелкой 22"/>
          <p:cNvCxnSpPr>
            <a:cxnSpLocks noChangeShapeType="1"/>
          </p:cNvCxnSpPr>
          <p:nvPr/>
        </p:nvCxnSpPr>
        <p:spPr bwMode="auto">
          <a:xfrm>
            <a:off x="8402638" y="3689350"/>
            <a:ext cx="12858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7992" name="Прямая со стрелкой 22"/>
          <p:cNvCxnSpPr>
            <a:cxnSpLocks noChangeShapeType="1"/>
          </p:cNvCxnSpPr>
          <p:nvPr/>
        </p:nvCxnSpPr>
        <p:spPr bwMode="auto">
          <a:xfrm rot="5400000">
            <a:off x="6932613" y="2384425"/>
            <a:ext cx="214312" cy="158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cxnSp>
        <p:nvCxnSpPr>
          <p:cNvPr id="37993" name="Прямая со стрелкой 30"/>
          <p:cNvCxnSpPr>
            <a:cxnSpLocks noChangeShapeType="1"/>
          </p:cNvCxnSpPr>
          <p:nvPr/>
        </p:nvCxnSpPr>
        <p:spPr bwMode="auto">
          <a:xfrm flipV="1">
            <a:off x="1089025" y="1331913"/>
            <a:ext cx="9525" cy="290195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cxnSp>
        <p:nvCxnSpPr>
          <p:cNvPr id="37994" name="Прямая со стрелкой 30"/>
          <p:cNvCxnSpPr>
            <a:cxnSpLocks noChangeShapeType="1"/>
          </p:cNvCxnSpPr>
          <p:nvPr/>
        </p:nvCxnSpPr>
        <p:spPr bwMode="auto">
          <a:xfrm flipV="1">
            <a:off x="1530350" y="4238625"/>
            <a:ext cx="0" cy="18573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cxnSp>
        <p:nvCxnSpPr>
          <p:cNvPr id="37995" name="Прямая со стрелкой 30"/>
          <p:cNvCxnSpPr>
            <a:cxnSpLocks noChangeShapeType="1"/>
          </p:cNvCxnSpPr>
          <p:nvPr/>
        </p:nvCxnSpPr>
        <p:spPr bwMode="auto">
          <a:xfrm flipV="1">
            <a:off x="2954338" y="4238625"/>
            <a:ext cx="0" cy="18573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cxnSp>
        <p:nvCxnSpPr>
          <p:cNvPr id="37996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3717131" y="4331494"/>
            <a:ext cx="180975" cy="158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cxnSp>
        <p:nvCxnSpPr>
          <p:cNvPr id="37997" name="Прямая со стрелкой 30"/>
          <p:cNvCxnSpPr>
            <a:cxnSpLocks noChangeShapeType="1"/>
          </p:cNvCxnSpPr>
          <p:nvPr/>
        </p:nvCxnSpPr>
        <p:spPr bwMode="auto">
          <a:xfrm flipV="1">
            <a:off x="860425" y="4246563"/>
            <a:ext cx="0" cy="185737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7998" name="Rectangle 375"/>
          <p:cNvSpPr>
            <a:spLocks noChangeArrowheads="1"/>
          </p:cNvSpPr>
          <p:nvPr/>
        </p:nvSpPr>
        <p:spPr bwMode="auto">
          <a:xfrm>
            <a:off x="5238750" y="8632825"/>
            <a:ext cx="3546475" cy="703263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27032" tIns="63521" rIns="127032" bIns="63521"/>
          <a:lstStyle/>
          <a:p>
            <a:pPr marL="639763" lvl="1" indent="0" algn="just" defTabSz="1277938"/>
            <a:r>
              <a:rPr lang="ru-RU" sz="800" b="0">
                <a:latin typeface="Arial" charset="0"/>
              </a:rPr>
              <a:t>сведения об обстановке в районе ЧС и деятельности МЧС России по ликвидации ЧС не позднее 1,5-2 часов после возникновения ЧС с периодичность не реже 4 раза в сутки</a:t>
            </a:r>
          </a:p>
          <a:p>
            <a:pPr algn="just" defTabSz="1277938"/>
            <a:endParaRPr lang="ru-RU" sz="800" b="0">
              <a:latin typeface="Arial" charset="0"/>
            </a:endParaRPr>
          </a:p>
        </p:txBody>
      </p:sp>
      <p:cxnSp>
        <p:nvCxnSpPr>
          <p:cNvPr id="37999" name="Прямая со стрелкой 22"/>
          <p:cNvCxnSpPr>
            <a:cxnSpLocks noChangeShapeType="1"/>
          </p:cNvCxnSpPr>
          <p:nvPr/>
        </p:nvCxnSpPr>
        <p:spPr bwMode="auto">
          <a:xfrm>
            <a:off x="4143375" y="6300788"/>
            <a:ext cx="314325" cy="1587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2151" name="Прямоугольник 16"/>
          <p:cNvSpPr>
            <a:spLocks noChangeArrowheads="1"/>
          </p:cNvSpPr>
          <p:nvPr/>
        </p:nvSpPr>
        <p:spPr bwMode="auto">
          <a:xfrm>
            <a:off x="6021388" y="7172325"/>
            <a:ext cx="466725" cy="2508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>
              <a:defRPr/>
            </a:pPr>
            <a:r>
              <a:rPr lang="ru-RU" sz="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Ч+20</a:t>
            </a:r>
          </a:p>
        </p:txBody>
      </p:sp>
      <p:cxnSp>
        <p:nvCxnSpPr>
          <p:cNvPr id="38001" name="Прямая со стрелкой 22"/>
          <p:cNvCxnSpPr>
            <a:cxnSpLocks noChangeShapeType="1"/>
          </p:cNvCxnSpPr>
          <p:nvPr/>
        </p:nvCxnSpPr>
        <p:spPr bwMode="auto">
          <a:xfrm>
            <a:off x="8404225" y="3214688"/>
            <a:ext cx="6858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02" name="Прямая со стрелкой 30"/>
          <p:cNvCxnSpPr>
            <a:cxnSpLocks noChangeShapeType="1"/>
          </p:cNvCxnSpPr>
          <p:nvPr/>
        </p:nvCxnSpPr>
        <p:spPr bwMode="auto">
          <a:xfrm rot="10800000" flipV="1">
            <a:off x="7199313" y="1919288"/>
            <a:ext cx="668337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21" name="Прямоугольник 16"/>
          <p:cNvSpPr>
            <a:spLocks noChangeArrowheads="1"/>
          </p:cNvSpPr>
          <p:nvPr/>
        </p:nvSpPr>
        <p:spPr bwMode="auto">
          <a:xfrm>
            <a:off x="9518650" y="2890838"/>
            <a:ext cx="398463" cy="1873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>
              <a:defRPr/>
            </a:pPr>
            <a:r>
              <a:rPr lang="ru-RU" sz="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Ч+05</a:t>
            </a:r>
          </a:p>
        </p:txBody>
      </p:sp>
      <p:sp>
        <p:nvSpPr>
          <p:cNvPr id="122" name="Прямоугольник 16"/>
          <p:cNvSpPr>
            <a:spLocks noChangeArrowheads="1"/>
          </p:cNvSpPr>
          <p:nvPr/>
        </p:nvSpPr>
        <p:spPr bwMode="auto">
          <a:xfrm>
            <a:off x="9510713" y="2606675"/>
            <a:ext cx="396875" cy="1873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>
              <a:defRPr/>
            </a:pPr>
            <a:r>
              <a:rPr lang="ru-RU" sz="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Ч+05</a:t>
            </a:r>
          </a:p>
        </p:txBody>
      </p:sp>
      <p:cxnSp>
        <p:nvCxnSpPr>
          <p:cNvPr id="38005" name="Прямая со стрелкой 22"/>
          <p:cNvCxnSpPr>
            <a:cxnSpLocks noChangeShapeType="1"/>
          </p:cNvCxnSpPr>
          <p:nvPr/>
        </p:nvCxnSpPr>
        <p:spPr bwMode="auto">
          <a:xfrm>
            <a:off x="7537450" y="2782888"/>
            <a:ext cx="13843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006" name="Прямая со стрелкой 22"/>
          <p:cNvCxnSpPr>
            <a:cxnSpLocks noChangeShapeType="1"/>
          </p:cNvCxnSpPr>
          <p:nvPr/>
        </p:nvCxnSpPr>
        <p:spPr bwMode="auto">
          <a:xfrm>
            <a:off x="8863013" y="3074988"/>
            <a:ext cx="23812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07" name="Прямая со стрелкой 22"/>
          <p:cNvCxnSpPr>
            <a:cxnSpLocks noChangeShapeType="1"/>
          </p:cNvCxnSpPr>
          <p:nvPr/>
        </p:nvCxnSpPr>
        <p:spPr bwMode="auto">
          <a:xfrm rot="5400000" flipH="1" flipV="1">
            <a:off x="7781132" y="2888456"/>
            <a:ext cx="2159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08" name="Прямая со стрелкой 22"/>
          <p:cNvCxnSpPr>
            <a:cxnSpLocks noChangeShapeType="1"/>
          </p:cNvCxnSpPr>
          <p:nvPr/>
        </p:nvCxnSpPr>
        <p:spPr bwMode="auto">
          <a:xfrm rot="5400000">
            <a:off x="8039894" y="2901156"/>
            <a:ext cx="2159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09" name="Прямая со стрелкой 22"/>
          <p:cNvCxnSpPr>
            <a:cxnSpLocks noChangeShapeType="1"/>
          </p:cNvCxnSpPr>
          <p:nvPr/>
        </p:nvCxnSpPr>
        <p:spPr bwMode="auto">
          <a:xfrm flipV="1">
            <a:off x="4451350" y="3646488"/>
            <a:ext cx="3143250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010" name="Прямая со стрелкой 22"/>
          <p:cNvCxnSpPr>
            <a:cxnSpLocks noChangeShapeType="1"/>
          </p:cNvCxnSpPr>
          <p:nvPr/>
        </p:nvCxnSpPr>
        <p:spPr bwMode="auto">
          <a:xfrm flipV="1">
            <a:off x="5143500" y="2254250"/>
            <a:ext cx="9525" cy="19383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11" name="Прямая со стрелкой 22"/>
          <p:cNvCxnSpPr>
            <a:cxnSpLocks noChangeShapeType="1"/>
          </p:cNvCxnSpPr>
          <p:nvPr/>
        </p:nvCxnSpPr>
        <p:spPr bwMode="auto">
          <a:xfrm>
            <a:off x="8399463" y="3517900"/>
            <a:ext cx="12858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12" name="Прямая со стрелкой 22"/>
          <p:cNvCxnSpPr>
            <a:cxnSpLocks noChangeShapeType="1"/>
          </p:cNvCxnSpPr>
          <p:nvPr/>
        </p:nvCxnSpPr>
        <p:spPr bwMode="auto">
          <a:xfrm>
            <a:off x="8402638" y="3363913"/>
            <a:ext cx="12858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13" name="Прямая со стрелкой 22"/>
          <p:cNvCxnSpPr>
            <a:cxnSpLocks noChangeShapeType="1"/>
          </p:cNvCxnSpPr>
          <p:nvPr/>
        </p:nvCxnSpPr>
        <p:spPr bwMode="auto">
          <a:xfrm>
            <a:off x="8402638" y="3071813"/>
            <a:ext cx="12858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14" name="Прямая со стрелкой 22"/>
          <p:cNvCxnSpPr>
            <a:cxnSpLocks noChangeShapeType="1"/>
          </p:cNvCxnSpPr>
          <p:nvPr/>
        </p:nvCxnSpPr>
        <p:spPr bwMode="auto">
          <a:xfrm>
            <a:off x="8858250" y="3360738"/>
            <a:ext cx="2540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15" name="Прямая со стрелкой 22"/>
          <p:cNvCxnSpPr>
            <a:cxnSpLocks noChangeShapeType="1"/>
          </p:cNvCxnSpPr>
          <p:nvPr/>
        </p:nvCxnSpPr>
        <p:spPr bwMode="auto">
          <a:xfrm>
            <a:off x="8863013" y="3527425"/>
            <a:ext cx="2540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16" name="Прямая со стрелкой 22"/>
          <p:cNvCxnSpPr>
            <a:cxnSpLocks noChangeShapeType="1"/>
          </p:cNvCxnSpPr>
          <p:nvPr/>
        </p:nvCxnSpPr>
        <p:spPr bwMode="auto">
          <a:xfrm>
            <a:off x="8856663" y="3684588"/>
            <a:ext cx="2540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017" name="Прямая со стрелкой 22"/>
          <p:cNvCxnSpPr>
            <a:cxnSpLocks noChangeShapeType="1"/>
            <a:stCxn id="271" idx="1"/>
          </p:cNvCxnSpPr>
          <p:nvPr/>
        </p:nvCxnSpPr>
        <p:spPr bwMode="auto">
          <a:xfrm flipV="1">
            <a:off x="3894138" y="1968500"/>
            <a:ext cx="595312" cy="142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71" name="Прямоугольник 16"/>
          <p:cNvSpPr>
            <a:spLocks noChangeArrowheads="1"/>
          </p:cNvSpPr>
          <p:nvPr/>
        </p:nvSpPr>
        <p:spPr bwMode="auto">
          <a:xfrm>
            <a:off x="5468938" y="2682875"/>
            <a:ext cx="341312" cy="18573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>
              <a:defRPr/>
            </a:pPr>
            <a:r>
              <a:rPr lang="ru-RU" sz="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Ч+02</a:t>
            </a:r>
          </a:p>
        </p:txBody>
      </p:sp>
      <p:sp>
        <p:nvSpPr>
          <p:cNvPr id="38019" name="Прямоугольник 16"/>
          <p:cNvSpPr>
            <a:spLocks noChangeArrowheads="1"/>
          </p:cNvSpPr>
          <p:nvPr/>
        </p:nvSpPr>
        <p:spPr bwMode="auto">
          <a:xfrm>
            <a:off x="11741150" y="3632200"/>
            <a:ext cx="769938" cy="433388"/>
          </a:xfrm>
          <a:prstGeom prst="rect">
            <a:avLst/>
          </a:prstGeom>
          <a:solidFill>
            <a:srgbClr val="66FFFF">
              <a:alpha val="50195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50331" tIns="89414" rIns="50331" bIns="89414" anchor="ctr"/>
          <a:lstStyle/>
          <a:p>
            <a:pPr algn="ctr" defTabSz="1790700"/>
            <a:r>
              <a:rPr lang="ru-RU" sz="800">
                <a:latin typeface="Arial" charset="0"/>
                <a:cs typeface="Times New Roman" pitchFamily="18" charset="0"/>
              </a:rPr>
              <a:t>Оперативная группа</a:t>
            </a:r>
          </a:p>
        </p:txBody>
      </p:sp>
      <p:sp>
        <p:nvSpPr>
          <p:cNvPr id="38020" name="TextBox 278"/>
          <p:cNvSpPr txBox="1">
            <a:spLocks noChangeArrowheads="1"/>
          </p:cNvSpPr>
          <p:nvPr/>
        </p:nvSpPr>
        <p:spPr bwMode="auto">
          <a:xfrm>
            <a:off x="11695113" y="5378450"/>
            <a:ext cx="8905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52" tIns="63931" rIns="127852" bIns="63931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800">
                <a:latin typeface="Arial" charset="0"/>
              </a:rPr>
              <a:t>Место ЧС</a:t>
            </a:r>
          </a:p>
        </p:txBody>
      </p:sp>
      <p:graphicFrame>
        <p:nvGraphicFramePr>
          <p:cNvPr id="717957" name="Group 133"/>
          <p:cNvGraphicFramePr>
            <a:graphicFrameLocks noGrp="1"/>
          </p:cNvGraphicFramePr>
          <p:nvPr/>
        </p:nvGraphicFramePr>
        <p:xfrm>
          <a:off x="3032125" y="6211888"/>
          <a:ext cx="1108075" cy="899160"/>
        </p:xfrm>
        <a:graphic>
          <a:graphicData uri="http://schemas.openxmlformats.org/drawingml/2006/table">
            <a:tbl>
              <a:tblPr/>
              <a:tblGrid>
                <a:gridCol w="885825"/>
                <a:gridCol w="222250"/>
              </a:tblGrid>
              <a:tr h="109538">
                <a:tc gridSpan="2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ОКСИОН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Общее количество ИЦ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L="50331" marR="50331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ПУОН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</a:t>
                      </a:r>
                    </a:p>
                  </a:txBody>
                  <a:tcPr marL="50331" marR="50331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ПИОН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502</a:t>
                      </a:r>
                    </a:p>
                  </a:txBody>
                  <a:tcPr marL="50331" marR="50331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Всего ТК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596</a:t>
                      </a:r>
                    </a:p>
                  </a:txBody>
                  <a:tcPr marL="50331" marR="50331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976" name="Group 152"/>
          <p:cNvGraphicFramePr>
            <a:graphicFrameLocks noGrp="1"/>
          </p:cNvGraphicFramePr>
          <p:nvPr/>
        </p:nvGraphicFramePr>
        <p:xfrm>
          <a:off x="498475" y="6216650"/>
          <a:ext cx="790575" cy="838200"/>
        </p:xfrm>
        <a:graphic>
          <a:graphicData uri="http://schemas.openxmlformats.org/drawingml/2006/table">
            <a:tbl>
              <a:tblPr/>
              <a:tblGrid>
                <a:gridCol w="790575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Телевидение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«Россия»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«Первый канал»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«Вести 24»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46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«НТВ»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«Пятый канал»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992" name="Group 168"/>
          <p:cNvGraphicFramePr>
            <a:graphicFrameLocks noGrp="1"/>
          </p:cNvGraphicFramePr>
          <p:nvPr/>
        </p:nvGraphicFramePr>
        <p:xfrm>
          <a:off x="1328738" y="6216650"/>
          <a:ext cx="792162" cy="685800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10953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«Маяк»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«Дорожное радио»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46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«Радио России»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«Вести 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FM»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006" name="Group 182"/>
          <p:cNvGraphicFramePr>
            <a:graphicFrameLocks noGrp="1"/>
          </p:cNvGraphicFramePr>
          <p:nvPr/>
        </p:nvGraphicFramePr>
        <p:xfrm>
          <a:off x="2160588" y="6216650"/>
          <a:ext cx="830262" cy="777240"/>
        </p:xfrm>
        <a:graphic>
          <a:graphicData uri="http://schemas.openxmlformats.org/drawingml/2006/table">
            <a:tbl>
              <a:tblPr/>
              <a:tblGrid>
                <a:gridCol w="830262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Операторы сотовой связи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МТС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Мегафон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Билайн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018" name="Group 194"/>
          <p:cNvGraphicFramePr>
            <a:graphicFrameLocks noGrp="1"/>
          </p:cNvGraphicFramePr>
          <p:nvPr/>
        </p:nvGraphicFramePr>
        <p:xfrm>
          <a:off x="4184650" y="6210300"/>
          <a:ext cx="1016000" cy="731520"/>
        </p:xfrm>
        <a:graphic>
          <a:graphicData uri="http://schemas.openxmlformats.org/drawingml/2006/table">
            <a:tbl>
              <a:tblPr/>
              <a:tblGrid>
                <a:gridCol w="1016000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агентства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Интерфакс ИТАР-ТАСС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РИА - Новости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Росинформцентр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030" name="Group 206"/>
          <p:cNvGraphicFramePr>
            <a:graphicFrameLocks noGrp="1"/>
          </p:cNvGraphicFramePr>
          <p:nvPr/>
        </p:nvGraphicFramePr>
        <p:xfrm>
          <a:off x="9856788" y="6205538"/>
          <a:ext cx="1109662" cy="685800"/>
        </p:xfrm>
        <a:graphic>
          <a:graphicData uri="http://schemas.openxmlformats.org/drawingml/2006/table">
            <a:tbl>
              <a:tblPr/>
              <a:tblGrid>
                <a:gridCol w="887412"/>
                <a:gridCol w="222250"/>
              </a:tblGrid>
              <a:tr h="109538">
                <a:tc gridSpan="2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ОКСИОН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Общее количество ИЦ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50331" marR="50331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388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ПУОН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50331" marR="50331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388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ПИОН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50331" marR="50331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388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Всего ТК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50331" marR="50331" marT="0" marB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049" name="Group 225"/>
          <p:cNvGraphicFramePr>
            <a:graphicFrameLocks noGrp="1"/>
          </p:cNvGraphicFramePr>
          <p:nvPr/>
        </p:nvGraphicFramePr>
        <p:xfrm>
          <a:off x="7323138" y="6210300"/>
          <a:ext cx="790575" cy="838200"/>
        </p:xfrm>
        <a:graphic>
          <a:graphicData uri="http://schemas.openxmlformats.org/drawingml/2006/table">
            <a:tbl>
              <a:tblPr/>
              <a:tblGrid>
                <a:gridCol w="790575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Телевидение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«Россия»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«Первый канал»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«Вести 24»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«НТВ»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«Пятый канал»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065" name="Group 241"/>
          <p:cNvGraphicFramePr>
            <a:graphicFrameLocks noGrp="1"/>
          </p:cNvGraphicFramePr>
          <p:nvPr/>
        </p:nvGraphicFramePr>
        <p:xfrm>
          <a:off x="8154988" y="6210300"/>
          <a:ext cx="790575" cy="685800"/>
        </p:xfrm>
        <a:graphic>
          <a:graphicData uri="http://schemas.openxmlformats.org/drawingml/2006/table">
            <a:tbl>
              <a:tblPr/>
              <a:tblGrid>
                <a:gridCol w="790575"/>
              </a:tblGrid>
              <a:tr h="10953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«Маяк»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«Дорожное радио»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«Радио России»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«Вести 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FM»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079" name="Group 255"/>
          <p:cNvGraphicFramePr>
            <a:graphicFrameLocks noGrp="1"/>
          </p:cNvGraphicFramePr>
          <p:nvPr/>
        </p:nvGraphicFramePr>
        <p:xfrm>
          <a:off x="8985250" y="6210300"/>
          <a:ext cx="831850" cy="777240"/>
        </p:xfrm>
        <a:graphic>
          <a:graphicData uri="http://schemas.openxmlformats.org/drawingml/2006/table">
            <a:tbl>
              <a:tblPr/>
              <a:tblGrid>
                <a:gridCol w="831850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Операторы сотовой связи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МТС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46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Мегафон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Билайн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8091" name="Group 267"/>
          <p:cNvGraphicFramePr>
            <a:graphicFrameLocks noGrp="1"/>
          </p:cNvGraphicFramePr>
          <p:nvPr/>
        </p:nvGraphicFramePr>
        <p:xfrm>
          <a:off x="11010900" y="6202363"/>
          <a:ext cx="1014413" cy="731520"/>
        </p:xfrm>
        <a:graphic>
          <a:graphicData uri="http://schemas.openxmlformats.org/drawingml/2006/table">
            <a:tbl>
              <a:tblPr/>
              <a:tblGrid>
                <a:gridCol w="1014413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агентства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Интерфакс ИТАР-ТАСС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РИА - Новости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Росинформцентр</a:t>
                      </a:r>
                    </a:p>
                  </a:txBody>
                  <a:tcPr marL="50331" marR="50331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3" name="Прямоугольник 16"/>
          <p:cNvSpPr>
            <a:spLocks noChangeArrowheads="1"/>
          </p:cNvSpPr>
          <p:nvPr/>
        </p:nvSpPr>
        <p:spPr bwMode="auto">
          <a:xfrm>
            <a:off x="6462713" y="4302125"/>
            <a:ext cx="398462" cy="1873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>
              <a:defRPr/>
            </a:pPr>
            <a:r>
              <a:rPr lang="ru-RU" sz="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Ч+05</a:t>
            </a:r>
          </a:p>
        </p:txBody>
      </p:sp>
      <p:cxnSp>
        <p:nvCxnSpPr>
          <p:cNvPr id="38168" name="Прямая со стрелкой 22"/>
          <p:cNvCxnSpPr>
            <a:cxnSpLocks noChangeShapeType="1"/>
          </p:cNvCxnSpPr>
          <p:nvPr/>
        </p:nvCxnSpPr>
        <p:spPr bwMode="auto">
          <a:xfrm>
            <a:off x="6130925" y="4240213"/>
            <a:ext cx="29606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38169" name="Прямая со стрелкой 30"/>
          <p:cNvCxnSpPr>
            <a:cxnSpLocks noChangeShapeType="1"/>
          </p:cNvCxnSpPr>
          <p:nvPr/>
        </p:nvCxnSpPr>
        <p:spPr bwMode="auto">
          <a:xfrm flipV="1">
            <a:off x="5781675" y="3970338"/>
            <a:ext cx="0" cy="4556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8170" name="Прямая со стрелкой 30"/>
          <p:cNvCxnSpPr>
            <a:cxnSpLocks noChangeShapeType="1"/>
          </p:cNvCxnSpPr>
          <p:nvPr/>
        </p:nvCxnSpPr>
        <p:spPr bwMode="auto">
          <a:xfrm flipV="1">
            <a:off x="5967413" y="4110038"/>
            <a:ext cx="0" cy="3206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8171" name="Прямая со стрелкой 30"/>
          <p:cNvCxnSpPr>
            <a:cxnSpLocks noChangeShapeType="1"/>
          </p:cNvCxnSpPr>
          <p:nvPr/>
        </p:nvCxnSpPr>
        <p:spPr bwMode="auto">
          <a:xfrm flipV="1">
            <a:off x="6442075" y="3976688"/>
            <a:ext cx="0" cy="4413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8172" name="Прямая со стрелкой 30"/>
          <p:cNvCxnSpPr>
            <a:cxnSpLocks noChangeShapeType="1"/>
          </p:cNvCxnSpPr>
          <p:nvPr/>
        </p:nvCxnSpPr>
        <p:spPr bwMode="auto">
          <a:xfrm flipV="1">
            <a:off x="6619875" y="4100513"/>
            <a:ext cx="0" cy="3206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8173" name="Прямая со стрелкой 30"/>
          <p:cNvCxnSpPr>
            <a:cxnSpLocks noChangeShapeType="1"/>
          </p:cNvCxnSpPr>
          <p:nvPr/>
        </p:nvCxnSpPr>
        <p:spPr bwMode="auto">
          <a:xfrm flipV="1">
            <a:off x="7842250" y="3971925"/>
            <a:ext cx="0" cy="4492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8174" name="Прямая со стрелкой 30"/>
          <p:cNvCxnSpPr>
            <a:cxnSpLocks noChangeShapeType="1"/>
          </p:cNvCxnSpPr>
          <p:nvPr/>
        </p:nvCxnSpPr>
        <p:spPr bwMode="auto">
          <a:xfrm flipV="1">
            <a:off x="8045450" y="4113213"/>
            <a:ext cx="0" cy="3048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8175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8483600" y="4194175"/>
            <a:ext cx="438150" cy="63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8176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8736806" y="4258469"/>
            <a:ext cx="315913" cy="31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8177" name="Прямая со стрелкой 30"/>
          <p:cNvCxnSpPr>
            <a:cxnSpLocks noChangeShapeType="1"/>
          </p:cNvCxnSpPr>
          <p:nvPr/>
        </p:nvCxnSpPr>
        <p:spPr bwMode="auto">
          <a:xfrm flipV="1">
            <a:off x="6811963" y="4235450"/>
            <a:ext cx="0" cy="18573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cxnSp>
        <p:nvCxnSpPr>
          <p:cNvPr id="38178" name="Прямая со стрелкой 30"/>
          <p:cNvCxnSpPr>
            <a:cxnSpLocks noChangeShapeType="1"/>
          </p:cNvCxnSpPr>
          <p:nvPr/>
        </p:nvCxnSpPr>
        <p:spPr bwMode="auto">
          <a:xfrm flipV="1">
            <a:off x="8235950" y="4235450"/>
            <a:ext cx="0" cy="18573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cxnSp>
        <p:nvCxnSpPr>
          <p:cNvPr id="38179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9000331" y="4328319"/>
            <a:ext cx="1793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cxnSp>
        <p:nvCxnSpPr>
          <p:cNvPr id="38180" name="Прямая со стрелкой 30"/>
          <p:cNvCxnSpPr>
            <a:cxnSpLocks noChangeShapeType="1"/>
          </p:cNvCxnSpPr>
          <p:nvPr/>
        </p:nvCxnSpPr>
        <p:spPr bwMode="auto">
          <a:xfrm flipV="1">
            <a:off x="6142038" y="4241800"/>
            <a:ext cx="0" cy="18573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8181" name="Прямоугольник 16"/>
          <p:cNvSpPr>
            <a:spLocks noChangeArrowheads="1"/>
          </p:cNvSpPr>
          <p:nvPr/>
        </p:nvSpPr>
        <p:spPr bwMode="auto">
          <a:xfrm>
            <a:off x="11256963" y="6221413"/>
            <a:ext cx="465137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sp>
        <p:nvSpPr>
          <p:cNvPr id="38182" name="Прямоугольник 16"/>
          <p:cNvSpPr>
            <a:spLocks noChangeArrowheads="1"/>
          </p:cNvSpPr>
          <p:nvPr/>
        </p:nvSpPr>
        <p:spPr bwMode="auto">
          <a:xfrm>
            <a:off x="584200" y="4010025"/>
            <a:ext cx="466725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sp>
        <p:nvSpPr>
          <p:cNvPr id="38183" name="Прямоугольник 16"/>
          <p:cNvSpPr>
            <a:spLocks noChangeArrowheads="1"/>
          </p:cNvSpPr>
          <p:nvPr/>
        </p:nvSpPr>
        <p:spPr bwMode="auto">
          <a:xfrm>
            <a:off x="1182688" y="4011613"/>
            <a:ext cx="463550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sp>
        <p:nvSpPr>
          <p:cNvPr id="38184" name="Прямоугольник 16"/>
          <p:cNvSpPr>
            <a:spLocks noChangeArrowheads="1"/>
          </p:cNvSpPr>
          <p:nvPr/>
        </p:nvSpPr>
        <p:spPr bwMode="auto">
          <a:xfrm>
            <a:off x="893763" y="4640263"/>
            <a:ext cx="463550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cxnSp>
        <p:nvCxnSpPr>
          <p:cNvPr id="38185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3032125" y="1714500"/>
            <a:ext cx="3175" cy="22399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8186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3232150" y="1711325"/>
            <a:ext cx="6350" cy="2386013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8187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3462338" y="1697038"/>
            <a:ext cx="11112" cy="254000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8188" name="Прямоугольник 16"/>
          <p:cNvSpPr>
            <a:spLocks noChangeArrowheads="1"/>
          </p:cNvSpPr>
          <p:nvPr/>
        </p:nvSpPr>
        <p:spPr bwMode="auto">
          <a:xfrm>
            <a:off x="3667125" y="3998913"/>
            <a:ext cx="466725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sp>
        <p:nvSpPr>
          <p:cNvPr id="38189" name="Прямоугольник 16"/>
          <p:cNvSpPr>
            <a:spLocks noChangeArrowheads="1"/>
          </p:cNvSpPr>
          <p:nvPr/>
        </p:nvSpPr>
        <p:spPr bwMode="auto">
          <a:xfrm>
            <a:off x="4265613" y="4002088"/>
            <a:ext cx="466725" cy="252412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sp>
        <p:nvSpPr>
          <p:cNvPr id="38190" name="Прямоугольник 16"/>
          <p:cNvSpPr>
            <a:spLocks noChangeArrowheads="1"/>
          </p:cNvSpPr>
          <p:nvPr/>
        </p:nvSpPr>
        <p:spPr bwMode="auto">
          <a:xfrm>
            <a:off x="3976688" y="4629150"/>
            <a:ext cx="463550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sp>
        <p:nvSpPr>
          <p:cNvPr id="38191" name="Rectangle 375"/>
          <p:cNvSpPr>
            <a:spLocks noChangeArrowheads="1"/>
          </p:cNvSpPr>
          <p:nvPr/>
        </p:nvSpPr>
        <p:spPr bwMode="auto">
          <a:xfrm>
            <a:off x="3795713" y="1976438"/>
            <a:ext cx="8932862" cy="403225"/>
          </a:xfrm>
          <a:prstGeom prst="rect">
            <a:avLst/>
          </a:prstGeom>
          <a:solidFill>
            <a:srgbClr val="CCFFFF">
              <a:alpha val="4196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1277938"/>
            <a:r>
              <a:rPr lang="ru-RU" sz="1400">
                <a:latin typeface="Arial" charset="0"/>
              </a:rPr>
              <a:t>Региональный центр МЧС России ЦУКС </a:t>
            </a:r>
          </a:p>
        </p:txBody>
      </p:sp>
      <p:cxnSp>
        <p:nvCxnSpPr>
          <p:cNvPr id="38192" name="Прямая со стрелкой 30"/>
          <p:cNvCxnSpPr>
            <a:cxnSpLocks noChangeShapeType="1"/>
          </p:cNvCxnSpPr>
          <p:nvPr/>
        </p:nvCxnSpPr>
        <p:spPr bwMode="auto">
          <a:xfrm rot="10800000">
            <a:off x="7024688" y="2482850"/>
            <a:ext cx="2370137" cy="9525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/>
          </a:ln>
        </p:spPr>
      </p:cxnSp>
      <p:sp>
        <p:nvSpPr>
          <p:cNvPr id="38193" name="Прямоугольник 16"/>
          <p:cNvSpPr>
            <a:spLocks noChangeArrowheads="1"/>
          </p:cNvSpPr>
          <p:nvPr/>
        </p:nvSpPr>
        <p:spPr bwMode="auto">
          <a:xfrm>
            <a:off x="10414000" y="3340100"/>
            <a:ext cx="465138" cy="250825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Ч+1,5 ч</a:t>
            </a:r>
          </a:p>
        </p:txBody>
      </p:sp>
      <p:cxnSp>
        <p:nvCxnSpPr>
          <p:cNvPr id="38194" name="Прямая со стрелкой 30"/>
          <p:cNvCxnSpPr>
            <a:cxnSpLocks noChangeShapeType="1"/>
          </p:cNvCxnSpPr>
          <p:nvPr/>
        </p:nvCxnSpPr>
        <p:spPr bwMode="auto">
          <a:xfrm flipV="1">
            <a:off x="6659563" y="3386138"/>
            <a:ext cx="933450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Прямоугольник 16"/>
          <p:cNvSpPr>
            <a:spLocks noChangeArrowheads="1"/>
          </p:cNvSpPr>
          <p:nvPr/>
        </p:nvSpPr>
        <p:spPr bwMode="auto">
          <a:xfrm>
            <a:off x="8432800" y="3810000"/>
            <a:ext cx="339725" cy="18573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>
              <a:defRPr/>
            </a:pPr>
            <a:r>
              <a:rPr lang="ru-RU" sz="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Ч+02</a:t>
            </a:r>
          </a:p>
        </p:txBody>
      </p:sp>
      <p:cxnSp>
        <p:nvCxnSpPr>
          <p:cNvPr id="38196" name="Прямая со стрелкой 30"/>
          <p:cNvCxnSpPr>
            <a:cxnSpLocks noChangeShapeType="1"/>
          </p:cNvCxnSpPr>
          <p:nvPr/>
        </p:nvCxnSpPr>
        <p:spPr bwMode="auto">
          <a:xfrm flipV="1">
            <a:off x="7077075" y="3973513"/>
            <a:ext cx="0" cy="4476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8197" name="Прямая со стрелкой 30"/>
          <p:cNvCxnSpPr>
            <a:cxnSpLocks noChangeShapeType="1"/>
          </p:cNvCxnSpPr>
          <p:nvPr/>
        </p:nvCxnSpPr>
        <p:spPr bwMode="auto">
          <a:xfrm flipV="1">
            <a:off x="7278688" y="4113213"/>
            <a:ext cx="0" cy="306387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8198" name="Прямая со стрелкой 30"/>
          <p:cNvCxnSpPr>
            <a:cxnSpLocks noChangeShapeType="1"/>
          </p:cNvCxnSpPr>
          <p:nvPr/>
        </p:nvCxnSpPr>
        <p:spPr bwMode="auto">
          <a:xfrm flipV="1">
            <a:off x="7470775" y="4235450"/>
            <a:ext cx="0" cy="185738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cxnSp>
        <p:nvCxnSpPr>
          <p:cNvPr id="38199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1589088" y="4203700"/>
            <a:ext cx="438150" cy="63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8200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1843087" y="4268788"/>
            <a:ext cx="315913" cy="1588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8201" name="Прямая со стрелкой 30"/>
          <p:cNvCxnSpPr>
            <a:cxnSpLocks noChangeShapeType="1"/>
          </p:cNvCxnSpPr>
          <p:nvPr/>
        </p:nvCxnSpPr>
        <p:spPr bwMode="auto">
          <a:xfrm rot="16200000" flipV="1">
            <a:off x="2105819" y="4337844"/>
            <a:ext cx="1793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513" name="Прямоугольник 16"/>
          <p:cNvSpPr>
            <a:spLocks noChangeArrowheads="1"/>
          </p:cNvSpPr>
          <p:nvPr/>
        </p:nvSpPr>
        <p:spPr bwMode="auto">
          <a:xfrm>
            <a:off x="5562600" y="5349875"/>
            <a:ext cx="398463" cy="18573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>
              <a:defRPr/>
            </a:pPr>
            <a:r>
              <a:rPr lang="ru-RU" sz="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Ч+05</a:t>
            </a:r>
          </a:p>
        </p:txBody>
      </p:sp>
      <p:cxnSp>
        <p:nvCxnSpPr>
          <p:cNvPr id="38203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5849938" y="2247900"/>
            <a:ext cx="6350" cy="17065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8204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6091238" y="2254250"/>
            <a:ext cx="7937" cy="1852613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/>
          </a:ln>
        </p:spPr>
      </p:cxnSp>
      <p:cxnSp>
        <p:nvCxnSpPr>
          <p:cNvPr id="38205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6326188" y="2257425"/>
            <a:ext cx="4762" cy="1966913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arrow" w="med" len="med"/>
            <a:tailEnd/>
          </a:ln>
        </p:spPr>
      </p:cxnSp>
      <p:sp>
        <p:nvSpPr>
          <p:cNvPr id="38206" name="Прямоугольник 16"/>
          <p:cNvSpPr>
            <a:spLocks noChangeArrowheads="1"/>
          </p:cNvSpPr>
          <p:nvPr/>
        </p:nvSpPr>
        <p:spPr bwMode="auto">
          <a:xfrm>
            <a:off x="7323138" y="4733925"/>
            <a:ext cx="466725" cy="2508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sp>
        <p:nvSpPr>
          <p:cNvPr id="38207" name="Прямоугольник 16"/>
          <p:cNvSpPr>
            <a:spLocks noChangeArrowheads="1"/>
          </p:cNvSpPr>
          <p:nvPr/>
        </p:nvSpPr>
        <p:spPr bwMode="auto">
          <a:xfrm>
            <a:off x="7624763" y="4349750"/>
            <a:ext cx="466725" cy="250825"/>
          </a:xfrm>
          <a:prstGeom prst="rect">
            <a:avLst/>
          </a:prstGeom>
          <a:solidFill>
            <a:srgbClr val="0000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sp>
        <p:nvSpPr>
          <p:cNvPr id="38208" name="Прямоугольник 16"/>
          <p:cNvSpPr>
            <a:spLocks noChangeArrowheads="1"/>
          </p:cNvSpPr>
          <p:nvPr/>
        </p:nvSpPr>
        <p:spPr bwMode="auto">
          <a:xfrm>
            <a:off x="7967663" y="4746625"/>
            <a:ext cx="466725" cy="252413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/>
            <a:r>
              <a:rPr lang="ru-RU" sz="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Ч+05</a:t>
            </a:r>
          </a:p>
        </p:txBody>
      </p:sp>
      <p:grpSp>
        <p:nvGrpSpPr>
          <p:cNvPr id="4" name="Группа 222"/>
          <p:cNvGrpSpPr/>
          <p:nvPr/>
        </p:nvGrpSpPr>
        <p:grpSpPr>
          <a:xfrm>
            <a:off x="6235998" y="2507293"/>
            <a:ext cx="3069579" cy="658126"/>
            <a:chOff x="7310393" y="2214554"/>
            <a:chExt cx="2340036" cy="470723"/>
          </a:xfrm>
          <a:solidFill>
            <a:srgbClr val="CCFFFF">
              <a:alpha val="39000"/>
            </a:srgbClr>
          </a:solidFill>
        </p:grpSpPr>
        <p:sp>
          <p:nvSpPr>
            <p:cNvPr id="16399" name="Rectangle 375"/>
            <p:cNvSpPr>
              <a:spLocks noChangeArrowheads="1"/>
            </p:cNvSpPr>
            <p:nvPr/>
          </p:nvSpPr>
          <p:spPr bwMode="auto">
            <a:xfrm>
              <a:off x="7310454" y="2214554"/>
              <a:ext cx="2339975" cy="200825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855" tIns="0" rIns="90855" bIns="36000" anchor="ctr"/>
            <a:lstStyle/>
            <a:p>
              <a:pPr algn="ctr" defTabSz="912813">
                <a:defRPr/>
              </a:pPr>
              <a:r>
                <a:rPr lang="ru-RU" sz="1300" dirty="0">
                  <a:cs typeface="Arial" charset="0"/>
                </a:rPr>
                <a:t> </a:t>
              </a:r>
              <a:r>
                <a:rPr lang="ru-RU" sz="800" dirty="0">
                  <a:latin typeface="Arial" charset="0"/>
                  <a:cs typeface="Arial" charset="0"/>
                </a:rPr>
                <a:t>ГУ МЧС России по субъекту</a:t>
              </a:r>
              <a:endParaRPr lang="ru-RU" sz="1300" dirty="0">
                <a:cs typeface="Arial" charset="0"/>
              </a:endParaRPr>
            </a:p>
          </p:txBody>
        </p:sp>
        <p:sp>
          <p:nvSpPr>
            <p:cNvPr id="16397" name="Rectangle 42"/>
            <p:cNvSpPr>
              <a:spLocks noChangeArrowheads="1"/>
            </p:cNvSpPr>
            <p:nvPr/>
          </p:nvSpPr>
          <p:spPr bwMode="auto">
            <a:xfrm>
              <a:off x="7310393" y="2416189"/>
              <a:ext cx="2339975" cy="269088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855" tIns="0" rIns="90855" bIns="0"/>
            <a:lstStyle/>
            <a:p>
              <a:pPr algn="ctr" defTabSz="912813">
                <a:defRPr/>
              </a:pPr>
              <a:r>
                <a:rPr lang="ru-RU" sz="800" dirty="0">
                  <a:latin typeface="Arial" charset="0"/>
                  <a:cs typeface="Arial" charset="0"/>
                </a:rPr>
                <a:t>ГУ ЦУКС</a:t>
              </a:r>
            </a:p>
            <a:p>
              <a:pPr algn="ctr" defTabSz="912813">
                <a:defRPr/>
              </a:pPr>
              <a:r>
                <a:rPr lang="ru-RU" sz="800" dirty="0">
                  <a:latin typeface="Arial" charset="0"/>
                  <a:cs typeface="Arial" charset="0"/>
                </a:rPr>
                <a:t>МЧС России по субъекту</a:t>
              </a:r>
              <a:endParaRPr lang="ru-RU" sz="1300" dirty="0">
                <a:latin typeface="Arial" charset="0"/>
                <a:cs typeface="Arial" charset="0"/>
              </a:endParaRPr>
            </a:p>
            <a:p>
              <a:pPr defTabSz="912813">
                <a:defRPr/>
              </a:pPr>
              <a:endParaRPr lang="ru-RU" sz="1300" dirty="0">
                <a:cs typeface="Arial" charset="0"/>
              </a:endParaRPr>
            </a:p>
          </p:txBody>
        </p:sp>
      </p:grpSp>
      <p:sp>
        <p:nvSpPr>
          <p:cNvPr id="38210" name="Rectangle 375"/>
          <p:cNvSpPr>
            <a:spLocks noChangeArrowheads="1"/>
          </p:cNvSpPr>
          <p:nvPr/>
        </p:nvSpPr>
        <p:spPr bwMode="auto">
          <a:xfrm>
            <a:off x="631825" y="1473200"/>
            <a:ext cx="9490075" cy="376238"/>
          </a:xfrm>
          <a:prstGeom prst="rect">
            <a:avLst/>
          </a:prstGeom>
          <a:solidFill>
            <a:srgbClr val="CCFFFF">
              <a:alpha val="39999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1277938"/>
            <a:r>
              <a:rPr lang="ru-RU" sz="1400">
                <a:latin typeface="Arial" charset="0"/>
              </a:rPr>
              <a:t>МЧС России НЦУКС </a:t>
            </a:r>
          </a:p>
        </p:txBody>
      </p:sp>
      <p:cxnSp>
        <p:nvCxnSpPr>
          <p:cNvPr id="38211" name="Прямая со стрелкой 22"/>
          <p:cNvCxnSpPr>
            <a:cxnSpLocks noChangeShapeType="1"/>
          </p:cNvCxnSpPr>
          <p:nvPr/>
        </p:nvCxnSpPr>
        <p:spPr bwMode="auto">
          <a:xfrm>
            <a:off x="4341813" y="1700213"/>
            <a:ext cx="0" cy="2270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38212" name="Прямая со стрелкой 22"/>
          <p:cNvCxnSpPr>
            <a:cxnSpLocks noChangeShapeType="1"/>
          </p:cNvCxnSpPr>
          <p:nvPr/>
        </p:nvCxnSpPr>
        <p:spPr bwMode="auto">
          <a:xfrm flipV="1">
            <a:off x="2347913" y="1609725"/>
            <a:ext cx="595312" cy="142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" name="Прямоугольник 16"/>
          <p:cNvSpPr>
            <a:spLocks noChangeArrowheads="1"/>
          </p:cNvSpPr>
          <p:nvPr/>
        </p:nvSpPr>
        <p:spPr bwMode="auto">
          <a:xfrm>
            <a:off x="3051175" y="2179638"/>
            <a:ext cx="339725" cy="1873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790700">
              <a:defRPr/>
            </a:pPr>
            <a:r>
              <a:rPr lang="ru-RU" sz="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Ч+02</a:t>
            </a:r>
          </a:p>
        </p:txBody>
      </p:sp>
      <p:cxnSp>
        <p:nvCxnSpPr>
          <p:cNvPr id="38214" name="Прямая со стрелкой 22"/>
          <p:cNvCxnSpPr>
            <a:cxnSpLocks noChangeShapeType="1"/>
          </p:cNvCxnSpPr>
          <p:nvPr/>
        </p:nvCxnSpPr>
        <p:spPr bwMode="auto">
          <a:xfrm>
            <a:off x="2489200" y="1316038"/>
            <a:ext cx="0" cy="2270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8350"/>
            <a:ext cx="12801600" cy="883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29138" y="5376863"/>
            <a:ext cx="806450" cy="706437"/>
            <a:chOff x="4026" y="1981"/>
            <a:chExt cx="551" cy="31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6" y="1981"/>
              <a:ext cx="505" cy="318"/>
              <a:chOff x="384" y="4176"/>
              <a:chExt cx="1040" cy="1111"/>
            </a:xfrm>
          </p:grpSpPr>
          <p:sp>
            <p:nvSpPr>
              <p:cNvPr id="39069" name="Freeform 13"/>
              <p:cNvSpPr>
                <a:spLocks/>
              </p:cNvSpPr>
              <p:nvPr/>
            </p:nvSpPr>
            <p:spPr bwMode="auto">
              <a:xfrm>
                <a:off x="384" y="4176"/>
                <a:ext cx="1040" cy="552"/>
              </a:xfrm>
              <a:custGeom>
                <a:avLst/>
                <a:gdLst>
                  <a:gd name="T0" fmla="*/ 2 w 1040"/>
                  <a:gd name="T1" fmla="*/ 0 h 552"/>
                  <a:gd name="T2" fmla="*/ 40 w 1040"/>
                  <a:gd name="T3" fmla="*/ 0 h 552"/>
                  <a:gd name="T4" fmla="*/ 816 w 1040"/>
                  <a:gd name="T5" fmla="*/ 0 h 552"/>
                  <a:gd name="T6" fmla="*/ 1040 w 1040"/>
                  <a:gd name="T7" fmla="*/ 552 h 552"/>
                  <a:gd name="T8" fmla="*/ 0 w 1040"/>
                  <a:gd name="T9" fmla="*/ 552 h 552"/>
                  <a:gd name="T10" fmla="*/ 2 w 1040"/>
                  <a:gd name="T11" fmla="*/ 0 h 5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0"/>
                  <a:gd name="T19" fmla="*/ 0 h 552"/>
                  <a:gd name="T20" fmla="*/ 1040 w 1040"/>
                  <a:gd name="T21" fmla="*/ 552 h 5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0" h="552">
                    <a:moveTo>
                      <a:pt x="2" y="0"/>
                    </a:moveTo>
                    <a:cubicBezTo>
                      <a:pt x="15" y="0"/>
                      <a:pt x="27" y="0"/>
                      <a:pt x="40" y="0"/>
                    </a:cubicBezTo>
                    <a:lnTo>
                      <a:pt x="816" y="0"/>
                    </a:lnTo>
                    <a:lnTo>
                      <a:pt x="1040" y="552"/>
                    </a:lnTo>
                    <a:lnTo>
                      <a:pt x="0" y="552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99"/>
                  </a:gs>
                  <a:gs pos="5000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9070" name="Line 14"/>
              <p:cNvSpPr>
                <a:spLocks noChangeShapeType="1"/>
              </p:cNvSpPr>
              <p:nvPr/>
            </p:nvSpPr>
            <p:spPr bwMode="auto">
              <a:xfrm>
                <a:off x="384" y="4304"/>
                <a:ext cx="864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9071" name="Line 15"/>
              <p:cNvSpPr>
                <a:spLocks noChangeShapeType="1"/>
              </p:cNvSpPr>
              <p:nvPr/>
            </p:nvSpPr>
            <p:spPr bwMode="auto">
              <a:xfrm>
                <a:off x="384" y="4608"/>
                <a:ext cx="979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84" y="4176"/>
                <a:ext cx="1036" cy="1111"/>
                <a:chOff x="-1228" y="3317"/>
                <a:chExt cx="1036" cy="1111"/>
              </a:xfrm>
            </p:grpSpPr>
            <p:sp>
              <p:nvSpPr>
                <p:cNvPr id="39073" name="Line 17"/>
                <p:cNvSpPr>
                  <a:spLocks noChangeShapeType="1"/>
                </p:cNvSpPr>
                <p:nvPr/>
              </p:nvSpPr>
              <p:spPr bwMode="auto">
                <a:xfrm>
                  <a:off x="-422" y="3317"/>
                  <a:ext cx="230" cy="55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907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-1228" y="3872"/>
                  <a:ext cx="1036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9075" name="Line 19"/>
                <p:cNvSpPr>
                  <a:spLocks noChangeShapeType="1"/>
                </p:cNvSpPr>
                <p:nvPr/>
              </p:nvSpPr>
              <p:spPr bwMode="auto">
                <a:xfrm>
                  <a:off x="-1228" y="3317"/>
                  <a:ext cx="1" cy="111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9076" name="Line 20"/>
                <p:cNvSpPr>
                  <a:spLocks noChangeShapeType="1"/>
                </p:cNvSpPr>
                <p:nvPr/>
              </p:nvSpPr>
              <p:spPr bwMode="auto">
                <a:xfrm>
                  <a:off x="-1228" y="3317"/>
                  <a:ext cx="806" cy="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39068" name="Rectangle 21"/>
            <p:cNvSpPr>
              <a:spLocks noChangeArrowheads="1"/>
            </p:cNvSpPr>
            <p:nvPr/>
          </p:nvSpPr>
          <p:spPr bwMode="auto">
            <a:xfrm>
              <a:off x="4102" y="2015"/>
              <a:ext cx="475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264" tIns="29131" rIns="58264" bIns="29131">
              <a:spAutoFit/>
            </a:bodyPr>
            <a:lstStyle/>
            <a:p>
              <a:pPr defTabSz="584200" eaLnBrk="0" hangingPunct="0"/>
              <a:r>
                <a:rPr lang="ru-RU" sz="800">
                  <a:latin typeface="Arial" charset="0"/>
                </a:rPr>
                <a:t>ГУ МЧС </a:t>
              </a:r>
            </a:p>
          </p:txBody>
        </p:sp>
      </p:grpSp>
      <p:grpSp>
        <p:nvGrpSpPr>
          <p:cNvPr id="5" name="Group 422"/>
          <p:cNvGrpSpPr>
            <a:grpSpLocks/>
          </p:cNvGrpSpPr>
          <p:nvPr/>
        </p:nvGrpSpPr>
        <p:grpSpPr bwMode="auto">
          <a:xfrm>
            <a:off x="4024313" y="5664200"/>
            <a:ext cx="584200" cy="503238"/>
            <a:chOff x="1583" y="1392"/>
            <a:chExt cx="409" cy="375"/>
          </a:xfrm>
        </p:grpSpPr>
        <p:sp>
          <p:nvSpPr>
            <p:cNvPr id="39061" name="Freeform 423"/>
            <p:cNvSpPr>
              <a:spLocks/>
            </p:cNvSpPr>
            <p:nvPr/>
          </p:nvSpPr>
          <p:spPr bwMode="auto">
            <a:xfrm>
              <a:off x="1583" y="1421"/>
              <a:ext cx="21" cy="346"/>
            </a:xfrm>
            <a:custGeom>
              <a:avLst/>
              <a:gdLst>
                <a:gd name="T0" fmla="*/ 0 w 822"/>
                <a:gd name="T1" fmla="*/ 0 h 14624"/>
                <a:gd name="T2" fmla="*/ 0 w 822"/>
                <a:gd name="T3" fmla="*/ 0 h 14624"/>
                <a:gd name="T4" fmla="*/ 0 w 822"/>
                <a:gd name="T5" fmla="*/ 0 h 14624"/>
                <a:gd name="T6" fmla="*/ 0 w 822"/>
                <a:gd name="T7" fmla="*/ 0 h 14624"/>
                <a:gd name="T8" fmla="*/ 0 w 822"/>
                <a:gd name="T9" fmla="*/ 0 h 14624"/>
                <a:gd name="T10" fmla="*/ 0 w 822"/>
                <a:gd name="T11" fmla="*/ 0 h 14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2"/>
                <a:gd name="T19" fmla="*/ 0 h 14624"/>
                <a:gd name="T20" fmla="*/ 822 w 822"/>
                <a:gd name="T21" fmla="*/ 14624 h 14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2" h="14624">
                  <a:moveTo>
                    <a:pt x="448" y="14623"/>
                  </a:moveTo>
                  <a:lnTo>
                    <a:pt x="822" y="14621"/>
                  </a:lnTo>
                  <a:lnTo>
                    <a:pt x="748" y="0"/>
                  </a:lnTo>
                  <a:lnTo>
                    <a:pt x="0" y="3"/>
                  </a:lnTo>
                  <a:lnTo>
                    <a:pt x="74" y="14624"/>
                  </a:lnTo>
                  <a:lnTo>
                    <a:pt x="448" y="146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62" name="Freeform 424"/>
            <p:cNvSpPr>
              <a:spLocks/>
            </p:cNvSpPr>
            <p:nvPr/>
          </p:nvSpPr>
          <p:spPr bwMode="auto">
            <a:xfrm>
              <a:off x="1595" y="1392"/>
              <a:ext cx="397" cy="19"/>
            </a:xfrm>
            <a:custGeom>
              <a:avLst/>
              <a:gdLst>
                <a:gd name="T0" fmla="*/ 0 w 15539"/>
                <a:gd name="T1" fmla="*/ 0 h 770"/>
                <a:gd name="T2" fmla="*/ 0 w 15539"/>
                <a:gd name="T3" fmla="*/ 0 h 770"/>
                <a:gd name="T4" fmla="*/ 0 w 15539"/>
                <a:gd name="T5" fmla="*/ 0 h 770"/>
                <a:gd name="T6" fmla="*/ 0 w 15539"/>
                <a:gd name="T7" fmla="*/ 0 h 770"/>
                <a:gd name="T8" fmla="*/ 0 w 15539"/>
                <a:gd name="T9" fmla="*/ 0 h 770"/>
                <a:gd name="T10" fmla="*/ 0 w 15539"/>
                <a:gd name="T11" fmla="*/ 0 h 770"/>
                <a:gd name="T12" fmla="*/ 0 w 15539"/>
                <a:gd name="T13" fmla="*/ 0 h 770"/>
                <a:gd name="T14" fmla="*/ 0 w 15539"/>
                <a:gd name="T15" fmla="*/ 0 h 770"/>
                <a:gd name="T16" fmla="*/ 0 w 15539"/>
                <a:gd name="T17" fmla="*/ 0 h 770"/>
                <a:gd name="T18" fmla="*/ 0 w 15539"/>
                <a:gd name="T19" fmla="*/ 0 h 7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39"/>
                <a:gd name="T31" fmla="*/ 0 h 770"/>
                <a:gd name="T32" fmla="*/ 15539 w 15539"/>
                <a:gd name="T33" fmla="*/ 770 h 7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39" h="770">
                  <a:moveTo>
                    <a:pt x="15212" y="579"/>
                  </a:moveTo>
                  <a:lnTo>
                    <a:pt x="14889" y="0"/>
                  </a:lnTo>
                  <a:lnTo>
                    <a:pt x="0" y="0"/>
                  </a:lnTo>
                  <a:lnTo>
                    <a:pt x="0" y="770"/>
                  </a:lnTo>
                  <a:lnTo>
                    <a:pt x="14889" y="770"/>
                  </a:lnTo>
                  <a:lnTo>
                    <a:pt x="14566" y="191"/>
                  </a:lnTo>
                  <a:lnTo>
                    <a:pt x="15212" y="579"/>
                  </a:lnTo>
                  <a:lnTo>
                    <a:pt x="15539" y="0"/>
                  </a:lnTo>
                  <a:lnTo>
                    <a:pt x="14889" y="0"/>
                  </a:lnTo>
                  <a:lnTo>
                    <a:pt x="15212" y="5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63" name="Freeform 425"/>
            <p:cNvSpPr>
              <a:spLocks/>
            </p:cNvSpPr>
            <p:nvPr/>
          </p:nvSpPr>
          <p:spPr bwMode="auto">
            <a:xfrm>
              <a:off x="1876" y="1397"/>
              <a:ext cx="108" cy="162"/>
            </a:xfrm>
            <a:custGeom>
              <a:avLst/>
              <a:gdLst>
                <a:gd name="T0" fmla="*/ 0 w 4227"/>
                <a:gd name="T1" fmla="*/ 0 h 6879"/>
                <a:gd name="T2" fmla="*/ 0 w 4227"/>
                <a:gd name="T3" fmla="*/ 0 h 6879"/>
                <a:gd name="T4" fmla="*/ 0 w 4227"/>
                <a:gd name="T5" fmla="*/ 0 h 6879"/>
                <a:gd name="T6" fmla="*/ 0 w 4227"/>
                <a:gd name="T7" fmla="*/ 0 h 6879"/>
                <a:gd name="T8" fmla="*/ 0 w 4227"/>
                <a:gd name="T9" fmla="*/ 0 h 6879"/>
                <a:gd name="T10" fmla="*/ 0 w 4227"/>
                <a:gd name="T11" fmla="*/ 0 h 6879"/>
                <a:gd name="T12" fmla="*/ 0 w 4227"/>
                <a:gd name="T13" fmla="*/ 0 h 6879"/>
                <a:gd name="T14" fmla="*/ 0 w 4227"/>
                <a:gd name="T15" fmla="*/ 0 h 6879"/>
                <a:gd name="T16" fmla="*/ 0 w 4227"/>
                <a:gd name="T17" fmla="*/ 0 h 6879"/>
                <a:gd name="T18" fmla="*/ 0 w 4227"/>
                <a:gd name="T19" fmla="*/ 0 h 6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27"/>
                <a:gd name="T31" fmla="*/ 0 h 6879"/>
                <a:gd name="T32" fmla="*/ 4227 w 4227"/>
                <a:gd name="T33" fmla="*/ 6879 h 68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27" h="6879">
                  <a:moveTo>
                    <a:pt x="320" y="6879"/>
                  </a:moveTo>
                  <a:lnTo>
                    <a:pt x="646" y="6688"/>
                  </a:lnTo>
                  <a:lnTo>
                    <a:pt x="4227" y="388"/>
                  </a:lnTo>
                  <a:lnTo>
                    <a:pt x="3581" y="0"/>
                  </a:lnTo>
                  <a:lnTo>
                    <a:pt x="0" y="6300"/>
                  </a:lnTo>
                  <a:lnTo>
                    <a:pt x="326" y="6109"/>
                  </a:lnTo>
                  <a:lnTo>
                    <a:pt x="320" y="6878"/>
                  </a:lnTo>
                  <a:lnTo>
                    <a:pt x="536" y="6879"/>
                  </a:lnTo>
                  <a:lnTo>
                    <a:pt x="646" y="6688"/>
                  </a:lnTo>
                  <a:lnTo>
                    <a:pt x="320" y="68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64" name="Freeform 426"/>
            <p:cNvSpPr>
              <a:spLocks/>
            </p:cNvSpPr>
            <p:nvPr/>
          </p:nvSpPr>
          <p:spPr bwMode="auto">
            <a:xfrm>
              <a:off x="1586" y="1538"/>
              <a:ext cx="298" cy="21"/>
            </a:xfrm>
            <a:custGeom>
              <a:avLst/>
              <a:gdLst>
                <a:gd name="T0" fmla="*/ 0 w 11685"/>
                <a:gd name="T1" fmla="*/ 0 h 867"/>
                <a:gd name="T2" fmla="*/ 0 w 11685"/>
                <a:gd name="T3" fmla="*/ 0 h 867"/>
                <a:gd name="T4" fmla="*/ 0 w 11685"/>
                <a:gd name="T5" fmla="*/ 0 h 867"/>
                <a:gd name="T6" fmla="*/ 0 w 11685"/>
                <a:gd name="T7" fmla="*/ 0 h 867"/>
                <a:gd name="T8" fmla="*/ 0 w 11685"/>
                <a:gd name="T9" fmla="*/ 0 h 867"/>
                <a:gd name="T10" fmla="*/ 0 w 11685"/>
                <a:gd name="T11" fmla="*/ 0 h 867"/>
                <a:gd name="T12" fmla="*/ 0 w 11685"/>
                <a:gd name="T13" fmla="*/ 0 h 867"/>
                <a:gd name="T14" fmla="*/ 0 w 11685"/>
                <a:gd name="T15" fmla="*/ 0 h 867"/>
                <a:gd name="T16" fmla="*/ 0 w 11685"/>
                <a:gd name="T17" fmla="*/ 0 h 867"/>
                <a:gd name="T18" fmla="*/ 0 w 11685"/>
                <a:gd name="T19" fmla="*/ 0 h 8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5"/>
                <a:gd name="T31" fmla="*/ 0 h 867"/>
                <a:gd name="T32" fmla="*/ 11685 w 11685"/>
                <a:gd name="T33" fmla="*/ 867 h 8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5" h="867">
                  <a:moveTo>
                    <a:pt x="0" y="385"/>
                  </a:moveTo>
                  <a:lnTo>
                    <a:pt x="371" y="770"/>
                  </a:lnTo>
                  <a:lnTo>
                    <a:pt x="11679" y="867"/>
                  </a:lnTo>
                  <a:lnTo>
                    <a:pt x="11685" y="97"/>
                  </a:lnTo>
                  <a:lnTo>
                    <a:pt x="377" y="0"/>
                  </a:lnTo>
                  <a:lnTo>
                    <a:pt x="748" y="385"/>
                  </a:lnTo>
                  <a:lnTo>
                    <a:pt x="0" y="385"/>
                  </a:lnTo>
                  <a:lnTo>
                    <a:pt x="0" y="766"/>
                  </a:lnTo>
                  <a:lnTo>
                    <a:pt x="371" y="768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65" name="Freeform 427"/>
            <p:cNvSpPr>
              <a:spLocks/>
            </p:cNvSpPr>
            <p:nvPr/>
          </p:nvSpPr>
          <p:spPr bwMode="auto">
            <a:xfrm>
              <a:off x="1586" y="1392"/>
              <a:ext cx="18" cy="156"/>
            </a:xfrm>
            <a:custGeom>
              <a:avLst/>
              <a:gdLst>
                <a:gd name="T0" fmla="*/ 0 w 748"/>
                <a:gd name="T1" fmla="*/ 0 h 6588"/>
                <a:gd name="T2" fmla="*/ 0 w 748"/>
                <a:gd name="T3" fmla="*/ 0 h 6588"/>
                <a:gd name="T4" fmla="*/ 0 w 748"/>
                <a:gd name="T5" fmla="*/ 0 h 6588"/>
                <a:gd name="T6" fmla="*/ 0 w 748"/>
                <a:gd name="T7" fmla="*/ 0 h 6588"/>
                <a:gd name="T8" fmla="*/ 0 w 748"/>
                <a:gd name="T9" fmla="*/ 0 h 6588"/>
                <a:gd name="T10" fmla="*/ 0 w 748"/>
                <a:gd name="T11" fmla="*/ 0 h 6588"/>
                <a:gd name="T12" fmla="*/ 0 w 748"/>
                <a:gd name="T13" fmla="*/ 0 h 6588"/>
                <a:gd name="T14" fmla="*/ 0 w 748"/>
                <a:gd name="T15" fmla="*/ 0 h 6588"/>
                <a:gd name="T16" fmla="*/ 0 w 748"/>
                <a:gd name="T17" fmla="*/ 0 h 6588"/>
                <a:gd name="T18" fmla="*/ 0 w 748"/>
                <a:gd name="T19" fmla="*/ 0 h 6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8"/>
                <a:gd name="T31" fmla="*/ 0 h 6588"/>
                <a:gd name="T32" fmla="*/ 748 w 748"/>
                <a:gd name="T33" fmla="*/ 6588 h 6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8" h="6588">
                  <a:moveTo>
                    <a:pt x="374" y="0"/>
                  </a:moveTo>
                  <a:lnTo>
                    <a:pt x="0" y="385"/>
                  </a:lnTo>
                  <a:lnTo>
                    <a:pt x="0" y="6588"/>
                  </a:lnTo>
                  <a:lnTo>
                    <a:pt x="748" y="6588"/>
                  </a:lnTo>
                  <a:lnTo>
                    <a:pt x="748" y="385"/>
                  </a:lnTo>
                  <a:lnTo>
                    <a:pt x="374" y="770"/>
                  </a:lnTo>
                  <a:lnTo>
                    <a:pt x="374" y="0"/>
                  </a:lnTo>
                  <a:lnTo>
                    <a:pt x="0" y="0"/>
                  </a:lnTo>
                  <a:lnTo>
                    <a:pt x="0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66" name="Text Box 428"/>
            <p:cNvSpPr txBox="1">
              <a:spLocks noChangeArrowheads="1"/>
            </p:cNvSpPr>
            <p:nvPr/>
          </p:nvSpPr>
          <p:spPr bwMode="auto">
            <a:xfrm>
              <a:off x="1695" y="1392"/>
              <a:ext cx="13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644" tIns="47821" rIns="95644" bIns="47821">
              <a:spAutoFit/>
            </a:bodyPr>
            <a:lstStyle/>
            <a:p>
              <a:pPr algn="ctr" defTabSz="1339850"/>
              <a:endParaRPr lang="ru-RU" sz="800">
                <a:latin typeface="Arial" charset="0"/>
              </a:endParaRPr>
            </a:p>
          </p:txBody>
        </p:sp>
      </p:grpSp>
      <p:grpSp>
        <p:nvGrpSpPr>
          <p:cNvPr id="6" name="Group 422"/>
          <p:cNvGrpSpPr>
            <a:grpSpLocks/>
          </p:cNvGrpSpPr>
          <p:nvPr/>
        </p:nvGrpSpPr>
        <p:grpSpPr bwMode="auto">
          <a:xfrm>
            <a:off x="3087688" y="5737225"/>
            <a:ext cx="584200" cy="503238"/>
            <a:chOff x="1583" y="1392"/>
            <a:chExt cx="409" cy="375"/>
          </a:xfrm>
        </p:grpSpPr>
        <p:sp>
          <p:nvSpPr>
            <p:cNvPr id="39055" name="Freeform 423"/>
            <p:cNvSpPr>
              <a:spLocks/>
            </p:cNvSpPr>
            <p:nvPr/>
          </p:nvSpPr>
          <p:spPr bwMode="auto">
            <a:xfrm>
              <a:off x="1583" y="1421"/>
              <a:ext cx="21" cy="346"/>
            </a:xfrm>
            <a:custGeom>
              <a:avLst/>
              <a:gdLst>
                <a:gd name="T0" fmla="*/ 0 w 822"/>
                <a:gd name="T1" fmla="*/ 0 h 14624"/>
                <a:gd name="T2" fmla="*/ 0 w 822"/>
                <a:gd name="T3" fmla="*/ 0 h 14624"/>
                <a:gd name="T4" fmla="*/ 0 w 822"/>
                <a:gd name="T5" fmla="*/ 0 h 14624"/>
                <a:gd name="T6" fmla="*/ 0 w 822"/>
                <a:gd name="T7" fmla="*/ 0 h 14624"/>
                <a:gd name="T8" fmla="*/ 0 w 822"/>
                <a:gd name="T9" fmla="*/ 0 h 14624"/>
                <a:gd name="T10" fmla="*/ 0 w 822"/>
                <a:gd name="T11" fmla="*/ 0 h 14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2"/>
                <a:gd name="T19" fmla="*/ 0 h 14624"/>
                <a:gd name="T20" fmla="*/ 822 w 822"/>
                <a:gd name="T21" fmla="*/ 14624 h 14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2" h="14624">
                  <a:moveTo>
                    <a:pt x="448" y="14623"/>
                  </a:moveTo>
                  <a:lnTo>
                    <a:pt x="822" y="14621"/>
                  </a:lnTo>
                  <a:lnTo>
                    <a:pt x="748" y="0"/>
                  </a:lnTo>
                  <a:lnTo>
                    <a:pt x="0" y="3"/>
                  </a:lnTo>
                  <a:lnTo>
                    <a:pt x="74" y="14624"/>
                  </a:lnTo>
                  <a:lnTo>
                    <a:pt x="448" y="146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56" name="Freeform 424"/>
            <p:cNvSpPr>
              <a:spLocks/>
            </p:cNvSpPr>
            <p:nvPr/>
          </p:nvSpPr>
          <p:spPr bwMode="auto">
            <a:xfrm>
              <a:off x="1595" y="1392"/>
              <a:ext cx="397" cy="19"/>
            </a:xfrm>
            <a:custGeom>
              <a:avLst/>
              <a:gdLst>
                <a:gd name="T0" fmla="*/ 0 w 15539"/>
                <a:gd name="T1" fmla="*/ 0 h 770"/>
                <a:gd name="T2" fmla="*/ 0 w 15539"/>
                <a:gd name="T3" fmla="*/ 0 h 770"/>
                <a:gd name="T4" fmla="*/ 0 w 15539"/>
                <a:gd name="T5" fmla="*/ 0 h 770"/>
                <a:gd name="T6" fmla="*/ 0 w 15539"/>
                <a:gd name="T7" fmla="*/ 0 h 770"/>
                <a:gd name="T8" fmla="*/ 0 w 15539"/>
                <a:gd name="T9" fmla="*/ 0 h 770"/>
                <a:gd name="T10" fmla="*/ 0 w 15539"/>
                <a:gd name="T11" fmla="*/ 0 h 770"/>
                <a:gd name="T12" fmla="*/ 0 w 15539"/>
                <a:gd name="T13" fmla="*/ 0 h 770"/>
                <a:gd name="T14" fmla="*/ 0 w 15539"/>
                <a:gd name="T15" fmla="*/ 0 h 770"/>
                <a:gd name="T16" fmla="*/ 0 w 15539"/>
                <a:gd name="T17" fmla="*/ 0 h 770"/>
                <a:gd name="T18" fmla="*/ 0 w 15539"/>
                <a:gd name="T19" fmla="*/ 0 h 7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39"/>
                <a:gd name="T31" fmla="*/ 0 h 770"/>
                <a:gd name="T32" fmla="*/ 15539 w 15539"/>
                <a:gd name="T33" fmla="*/ 770 h 7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39" h="770">
                  <a:moveTo>
                    <a:pt x="15212" y="579"/>
                  </a:moveTo>
                  <a:lnTo>
                    <a:pt x="14889" y="0"/>
                  </a:lnTo>
                  <a:lnTo>
                    <a:pt x="0" y="0"/>
                  </a:lnTo>
                  <a:lnTo>
                    <a:pt x="0" y="770"/>
                  </a:lnTo>
                  <a:lnTo>
                    <a:pt x="14889" y="770"/>
                  </a:lnTo>
                  <a:lnTo>
                    <a:pt x="14566" y="191"/>
                  </a:lnTo>
                  <a:lnTo>
                    <a:pt x="15212" y="579"/>
                  </a:lnTo>
                  <a:lnTo>
                    <a:pt x="15539" y="0"/>
                  </a:lnTo>
                  <a:lnTo>
                    <a:pt x="14889" y="0"/>
                  </a:lnTo>
                  <a:lnTo>
                    <a:pt x="15212" y="5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57" name="Freeform 425"/>
            <p:cNvSpPr>
              <a:spLocks/>
            </p:cNvSpPr>
            <p:nvPr/>
          </p:nvSpPr>
          <p:spPr bwMode="auto">
            <a:xfrm>
              <a:off x="1876" y="1397"/>
              <a:ext cx="108" cy="162"/>
            </a:xfrm>
            <a:custGeom>
              <a:avLst/>
              <a:gdLst>
                <a:gd name="T0" fmla="*/ 0 w 4227"/>
                <a:gd name="T1" fmla="*/ 0 h 6879"/>
                <a:gd name="T2" fmla="*/ 0 w 4227"/>
                <a:gd name="T3" fmla="*/ 0 h 6879"/>
                <a:gd name="T4" fmla="*/ 0 w 4227"/>
                <a:gd name="T5" fmla="*/ 0 h 6879"/>
                <a:gd name="T6" fmla="*/ 0 w 4227"/>
                <a:gd name="T7" fmla="*/ 0 h 6879"/>
                <a:gd name="T8" fmla="*/ 0 w 4227"/>
                <a:gd name="T9" fmla="*/ 0 h 6879"/>
                <a:gd name="T10" fmla="*/ 0 w 4227"/>
                <a:gd name="T11" fmla="*/ 0 h 6879"/>
                <a:gd name="T12" fmla="*/ 0 w 4227"/>
                <a:gd name="T13" fmla="*/ 0 h 6879"/>
                <a:gd name="T14" fmla="*/ 0 w 4227"/>
                <a:gd name="T15" fmla="*/ 0 h 6879"/>
                <a:gd name="T16" fmla="*/ 0 w 4227"/>
                <a:gd name="T17" fmla="*/ 0 h 6879"/>
                <a:gd name="T18" fmla="*/ 0 w 4227"/>
                <a:gd name="T19" fmla="*/ 0 h 6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27"/>
                <a:gd name="T31" fmla="*/ 0 h 6879"/>
                <a:gd name="T32" fmla="*/ 4227 w 4227"/>
                <a:gd name="T33" fmla="*/ 6879 h 68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27" h="6879">
                  <a:moveTo>
                    <a:pt x="320" y="6879"/>
                  </a:moveTo>
                  <a:lnTo>
                    <a:pt x="646" y="6688"/>
                  </a:lnTo>
                  <a:lnTo>
                    <a:pt x="4227" y="388"/>
                  </a:lnTo>
                  <a:lnTo>
                    <a:pt x="3581" y="0"/>
                  </a:lnTo>
                  <a:lnTo>
                    <a:pt x="0" y="6300"/>
                  </a:lnTo>
                  <a:lnTo>
                    <a:pt x="326" y="6109"/>
                  </a:lnTo>
                  <a:lnTo>
                    <a:pt x="320" y="6878"/>
                  </a:lnTo>
                  <a:lnTo>
                    <a:pt x="536" y="6879"/>
                  </a:lnTo>
                  <a:lnTo>
                    <a:pt x="646" y="6688"/>
                  </a:lnTo>
                  <a:lnTo>
                    <a:pt x="320" y="68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58" name="Freeform 426"/>
            <p:cNvSpPr>
              <a:spLocks/>
            </p:cNvSpPr>
            <p:nvPr/>
          </p:nvSpPr>
          <p:spPr bwMode="auto">
            <a:xfrm>
              <a:off x="1586" y="1538"/>
              <a:ext cx="298" cy="21"/>
            </a:xfrm>
            <a:custGeom>
              <a:avLst/>
              <a:gdLst>
                <a:gd name="T0" fmla="*/ 0 w 11685"/>
                <a:gd name="T1" fmla="*/ 0 h 867"/>
                <a:gd name="T2" fmla="*/ 0 w 11685"/>
                <a:gd name="T3" fmla="*/ 0 h 867"/>
                <a:gd name="T4" fmla="*/ 0 w 11685"/>
                <a:gd name="T5" fmla="*/ 0 h 867"/>
                <a:gd name="T6" fmla="*/ 0 w 11685"/>
                <a:gd name="T7" fmla="*/ 0 h 867"/>
                <a:gd name="T8" fmla="*/ 0 w 11685"/>
                <a:gd name="T9" fmla="*/ 0 h 867"/>
                <a:gd name="T10" fmla="*/ 0 w 11685"/>
                <a:gd name="T11" fmla="*/ 0 h 867"/>
                <a:gd name="T12" fmla="*/ 0 w 11685"/>
                <a:gd name="T13" fmla="*/ 0 h 867"/>
                <a:gd name="T14" fmla="*/ 0 w 11685"/>
                <a:gd name="T15" fmla="*/ 0 h 867"/>
                <a:gd name="T16" fmla="*/ 0 w 11685"/>
                <a:gd name="T17" fmla="*/ 0 h 867"/>
                <a:gd name="T18" fmla="*/ 0 w 11685"/>
                <a:gd name="T19" fmla="*/ 0 h 8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5"/>
                <a:gd name="T31" fmla="*/ 0 h 867"/>
                <a:gd name="T32" fmla="*/ 11685 w 11685"/>
                <a:gd name="T33" fmla="*/ 867 h 8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5" h="867">
                  <a:moveTo>
                    <a:pt x="0" y="385"/>
                  </a:moveTo>
                  <a:lnTo>
                    <a:pt x="371" y="770"/>
                  </a:lnTo>
                  <a:lnTo>
                    <a:pt x="11679" y="867"/>
                  </a:lnTo>
                  <a:lnTo>
                    <a:pt x="11685" y="97"/>
                  </a:lnTo>
                  <a:lnTo>
                    <a:pt x="377" y="0"/>
                  </a:lnTo>
                  <a:lnTo>
                    <a:pt x="748" y="385"/>
                  </a:lnTo>
                  <a:lnTo>
                    <a:pt x="0" y="385"/>
                  </a:lnTo>
                  <a:lnTo>
                    <a:pt x="0" y="766"/>
                  </a:lnTo>
                  <a:lnTo>
                    <a:pt x="371" y="768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59" name="Freeform 427"/>
            <p:cNvSpPr>
              <a:spLocks/>
            </p:cNvSpPr>
            <p:nvPr/>
          </p:nvSpPr>
          <p:spPr bwMode="auto">
            <a:xfrm>
              <a:off x="1586" y="1392"/>
              <a:ext cx="18" cy="156"/>
            </a:xfrm>
            <a:custGeom>
              <a:avLst/>
              <a:gdLst>
                <a:gd name="T0" fmla="*/ 0 w 748"/>
                <a:gd name="T1" fmla="*/ 0 h 6588"/>
                <a:gd name="T2" fmla="*/ 0 w 748"/>
                <a:gd name="T3" fmla="*/ 0 h 6588"/>
                <a:gd name="T4" fmla="*/ 0 w 748"/>
                <a:gd name="T5" fmla="*/ 0 h 6588"/>
                <a:gd name="T6" fmla="*/ 0 w 748"/>
                <a:gd name="T7" fmla="*/ 0 h 6588"/>
                <a:gd name="T8" fmla="*/ 0 w 748"/>
                <a:gd name="T9" fmla="*/ 0 h 6588"/>
                <a:gd name="T10" fmla="*/ 0 w 748"/>
                <a:gd name="T11" fmla="*/ 0 h 6588"/>
                <a:gd name="T12" fmla="*/ 0 w 748"/>
                <a:gd name="T13" fmla="*/ 0 h 6588"/>
                <a:gd name="T14" fmla="*/ 0 w 748"/>
                <a:gd name="T15" fmla="*/ 0 h 6588"/>
                <a:gd name="T16" fmla="*/ 0 w 748"/>
                <a:gd name="T17" fmla="*/ 0 h 6588"/>
                <a:gd name="T18" fmla="*/ 0 w 748"/>
                <a:gd name="T19" fmla="*/ 0 h 6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8"/>
                <a:gd name="T31" fmla="*/ 0 h 6588"/>
                <a:gd name="T32" fmla="*/ 748 w 748"/>
                <a:gd name="T33" fmla="*/ 6588 h 6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8" h="6588">
                  <a:moveTo>
                    <a:pt x="374" y="0"/>
                  </a:moveTo>
                  <a:lnTo>
                    <a:pt x="0" y="385"/>
                  </a:lnTo>
                  <a:lnTo>
                    <a:pt x="0" y="6588"/>
                  </a:lnTo>
                  <a:lnTo>
                    <a:pt x="748" y="6588"/>
                  </a:lnTo>
                  <a:lnTo>
                    <a:pt x="748" y="385"/>
                  </a:lnTo>
                  <a:lnTo>
                    <a:pt x="374" y="770"/>
                  </a:lnTo>
                  <a:lnTo>
                    <a:pt x="374" y="0"/>
                  </a:lnTo>
                  <a:lnTo>
                    <a:pt x="0" y="0"/>
                  </a:lnTo>
                  <a:lnTo>
                    <a:pt x="0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60" name="Text Box 428"/>
            <p:cNvSpPr txBox="1">
              <a:spLocks noChangeArrowheads="1"/>
            </p:cNvSpPr>
            <p:nvPr/>
          </p:nvSpPr>
          <p:spPr bwMode="auto">
            <a:xfrm>
              <a:off x="1695" y="1392"/>
              <a:ext cx="13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644" tIns="47821" rIns="95644" bIns="47821">
              <a:spAutoFit/>
            </a:bodyPr>
            <a:lstStyle/>
            <a:p>
              <a:pPr algn="ctr" defTabSz="1339850"/>
              <a:endParaRPr lang="ru-RU" sz="800">
                <a:latin typeface="Arial" charset="0"/>
              </a:endParaRPr>
            </a:p>
          </p:txBody>
        </p:sp>
      </p:grpSp>
      <p:grpSp>
        <p:nvGrpSpPr>
          <p:cNvPr id="7" name="Group 422"/>
          <p:cNvGrpSpPr>
            <a:grpSpLocks/>
          </p:cNvGrpSpPr>
          <p:nvPr/>
        </p:nvGrpSpPr>
        <p:grpSpPr bwMode="auto">
          <a:xfrm>
            <a:off x="4672013" y="5880100"/>
            <a:ext cx="584200" cy="503238"/>
            <a:chOff x="1583" y="1392"/>
            <a:chExt cx="409" cy="375"/>
          </a:xfrm>
        </p:grpSpPr>
        <p:sp>
          <p:nvSpPr>
            <p:cNvPr id="39049" name="Freeform 423"/>
            <p:cNvSpPr>
              <a:spLocks/>
            </p:cNvSpPr>
            <p:nvPr/>
          </p:nvSpPr>
          <p:spPr bwMode="auto">
            <a:xfrm>
              <a:off x="1583" y="1421"/>
              <a:ext cx="21" cy="346"/>
            </a:xfrm>
            <a:custGeom>
              <a:avLst/>
              <a:gdLst>
                <a:gd name="T0" fmla="*/ 0 w 822"/>
                <a:gd name="T1" fmla="*/ 0 h 14624"/>
                <a:gd name="T2" fmla="*/ 0 w 822"/>
                <a:gd name="T3" fmla="*/ 0 h 14624"/>
                <a:gd name="T4" fmla="*/ 0 w 822"/>
                <a:gd name="T5" fmla="*/ 0 h 14624"/>
                <a:gd name="T6" fmla="*/ 0 w 822"/>
                <a:gd name="T7" fmla="*/ 0 h 14624"/>
                <a:gd name="T8" fmla="*/ 0 w 822"/>
                <a:gd name="T9" fmla="*/ 0 h 14624"/>
                <a:gd name="T10" fmla="*/ 0 w 822"/>
                <a:gd name="T11" fmla="*/ 0 h 14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2"/>
                <a:gd name="T19" fmla="*/ 0 h 14624"/>
                <a:gd name="T20" fmla="*/ 822 w 822"/>
                <a:gd name="T21" fmla="*/ 14624 h 14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2" h="14624">
                  <a:moveTo>
                    <a:pt x="448" y="14623"/>
                  </a:moveTo>
                  <a:lnTo>
                    <a:pt x="822" y="14621"/>
                  </a:lnTo>
                  <a:lnTo>
                    <a:pt x="748" y="0"/>
                  </a:lnTo>
                  <a:lnTo>
                    <a:pt x="0" y="3"/>
                  </a:lnTo>
                  <a:lnTo>
                    <a:pt x="74" y="14624"/>
                  </a:lnTo>
                  <a:lnTo>
                    <a:pt x="448" y="146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50" name="Freeform 424"/>
            <p:cNvSpPr>
              <a:spLocks/>
            </p:cNvSpPr>
            <p:nvPr/>
          </p:nvSpPr>
          <p:spPr bwMode="auto">
            <a:xfrm>
              <a:off x="1595" y="1392"/>
              <a:ext cx="397" cy="19"/>
            </a:xfrm>
            <a:custGeom>
              <a:avLst/>
              <a:gdLst>
                <a:gd name="T0" fmla="*/ 0 w 15539"/>
                <a:gd name="T1" fmla="*/ 0 h 770"/>
                <a:gd name="T2" fmla="*/ 0 w 15539"/>
                <a:gd name="T3" fmla="*/ 0 h 770"/>
                <a:gd name="T4" fmla="*/ 0 w 15539"/>
                <a:gd name="T5" fmla="*/ 0 h 770"/>
                <a:gd name="T6" fmla="*/ 0 w 15539"/>
                <a:gd name="T7" fmla="*/ 0 h 770"/>
                <a:gd name="T8" fmla="*/ 0 w 15539"/>
                <a:gd name="T9" fmla="*/ 0 h 770"/>
                <a:gd name="T10" fmla="*/ 0 w 15539"/>
                <a:gd name="T11" fmla="*/ 0 h 770"/>
                <a:gd name="T12" fmla="*/ 0 w 15539"/>
                <a:gd name="T13" fmla="*/ 0 h 770"/>
                <a:gd name="T14" fmla="*/ 0 w 15539"/>
                <a:gd name="T15" fmla="*/ 0 h 770"/>
                <a:gd name="T16" fmla="*/ 0 w 15539"/>
                <a:gd name="T17" fmla="*/ 0 h 770"/>
                <a:gd name="T18" fmla="*/ 0 w 15539"/>
                <a:gd name="T19" fmla="*/ 0 h 7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39"/>
                <a:gd name="T31" fmla="*/ 0 h 770"/>
                <a:gd name="T32" fmla="*/ 15539 w 15539"/>
                <a:gd name="T33" fmla="*/ 770 h 7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39" h="770">
                  <a:moveTo>
                    <a:pt x="15212" y="579"/>
                  </a:moveTo>
                  <a:lnTo>
                    <a:pt x="14889" y="0"/>
                  </a:lnTo>
                  <a:lnTo>
                    <a:pt x="0" y="0"/>
                  </a:lnTo>
                  <a:lnTo>
                    <a:pt x="0" y="770"/>
                  </a:lnTo>
                  <a:lnTo>
                    <a:pt x="14889" y="770"/>
                  </a:lnTo>
                  <a:lnTo>
                    <a:pt x="14566" y="191"/>
                  </a:lnTo>
                  <a:lnTo>
                    <a:pt x="15212" y="579"/>
                  </a:lnTo>
                  <a:lnTo>
                    <a:pt x="15539" y="0"/>
                  </a:lnTo>
                  <a:lnTo>
                    <a:pt x="14889" y="0"/>
                  </a:lnTo>
                  <a:lnTo>
                    <a:pt x="15212" y="5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51" name="Freeform 425"/>
            <p:cNvSpPr>
              <a:spLocks/>
            </p:cNvSpPr>
            <p:nvPr/>
          </p:nvSpPr>
          <p:spPr bwMode="auto">
            <a:xfrm>
              <a:off x="1876" y="1397"/>
              <a:ext cx="108" cy="162"/>
            </a:xfrm>
            <a:custGeom>
              <a:avLst/>
              <a:gdLst>
                <a:gd name="T0" fmla="*/ 0 w 4227"/>
                <a:gd name="T1" fmla="*/ 0 h 6879"/>
                <a:gd name="T2" fmla="*/ 0 w 4227"/>
                <a:gd name="T3" fmla="*/ 0 h 6879"/>
                <a:gd name="T4" fmla="*/ 0 w 4227"/>
                <a:gd name="T5" fmla="*/ 0 h 6879"/>
                <a:gd name="T6" fmla="*/ 0 w 4227"/>
                <a:gd name="T7" fmla="*/ 0 h 6879"/>
                <a:gd name="T8" fmla="*/ 0 w 4227"/>
                <a:gd name="T9" fmla="*/ 0 h 6879"/>
                <a:gd name="T10" fmla="*/ 0 w 4227"/>
                <a:gd name="T11" fmla="*/ 0 h 6879"/>
                <a:gd name="T12" fmla="*/ 0 w 4227"/>
                <a:gd name="T13" fmla="*/ 0 h 6879"/>
                <a:gd name="T14" fmla="*/ 0 w 4227"/>
                <a:gd name="T15" fmla="*/ 0 h 6879"/>
                <a:gd name="T16" fmla="*/ 0 w 4227"/>
                <a:gd name="T17" fmla="*/ 0 h 6879"/>
                <a:gd name="T18" fmla="*/ 0 w 4227"/>
                <a:gd name="T19" fmla="*/ 0 h 6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27"/>
                <a:gd name="T31" fmla="*/ 0 h 6879"/>
                <a:gd name="T32" fmla="*/ 4227 w 4227"/>
                <a:gd name="T33" fmla="*/ 6879 h 68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27" h="6879">
                  <a:moveTo>
                    <a:pt x="320" y="6879"/>
                  </a:moveTo>
                  <a:lnTo>
                    <a:pt x="646" y="6688"/>
                  </a:lnTo>
                  <a:lnTo>
                    <a:pt x="4227" y="388"/>
                  </a:lnTo>
                  <a:lnTo>
                    <a:pt x="3581" y="0"/>
                  </a:lnTo>
                  <a:lnTo>
                    <a:pt x="0" y="6300"/>
                  </a:lnTo>
                  <a:lnTo>
                    <a:pt x="326" y="6109"/>
                  </a:lnTo>
                  <a:lnTo>
                    <a:pt x="320" y="6878"/>
                  </a:lnTo>
                  <a:lnTo>
                    <a:pt x="536" y="6879"/>
                  </a:lnTo>
                  <a:lnTo>
                    <a:pt x="646" y="6688"/>
                  </a:lnTo>
                  <a:lnTo>
                    <a:pt x="320" y="68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52" name="Freeform 426"/>
            <p:cNvSpPr>
              <a:spLocks/>
            </p:cNvSpPr>
            <p:nvPr/>
          </p:nvSpPr>
          <p:spPr bwMode="auto">
            <a:xfrm>
              <a:off x="1586" y="1538"/>
              <a:ext cx="298" cy="21"/>
            </a:xfrm>
            <a:custGeom>
              <a:avLst/>
              <a:gdLst>
                <a:gd name="T0" fmla="*/ 0 w 11685"/>
                <a:gd name="T1" fmla="*/ 0 h 867"/>
                <a:gd name="T2" fmla="*/ 0 w 11685"/>
                <a:gd name="T3" fmla="*/ 0 h 867"/>
                <a:gd name="T4" fmla="*/ 0 w 11685"/>
                <a:gd name="T5" fmla="*/ 0 h 867"/>
                <a:gd name="T6" fmla="*/ 0 w 11685"/>
                <a:gd name="T7" fmla="*/ 0 h 867"/>
                <a:gd name="T8" fmla="*/ 0 w 11685"/>
                <a:gd name="T9" fmla="*/ 0 h 867"/>
                <a:gd name="T10" fmla="*/ 0 w 11685"/>
                <a:gd name="T11" fmla="*/ 0 h 867"/>
                <a:gd name="T12" fmla="*/ 0 w 11685"/>
                <a:gd name="T13" fmla="*/ 0 h 867"/>
                <a:gd name="T14" fmla="*/ 0 w 11685"/>
                <a:gd name="T15" fmla="*/ 0 h 867"/>
                <a:gd name="T16" fmla="*/ 0 w 11685"/>
                <a:gd name="T17" fmla="*/ 0 h 867"/>
                <a:gd name="T18" fmla="*/ 0 w 11685"/>
                <a:gd name="T19" fmla="*/ 0 h 8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5"/>
                <a:gd name="T31" fmla="*/ 0 h 867"/>
                <a:gd name="T32" fmla="*/ 11685 w 11685"/>
                <a:gd name="T33" fmla="*/ 867 h 8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5" h="867">
                  <a:moveTo>
                    <a:pt x="0" y="385"/>
                  </a:moveTo>
                  <a:lnTo>
                    <a:pt x="371" y="770"/>
                  </a:lnTo>
                  <a:lnTo>
                    <a:pt x="11679" y="867"/>
                  </a:lnTo>
                  <a:lnTo>
                    <a:pt x="11685" y="97"/>
                  </a:lnTo>
                  <a:lnTo>
                    <a:pt x="377" y="0"/>
                  </a:lnTo>
                  <a:lnTo>
                    <a:pt x="748" y="385"/>
                  </a:lnTo>
                  <a:lnTo>
                    <a:pt x="0" y="385"/>
                  </a:lnTo>
                  <a:lnTo>
                    <a:pt x="0" y="766"/>
                  </a:lnTo>
                  <a:lnTo>
                    <a:pt x="371" y="768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53" name="Freeform 427"/>
            <p:cNvSpPr>
              <a:spLocks/>
            </p:cNvSpPr>
            <p:nvPr/>
          </p:nvSpPr>
          <p:spPr bwMode="auto">
            <a:xfrm>
              <a:off x="1586" y="1392"/>
              <a:ext cx="18" cy="156"/>
            </a:xfrm>
            <a:custGeom>
              <a:avLst/>
              <a:gdLst>
                <a:gd name="T0" fmla="*/ 0 w 748"/>
                <a:gd name="T1" fmla="*/ 0 h 6588"/>
                <a:gd name="T2" fmla="*/ 0 w 748"/>
                <a:gd name="T3" fmla="*/ 0 h 6588"/>
                <a:gd name="T4" fmla="*/ 0 w 748"/>
                <a:gd name="T5" fmla="*/ 0 h 6588"/>
                <a:gd name="T6" fmla="*/ 0 w 748"/>
                <a:gd name="T7" fmla="*/ 0 h 6588"/>
                <a:gd name="T8" fmla="*/ 0 w 748"/>
                <a:gd name="T9" fmla="*/ 0 h 6588"/>
                <a:gd name="T10" fmla="*/ 0 w 748"/>
                <a:gd name="T11" fmla="*/ 0 h 6588"/>
                <a:gd name="T12" fmla="*/ 0 w 748"/>
                <a:gd name="T13" fmla="*/ 0 h 6588"/>
                <a:gd name="T14" fmla="*/ 0 w 748"/>
                <a:gd name="T15" fmla="*/ 0 h 6588"/>
                <a:gd name="T16" fmla="*/ 0 w 748"/>
                <a:gd name="T17" fmla="*/ 0 h 6588"/>
                <a:gd name="T18" fmla="*/ 0 w 748"/>
                <a:gd name="T19" fmla="*/ 0 h 6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8"/>
                <a:gd name="T31" fmla="*/ 0 h 6588"/>
                <a:gd name="T32" fmla="*/ 748 w 748"/>
                <a:gd name="T33" fmla="*/ 6588 h 6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8" h="6588">
                  <a:moveTo>
                    <a:pt x="374" y="0"/>
                  </a:moveTo>
                  <a:lnTo>
                    <a:pt x="0" y="385"/>
                  </a:lnTo>
                  <a:lnTo>
                    <a:pt x="0" y="6588"/>
                  </a:lnTo>
                  <a:lnTo>
                    <a:pt x="748" y="6588"/>
                  </a:lnTo>
                  <a:lnTo>
                    <a:pt x="748" y="385"/>
                  </a:lnTo>
                  <a:lnTo>
                    <a:pt x="374" y="770"/>
                  </a:lnTo>
                  <a:lnTo>
                    <a:pt x="374" y="0"/>
                  </a:lnTo>
                  <a:lnTo>
                    <a:pt x="0" y="0"/>
                  </a:lnTo>
                  <a:lnTo>
                    <a:pt x="0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54" name="Text Box 428"/>
            <p:cNvSpPr txBox="1">
              <a:spLocks noChangeArrowheads="1"/>
            </p:cNvSpPr>
            <p:nvPr/>
          </p:nvSpPr>
          <p:spPr bwMode="auto">
            <a:xfrm>
              <a:off x="1695" y="1392"/>
              <a:ext cx="13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644" tIns="47821" rIns="95644" bIns="47821">
              <a:spAutoFit/>
            </a:bodyPr>
            <a:lstStyle/>
            <a:p>
              <a:pPr algn="ctr" defTabSz="1339850"/>
              <a:endParaRPr lang="ru-RU" sz="800">
                <a:latin typeface="Arial" charset="0"/>
              </a:endParaRPr>
            </a:p>
          </p:txBody>
        </p:sp>
      </p:grpSp>
      <p:grpSp>
        <p:nvGrpSpPr>
          <p:cNvPr id="8" name="Group 422"/>
          <p:cNvGrpSpPr>
            <a:grpSpLocks/>
          </p:cNvGrpSpPr>
          <p:nvPr/>
        </p:nvGrpSpPr>
        <p:grpSpPr bwMode="auto">
          <a:xfrm>
            <a:off x="2513013" y="3071813"/>
            <a:ext cx="585787" cy="501650"/>
            <a:chOff x="1583" y="1392"/>
            <a:chExt cx="409" cy="375"/>
          </a:xfrm>
        </p:grpSpPr>
        <p:sp>
          <p:nvSpPr>
            <p:cNvPr id="39043" name="Freeform 423"/>
            <p:cNvSpPr>
              <a:spLocks/>
            </p:cNvSpPr>
            <p:nvPr/>
          </p:nvSpPr>
          <p:spPr bwMode="auto">
            <a:xfrm>
              <a:off x="1583" y="1421"/>
              <a:ext cx="21" cy="346"/>
            </a:xfrm>
            <a:custGeom>
              <a:avLst/>
              <a:gdLst>
                <a:gd name="T0" fmla="*/ 0 w 822"/>
                <a:gd name="T1" fmla="*/ 0 h 14624"/>
                <a:gd name="T2" fmla="*/ 0 w 822"/>
                <a:gd name="T3" fmla="*/ 0 h 14624"/>
                <a:gd name="T4" fmla="*/ 0 w 822"/>
                <a:gd name="T5" fmla="*/ 0 h 14624"/>
                <a:gd name="T6" fmla="*/ 0 w 822"/>
                <a:gd name="T7" fmla="*/ 0 h 14624"/>
                <a:gd name="T8" fmla="*/ 0 w 822"/>
                <a:gd name="T9" fmla="*/ 0 h 14624"/>
                <a:gd name="T10" fmla="*/ 0 w 822"/>
                <a:gd name="T11" fmla="*/ 0 h 14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2"/>
                <a:gd name="T19" fmla="*/ 0 h 14624"/>
                <a:gd name="T20" fmla="*/ 822 w 822"/>
                <a:gd name="T21" fmla="*/ 14624 h 14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2" h="14624">
                  <a:moveTo>
                    <a:pt x="448" y="14623"/>
                  </a:moveTo>
                  <a:lnTo>
                    <a:pt x="822" y="14621"/>
                  </a:lnTo>
                  <a:lnTo>
                    <a:pt x="748" y="0"/>
                  </a:lnTo>
                  <a:lnTo>
                    <a:pt x="0" y="3"/>
                  </a:lnTo>
                  <a:lnTo>
                    <a:pt x="74" y="14624"/>
                  </a:lnTo>
                  <a:lnTo>
                    <a:pt x="448" y="146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44" name="Freeform 424"/>
            <p:cNvSpPr>
              <a:spLocks/>
            </p:cNvSpPr>
            <p:nvPr/>
          </p:nvSpPr>
          <p:spPr bwMode="auto">
            <a:xfrm>
              <a:off x="1595" y="1392"/>
              <a:ext cx="397" cy="19"/>
            </a:xfrm>
            <a:custGeom>
              <a:avLst/>
              <a:gdLst>
                <a:gd name="T0" fmla="*/ 0 w 15539"/>
                <a:gd name="T1" fmla="*/ 0 h 770"/>
                <a:gd name="T2" fmla="*/ 0 w 15539"/>
                <a:gd name="T3" fmla="*/ 0 h 770"/>
                <a:gd name="T4" fmla="*/ 0 w 15539"/>
                <a:gd name="T5" fmla="*/ 0 h 770"/>
                <a:gd name="T6" fmla="*/ 0 w 15539"/>
                <a:gd name="T7" fmla="*/ 0 h 770"/>
                <a:gd name="T8" fmla="*/ 0 w 15539"/>
                <a:gd name="T9" fmla="*/ 0 h 770"/>
                <a:gd name="T10" fmla="*/ 0 w 15539"/>
                <a:gd name="T11" fmla="*/ 0 h 770"/>
                <a:gd name="T12" fmla="*/ 0 w 15539"/>
                <a:gd name="T13" fmla="*/ 0 h 770"/>
                <a:gd name="T14" fmla="*/ 0 w 15539"/>
                <a:gd name="T15" fmla="*/ 0 h 770"/>
                <a:gd name="T16" fmla="*/ 0 w 15539"/>
                <a:gd name="T17" fmla="*/ 0 h 770"/>
                <a:gd name="T18" fmla="*/ 0 w 15539"/>
                <a:gd name="T19" fmla="*/ 0 h 7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39"/>
                <a:gd name="T31" fmla="*/ 0 h 770"/>
                <a:gd name="T32" fmla="*/ 15539 w 15539"/>
                <a:gd name="T33" fmla="*/ 770 h 7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39" h="770">
                  <a:moveTo>
                    <a:pt x="15212" y="579"/>
                  </a:moveTo>
                  <a:lnTo>
                    <a:pt x="14889" y="0"/>
                  </a:lnTo>
                  <a:lnTo>
                    <a:pt x="0" y="0"/>
                  </a:lnTo>
                  <a:lnTo>
                    <a:pt x="0" y="770"/>
                  </a:lnTo>
                  <a:lnTo>
                    <a:pt x="14889" y="770"/>
                  </a:lnTo>
                  <a:lnTo>
                    <a:pt x="14566" y="191"/>
                  </a:lnTo>
                  <a:lnTo>
                    <a:pt x="15212" y="579"/>
                  </a:lnTo>
                  <a:lnTo>
                    <a:pt x="15539" y="0"/>
                  </a:lnTo>
                  <a:lnTo>
                    <a:pt x="14889" y="0"/>
                  </a:lnTo>
                  <a:lnTo>
                    <a:pt x="15212" y="5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45" name="Freeform 425"/>
            <p:cNvSpPr>
              <a:spLocks/>
            </p:cNvSpPr>
            <p:nvPr/>
          </p:nvSpPr>
          <p:spPr bwMode="auto">
            <a:xfrm>
              <a:off x="1876" y="1397"/>
              <a:ext cx="108" cy="162"/>
            </a:xfrm>
            <a:custGeom>
              <a:avLst/>
              <a:gdLst>
                <a:gd name="T0" fmla="*/ 0 w 4227"/>
                <a:gd name="T1" fmla="*/ 0 h 6879"/>
                <a:gd name="T2" fmla="*/ 0 w 4227"/>
                <a:gd name="T3" fmla="*/ 0 h 6879"/>
                <a:gd name="T4" fmla="*/ 0 w 4227"/>
                <a:gd name="T5" fmla="*/ 0 h 6879"/>
                <a:gd name="T6" fmla="*/ 0 w 4227"/>
                <a:gd name="T7" fmla="*/ 0 h 6879"/>
                <a:gd name="T8" fmla="*/ 0 w 4227"/>
                <a:gd name="T9" fmla="*/ 0 h 6879"/>
                <a:gd name="T10" fmla="*/ 0 w 4227"/>
                <a:gd name="T11" fmla="*/ 0 h 6879"/>
                <a:gd name="T12" fmla="*/ 0 w 4227"/>
                <a:gd name="T13" fmla="*/ 0 h 6879"/>
                <a:gd name="T14" fmla="*/ 0 w 4227"/>
                <a:gd name="T15" fmla="*/ 0 h 6879"/>
                <a:gd name="T16" fmla="*/ 0 w 4227"/>
                <a:gd name="T17" fmla="*/ 0 h 6879"/>
                <a:gd name="T18" fmla="*/ 0 w 4227"/>
                <a:gd name="T19" fmla="*/ 0 h 6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27"/>
                <a:gd name="T31" fmla="*/ 0 h 6879"/>
                <a:gd name="T32" fmla="*/ 4227 w 4227"/>
                <a:gd name="T33" fmla="*/ 6879 h 68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27" h="6879">
                  <a:moveTo>
                    <a:pt x="320" y="6879"/>
                  </a:moveTo>
                  <a:lnTo>
                    <a:pt x="646" y="6688"/>
                  </a:lnTo>
                  <a:lnTo>
                    <a:pt x="4227" y="388"/>
                  </a:lnTo>
                  <a:lnTo>
                    <a:pt x="3581" y="0"/>
                  </a:lnTo>
                  <a:lnTo>
                    <a:pt x="0" y="6300"/>
                  </a:lnTo>
                  <a:lnTo>
                    <a:pt x="326" y="6109"/>
                  </a:lnTo>
                  <a:lnTo>
                    <a:pt x="320" y="6878"/>
                  </a:lnTo>
                  <a:lnTo>
                    <a:pt x="536" y="6879"/>
                  </a:lnTo>
                  <a:lnTo>
                    <a:pt x="646" y="6688"/>
                  </a:lnTo>
                  <a:lnTo>
                    <a:pt x="320" y="68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46" name="Freeform 426"/>
            <p:cNvSpPr>
              <a:spLocks/>
            </p:cNvSpPr>
            <p:nvPr/>
          </p:nvSpPr>
          <p:spPr bwMode="auto">
            <a:xfrm>
              <a:off x="1586" y="1538"/>
              <a:ext cx="298" cy="21"/>
            </a:xfrm>
            <a:custGeom>
              <a:avLst/>
              <a:gdLst>
                <a:gd name="T0" fmla="*/ 0 w 11685"/>
                <a:gd name="T1" fmla="*/ 0 h 867"/>
                <a:gd name="T2" fmla="*/ 0 w 11685"/>
                <a:gd name="T3" fmla="*/ 0 h 867"/>
                <a:gd name="T4" fmla="*/ 0 w 11685"/>
                <a:gd name="T5" fmla="*/ 0 h 867"/>
                <a:gd name="T6" fmla="*/ 0 w 11685"/>
                <a:gd name="T7" fmla="*/ 0 h 867"/>
                <a:gd name="T8" fmla="*/ 0 w 11685"/>
                <a:gd name="T9" fmla="*/ 0 h 867"/>
                <a:gd name="T10" fmla="*/ 0 w 11685"/>
                <a:gd name="T11" fmla="*/ 0 h 867"/>
                <a:gd name="T12" fmla="*/ 0 w 11685"/>
                <a:gd name="T13" fmla="*/ 0 h 867"/>
                <a:gd name="T14" fmla="*/ 0 w 11685"/>
                <a:gd name="T15" fmla="*/ 0 h 867"/>
                <a:gd name="T16" fmla="*/ 0 w 11685"/>
                <a:gd name="T17" fmla="*/ 0 h 867"/>
                <a:gd name="T18" fmla="*/ 0 w 11685"/>
                <a:gd name="T19" fmla="*/ 0 h 8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5"/>
                <a:gd name="T31" fmla="*/ 0 h 867"/>
                <a:gd name="T32" fmla="*/ 11685 w 11685"/>
                <a:gd name="T33" fmla="*/ 867 h 8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5" h="867">
                  <a:moveTo>
                    <a:pt x="0" y="385"/>
                  </a:moveTo>
                  <a:lnTo>
                    <a:pt x="371" y="770"/>
                  </a:lnTo>
                  <a:lnTo>
                    <a:pt x="11679" y="867"/>
                  </a:lnTo>
                  <a:lnTo>
                    <a:pt x="11685" y="97"/>
                  </a:lnTo>
                  <a:lnTo>
                    <a:pt x="377" y="0"/>
                  </a:lnTo>
                  <a:lnTo>
                    <a:pt x="748" y="385"/>
                  </a:lnTo>
                  <a:lnTo>
                    <a:pt x="0" y="385"/>
                  </a:lnTo>
                  <a:lnTo>
                    <a:pt x="0" y="766"/>
                  </a:lnTo>
                  <a:lnTo>
                    <a:pt x="371" y="768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47" name="Freeform 427"/>
            <p:cNvSpPr>
              <a:spLocks/>
            </p:cNvSpPr>
            <p:nvPr/>
          </p:nvSpPr>
          <p:spPr bwMode="auto">
            <a:xfrm>
              <a:off x="1586" y="1392"/>
              <a:ext cx="18" cy="156"/>
            </a:xfrm>
            <a:custGeom>
              <a:avLst/>
              <a:gdLst>
                <a:gd name="T0" fmla="*/ 0 w 748"/>
                <a:gd name="T1" fmla="*/ 0 h 6588"/>
                <a:gd name="T2" fmla="*/ 0 w 748"/>
                <a:gd name="T3" fmla="*/ 0 h 6588"/>
                <a:gd name="T4" fmla="*/ 0 w 748"/>
                <a:gd name="T5" fmla="*/ 0 h 6588"/>
                <a:gd name="T6" fmla="*/ 0 w 748"/>
                <a:gd name="T7" fmla="*/ 0 h 6588"/>
                <a:gd name="T8" fmla="*/ 0 w 748"/>
                <a:gd name="T9" fmla="*/ 0 h 6588"/>
                <a:gd name="T10" fmla="*/ 0 w 748"/>
                <a:gd name="T11" fmla="*/ 0 h 6588"/>
                <a:gd name="T12" fmla="*/ 0 w 748"/>
                <a:gd name="T13" fmla="*/ 0 h 6588"/>
                <a:gd name="T14" fmla="*/ 0 w 748"/>
                <a:gd name="T15" fmla="*/ 0 h 6588"/>
                <a:gd name="T16" fmla="*/ 0 w 748"/>
                <a:gd name="T17" fmla="*/ 0 h 6588"/>
                <a:gd name="T18" fmla="*/ 0 w 748"/>
                <a:gd name="T19" fmla="*/ 0 h 6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8"/>
                <a:gd name="T31" fmla="*/ 0 h 6588"/>
                <a:gd name="T32" fmla="*/ 748 w 748"/>
                <a:gd name="T33" fmla="*/ 6588 h 6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8" h="6588">
                  <a:moveTo>
                    <a:pt x="374" y="0"/>
                  </a:moveTo>
                  <a:lnTo>
                    <a:pt x="0" y="385"/>
                  </a:lnTo>
                  <a:lnTo>
                    <a:pt x="0" y="6588"/>
                  </a:lnTo>
                  <a:lnTo>
                    <a:pt x="748" y="6588"/>
                  </a:lnTo>
                  <a:lnTo>
                    <a:pt x="748" y="385"/>
                  </a:lnTo>
                  <a:lnTo>
                    <a:pt x="374" y="770"/>
                  </a:lnTo>
                  <a:lnTo>
                    <a:pt x="374" y="0"/>
                  </a:lnTo>
                  <a:lnTo>
                    <a:pt x="0" y="0"/>
                  </a:lnTo>
                  <a:lnTo>
                    <a:pt x="0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48" name="Text Box 428"/>
            <p:cNvSpPr txBox="1">
              <a:spLocks noChangeArrowheads="1"/>
            </p:cNvSpPr>
            <p:nvPr/>
          </p:nvSpPr>
          <p:spPr bwMode="auto">
            <a:xfrm>
              <a:off x="1695" y="1392"/>
              <a:ext cx="13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644" tIns="47821" rIns="95644" bIns="47821">
              <a:spAutoFit/>
            </a:bodyPr>
            <a:lstStyle/>
            <a:p>
              <a:pPr algn="ctr" defTabSz="1339850"/>
              <a:endParaRPr lang="ru-RU" sz="800">
                <a:latin typeface="Arial" charset="0"/>
              </a:endParaRPr>
            </a:p>
          </p:txBody>
        </p:sp>
      </p:grpSp>
      <p:grpSp>
        <p:nvGrpSpPr>
          <p:cNvPr id="9" name="Group 422"/>
          <p:cNvGrpSpPr>
            <a:grpSpLocks/>
          </p:cNvGrpSpPr>
          <p:nvPr/>
        </p:nvGrpSpPr>
        <p:grpSpPr bwMode="auto">
          <a:xfrm>
            <a:off x="7192963" y="1128713"/>
            <a:ext cx="584200" cy="501650"/>
            <a:chOff x="1583" y="1392"/>
            <a:chExt cx="409" cy="375"/>
          </a:xfrm>
        </p:grpSpPr>
        <p:sp>
          <p:nvSpPr>
            <p:cNvPr id="39037" name="Freeform 423"/>
            <p:cNvSpPr>
              <a:spLocks/>
            </p:cNvSpPr>
            <p:nvPr/>
          </p:nvSpPr>
          <p:spPr bwMode="auto">
            <a:xfrm>
              <a:off x="1583" y="1421"/>
              <a:ext cx="21" cy="346"/>
            </a:xfrm>
            <a:custGeom>
              <a:avLst/>
              <a:gdLst>
                <a:gd name="T0" fmla="*/ 0 w 822"/>
                <a:gd name="T1" fmla="*/ 0 h 14624"/>
                <a:gd name="T2" fmla="*/ 0 w 822"/>
                <a:gd name="T3" fmla="*/ 0 h 14624"/>
                <a:gd name="T4" fmla="*/ 0 w 822"/>
                <a:gd name="T5" fmla="*/ 0 h 14624"/>
                <a:gd name="T6" fmla="*/ 0 w 822"/>
                <a:gd name="T7" fmla="*/ 0 h 14624"/>
                <a:gd name="T8" fmla="*/ 0 w 822"/>
                <a:gd name="T9" fmla="*/ 0 h 14624"/>
                <a:gd name="T10" fmla="*/ 0 w 822"/>
                <a:gd name="T11" fmla="*/ 0 h 14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2"/>
                <a:gd name="T19" fmla="*/ 0 h 14624"/>
                <a:gd name="T20" fmla="*/ 822 w 822"/>
                <a:gd name="T21" fmla="*/ 14624 h 14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2" h="14624">
                  <a:moveTo>
                    <a:pt x="448" y="14623"/>
                  </a:moveTo>
                  <a:lnTo>
                    <a:pt x="822" y="14621"/>
                  </a:lnTo>
                  <a:lnTo>
                    <a:pt x="748" y="0"/>
                  </a:lnTo>
                  <a:lnTo>
                    <a:pt x="0" y="3"/>
                  </a:lnTo>
                  <a:lnTo>
                    <a:pt x="74" y="14624"/>
                  </a:lnTo>
                  <a:lnTo>
                    <a:pt x="448" y="146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38" name="Freeform 424"/>
            <p:cNvSpPr>
              <a:spLocks/>
            </p:cNvSpPr>
            <p:nvPr/>
          </p:nvSpPr>
          <p:spPr bwMode="auto">
            <a:xfrm>
              <a:off x="1595" y="1392"/>
              <a:ext cx="397" cy="19"/>
            </a:xfrm>
            <a:custGeom>
              <a:avLst/>
              <a:gdLst>
                <a:gd name="T0" fmla="*/ 0 w 15539"/>
                <a:gd name="T1" fmla="*/ 0 h 770"/>
                <a:gd name="T2" fmla="*/ 0 w 15539"/>
                <a:gd name="T3" fmla="*/ 0 h 770"/>
                <a:gd name="T4" fmla="*/ 0 w 15539"/>
                <a:gd name="T5" fmla="*/ 0 h 770"/>
                <a:gd name="T6" fmla="*/ 0 w 15539"/>
                <a:gd name="T7" fmla="*/ 0 h 770"/>
                <a:gd name="T8" fmla="*/ 0 w 15539"/>
                <a:gd name="T9" fmla="*/ 0 h 770"/>
                <a:gd name="T10" fmla="*/ 0 w 15539"/>
                <a:gd name="T11" fmla="*/ 0 h 770"/>
                <a:gd name="T12" fmla="*/ 0 w 15539"/>
                <a:gd name="T13" fmla="*/ 0 h 770"/>
                <a:gd name="T14" fmla="*/ 0 w 15539"/>
                <a:gd name="T15" fmla="*/ 0 h 770"/>
                <a:gd name="T16" fmla="*/ 0 w 15539"/>
                <a:gd name="T17" fmla="*/ 0 h 770"/>
                <a:gd name="T18" fmla="*/ 0 w 15539"/>
                <a:gd name="T19" fmla="*/ 0 h 7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39"/>
                <a:gd name="T31" fmla="*/ 0 h 770"/>
                <a:gd name="T32" fmla="*/ 15539 w 15539"/>
                <a:gd name="T33" fmla="*/ 770 h 7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39" h="770">
                  <a:moveTo>
                    <a:pt x="15212" y="579"/>
                  </a:moveTo>
                  <a:lnTo>
                    <a:pt x="14889" y="0"/>
                  </a:lnTo>
                  <a:lnTo>
                    <a:pt x="0" y="0"/>
                  </a:lnTo>
                  <a:lnTo>
                    <a:pt x="0" y="770"/>
                  </a:lnTo>
                  <a:lnTo>
                    <a:pt x="14889" y="770"/>
                  </a:lnTo>
                  <a:lnTo>
                    <a:pt x="14566" y="191"/>
                  </a:lnTo>
                  <a:lnTo>
                    <a:pt x="15212" y="579"/>
                  </a:lnTo>
                  <a:lnTo>
                    <a:pt x="15539" y="0"/>
                  </a:lnTo>
                  <a:lnTo>
                    <a:pt x="14889" y="0"/>
                  </a:lnTo>
                  <a:lnTo>
                    <a:pt x="15212" y="5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39" name="Freeform 425"/>
            <p:cNvSpPr>
              <a:spLocks/>
            </p:cNvSpPr>
            <p:nvPr/>
          </p:nvSpPr>
          <p:spPr bwMode="auto">
            <a:xfrm>
              <a:off x="1876" y="1397"/>
              <a:ext cx="108" cy="162"/>
            </a:xfrm>
            <a:custGeom>
              <a:avLst/>
              <a:gdLst>
                <a:gd name="T0" fmla="*/ 0 w 4227"/>
                <a:gd name="T1" fmla="*/ 0 h 6879"/>
                <a:gd name="T2" fmla="*/ 0 w 4227"/>
                <a:gd name="T3" fmla="*/ 0 h 6879"/>
                <a:gd name="T4" fmla="*/ 0 w 4227"/>
                <a:gd name="T5" fmla="*/ 0 h 6879"/>
                <a:gd name="T6" fmla="*/ 0 w 4227"/>
                <a:gd name="T7" fmla="*/ 0 h 6879"/>
                <a:gd name="T8" fmla="*/ 0 w 4227"/>
                <a:gd name="T9" fmla="*/ 0 h 6879"/>
                <a:gd name="T10" fmla="*/ 0 w 4227"/>
                <a:gd name="T11" fmla="*/ 0 h 6879"/>
                <a:gd name="T12" fmla="*/ 0 w 4227"/>
                <a:gd name="T13" fmla="*/ 0 h 6879"/>
                <a:gd name="T14" fmla="*/ 0 w 4227"/>
                <a:gd name="T15" fmla="*/ 0 h 6879"/>
                <a:gd name="T16" fmla="*/ 0 w 4227"/>
                <a:gd name="T17" fmla="*/ 0 h 6879"/>
                <a:gd name="T18" fmla="*/ 0 w 4227"/>
                <a:gd name="T19" fmla="*/ 0 h 6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27"/>
                <a:gd name="T31" fmla="*/ 0 h 6879"/>
                <a:gd name="T32" fmla="*/ 4227 w 4227"/>
                <a:gd name="T33" fmla="*/ 6879 h 68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27" h="6879">
                  <a:moveTo>
                    <a:pt x="320" y="6879"/>
                  </a:moveTo>
                  <a:lnTo>
                    <a:pt x="646" y="6688"/>
                  </a:lnTo>
                  <a:lnTo>
                    <a:pt x="4227" y="388"/>
                  </a:lnTo>
                  <a:lnTo>
                    <a:pt x="3581" y="0"/>
                  </a:lnTo>
                  <a:lnTo>
                    <a:pt x="0" y="6300"/>
                  </a:lnTo>
                  <a:lnTo>
                    <a:pt x="326" y="6109"/>
                  </a:lnTo>
                  <a:lnTo>
                    <a:pt x="320" y="6878"/>
                  </a:lnTo>
                  <a:lnTo>
                    <a:pt x="536" y="6879"/>
                  </a:lnTo>
                  <a:lnTo>
                    <a:pt x="646" y="6688"/>
                  </a:lnTo>
                  <a:lnTo>
                    <a:pt x="320" y="68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40" name="Freeform 426"/>
            <p:cNvSpPr>
              <a:spLocks/>
            </p:cNvSpPr>
            <p:nvPr/>
          </p:nvSpPr>
          <p:spPr bwMode="auto">
            <a:xfrm>
              <a:off x="1586" y="1538"/>
              <a:ext cx="298" cy="21"/>
            </a:xfrm>
            <a:custGeom>
              <a:avLst/>
              <a:gdLst>
                <a:gd name="T0" fmla="*/ 0 w 11685"/>
                <a:gd name="T1" fmla="*/ 0 h 867"/>
                <a:gd name="T2" fmla="*/ 0 w 11685"/>
                <a:gd name="T3" fmla="*/ 0 h 867"/>
                <a:gd name="T4" fmla="*/ 0 w 11685"/>
                <a:gd name="T5" fmla="*/ 0 h 867"/>
                <a:gd name="T6" fmla="*/ 0 w 11685"/>
                <a:gd name="T7" fmla="*/ 0 h 867"/>
                <a:gd name="T8" fmla="*/ 0 w 11685"/>
                <a:gd name="T9" fmla="*/ 0 h 867"/>
                <a:gd name="T10" fmla="*/ 0 w 11685"/>
                <a:gd name="T11" fmla="*/ 0 h 867"/>
                <a:gd name="T12" fmla="*/ 0 w 11685"/>
                <a:gd name="T13" fmla="*/ 0 h 867"/>
                <a:gd name="T14" fmla="*/ 0 w 11685"/>
                <a:gd name="T15" fmla="*/ 0 h 867"/>
                <a:gd name="T16" fmla="*/ 0 w 11685"/>
                <a:gd name="T17" fmla="*/ 0 h 867"/>
                <a:gd name="T18" fmla="*/ 0 w 11685"/>
                <a:gd name="T19" fmla="*/ 0 h 8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5"/>
                <a:gd name="T31" fmla="*/ 0 h 867"/>
                <a:gd name="T32" fmla="*/ 11685 w 11685"/>
                <a:gd name="T33" fmla="*/ 867 h 8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5" h="867">
                  <a:moveTo>
                    <a:pt x="0" y="385"/>
                  </a:moveTo>
                  <a:lnTo>
                    <a:pt x="371" y="770"/>
                  </a:lnTo>
                  <a:lnTo>
                    <a:pt x="11679" y="867"/>
                  </a:lnTo>
                  <a:lnTo>
                    <a:pt x="11685" y="97"/>
                  </a:lnTo>
                  <a:lnTo>
                    <a:pt x="377" y="0"/>
                  </a:lnTo>
                  <a:lnTo>
                    <a:pt x="748" y="385"/>
                  </a:lnTo>
                  <a:lnTo>
                    <a:pt x="0" y="385"/>
                  </a:lnTo>
                  <a:lnTo>
                    <a:pt x="0" y="766"/>
                  </a:lnTo>
                  <a:lnTo>
                    <a:pt x="371" y="768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41" name="Freeform 427"/>
            <p:cNvSpPr>
              <a:spLocks/>
            </p:cNvSpPr>
            <p:nvPr/>
          </p:nvSpPr>
          <p:spPr bwMode="auto">
            <a:xfrm>
              <a:off x="1586" y="1392"/>
              <a:ext cx="18" cy="156"/>
            </a:xfrm>
            <a:custGeom>
              <a:avLst/>
              <a:gdLst>
                <a:gd name="T0" fmla="*/ 0 w 748"/>
                <a:gd name="T1" fmla="*/ 0 h 6588"/>
                <a:gd name="T2" fmla="*/ 0 w 748"/>
                <a:gd name="T3" fmla="*/ 0 h 6588"/>
                <a:gd name="T4" fmla="*/ 0 w 748"/>
                <a:gd name="T5" fmla="*/ 0 h 6588"/>
                <a:gd name="T6" fmla="*/ 0 w 748"/>
                <a:gd name="T7" fmla="*/ 0 h 6588"/>
                <a:gd name="T8" fmla="*/ 0 w 748"/>
                <a:gd name="T9" fmla="*/ 0 h 6588"/>
                <a:gd name="T10" fmla="*/ 0 w 748"/>
                <a:gd name="T11" fmla="*/ 0 h 6588"/>
                <a:gd name="T12" fmla="*/ 0 w 748"/>
                <a:gd name="T13" fmla="*/ 0 h 6588"/>
                <a:gd name="T14" fmla="*/ 0 w 748"/>
                <a:gd name="T15" fmla="*/ 0 h 6588"/>
                <a:gd name="T16" fmla="*/ 0 w 748"/>
                <a:gd name="T17" fmla="*/ 0 h 6588"/>
                <a:gd name="T18" fmla="*/ 0 w 748"/>
                <a:gd name="T19" fmla="*/ 0 h 6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8"/>
                <a:gd name="T31" fmla="*/ 0 h 6588"/>
                <a:gd name="T32" fmla="*/ 748 w 748"/>
                <a:gd name="T33" fmla="*/ 6588 h 6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8" h="6588">
                  <a:moveTo>
                    <a:pt x="374" y="0"/>
                  </a:moveTo>
                  <a:lnTo>
                    <a:pt x="0" y="385"/>
                  </a:lnTo>
                  <a:lnTo>
                    <a:pt x="0" y="6588"/>
                  </a:lnTo>
                  <a:lnTo>
                    <a:pt x="748" y="6588"/>
                  </a:lnTo>
                  <a:lnTo>
                    <a:pt x="748" y="385"/>
                  </a:lnTo>
                  <a:lnTo>
                    <a:pt x="374" y="770"/>
                  </a:lnTo>
                  <a:lnTo>
                    <a:pt x="374" y="0"/>
                  </a:lnTo>
                  <a:lnTo>
                    <a:pt x="0" y="0"/>
                  </a:lnTo>
                  <a:lnTo>
                    <a:pt x="0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5644" tIns="47821" rIns="95644" bIns="47821"/>
            <a:lstStyle/>
            <a:p>
              <a:endParaRPr lang="ru-RU"/>
            </a:p>
          </p:txBody>
        </p:sp>
        <p:sp>
          <p:nvSpPr>
            <p:cNvPr id="39042" name="Text Box 428"/>
            <p:cNvSpPr txBox="1">
              <a:spLocks noChangeArrowheads="1"/>
            </p:cNvSpPr>
            <p:nvPr/>
          </p:nvSpPr>
          <p:spPr bwMode="auto">
            <a:xfrm>
              <a:off x="1695" y="1392"/>
              <a:ext cx="13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644" tIns="47821" rIns="95644" bIns="47821">
              <a:spAutoFit/>
            </a:bodyPr>
            <a:lstStyle/>
            <a:p>
              <a:pPr algn="ctr" defTabSz="1339850"/>
              <a:endParaRPr lang="ru-RU" sz="800">
                <a:latin typeface="Arial" charset="0"/>
              </a:endParaRPr>
            </a:p>
          </p:txBody>
        </p:sp>
      </p:grpSp>
      <p:sp>
        <p:nvSpPr>
          <p:cNvPr id="38921" name="Rectangle 35"/>
          <p:cNvSpPr>
            <a:spLocks noChangeArrowheads="1"/>
          </p:cNvSpPr>
          <p:nvPr/>
        </p:nvSpPr>
        <p:spPr bwMode="auto">
          <a:xfrm>
            <a:off x="0" y="0"/>
            <a:ext cx="12801600" cy="88423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113085" tIns="56547" rIns="113085" bIns="56547">
            <a:spAutoFit/>
          </a:bodyPr>
          <a:lstStyle/>
          <a:p>
            <a:pPr algn="ctr" defTabSz="1131888" eaLnBrk="0" hangingPunct="0">
              <a:spcBef>
                <a:spcPct val="50000"/>
              </a:spcBef>
            </a:pPr>
            <a:r>
              <a:rPr lang="ru-RU" sz="2500"/>
              <a:t>ПЛАН                                                                      </a:t>
            </a:r>
            <a:br>
              <a:rPr lang="ru-RU" sz="2500"/>
            </a:br>
            <a:r>
              <a:rPr lang="ru-RU" sz="2500"/>
              <a:t>ОРГАНИЗАЦИИ ОПОВЕЩЕНИЯ НАСЕЛЕНИЯ ИРКУТСКОГО РАЙОНА</a:t>
            </a:r>
          </a:p>
        </p:txBody>
      </p:sp>
      <p:sp>
        <p:nvSpPr>
          <p:cNvPr id="38922" name="Text Box 200"/>
          <p:cNvSpPr txBox="1">
            <a:spLocks noChangeArrowheads="1"/>
          </p:cNvSpPr>
          <p:nvPr/>
        </p:nvSpPr>
        <p:spPr bwMode="auto">
          <a:xfrm>
            <a:off x="212725" y="1173163"/>
            <a:ext cx="2560638" cy="3397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lIns="127866" tIns="63938" rIns="127866" bIns="63938">
            <a:spAutoFit/>
          </a:bodyPr>
          <a:lstStyle/>
          <a:p>
            <a:pPr defTabSz="1790700">
              <a:spcBef>
                <a:spcPct val="20000"/>
              </a:spcBef>
            </a:pPr>
            <a:r>
              <a:rPr lang="ru-RU" sz="1400">
                <a:latin typeface="Arial" charset="0"/>
              </a:rPr>
              <a:t>МЧС России через </a:t>
            </a:r>
            <a:r>
              <a:rPr lang="en-US" sz="1400">
                <a:latin typeface="Arial" charset="0"/>
              </a:rPr>
              <a:t>C</a:t>
            </a:r>
            <a:r>
              <a:rPr lang="ru-RU" sz="1400">
                <a:latin typeface="Arial" charset="0"/>
              </a:rPr>
              <a:t>РЦ</a:t>
            </a:r>
            <a:endParaRPr lang="ru-RU" sz="1400" b="0">
              <a:latin typeface="Arial" charset="0"/>
            </a:endParaRPr>
          </a:p>
        </p:txBody>
      </p:sp>
      <p:sp>
        <p:nvSpPr>
          <p:cNvPr id="38923" name="Text Box 201"/>
          <p:cNvSpPr txBox="1">
            <a:spLocks noChangeArrowheads="1"/>
          </p:cNvSpPr>
          <p:nvPr/>
        </p:nvSpPr>
        <p:spPr bwMode="auto">
          <a:xfrm>
            <a:off x="4267200" y="960438"/>
            <a:ext cx="2560638" cy="5111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lIns="127866" tIns="63938" rIns="127866" bIns="63938">
            <a:spAutoFit/>
          </a:bodyPr>
          <a:lstStyle/>
          <a:p>
            <a:pPr defTabSz="1790700"/>
            <a:r>
              <a:rPr lang="ru-RU" sz="1300">
                <a:latin typeface="Arial" charset="0"/>
              </a:rPr>
              <a:t>СОДС ЦУКС МЧС РФ через ОД ПУ РГО Иркутской обл. </a:t>
            </a:r>
          </a:p>
        </p:txBody>
      </p:sp>
      <p:graphicFrame>
        <p:nvGraphicFramePr>
          <p:cNvPr id="720074" name="Group 202"/>
          <p:cNvGraphicFramePr>
            <a:graphicFrameLocks noGrp="1"/>
          </p:cNvGraphicFramePr>
          <p:nvPr>
            <p:ph sz="quarter" idx="4"/>
          </p:nvPr>
        </p:nvGraphicFramePr>
        <p:xfrm>
          <a:off x="212725" y="1493838"/>
          <a:ext cx="2560638" cy="682472"/>
        </p:xfrm>
        <a:graphic>
          <a:graphicData uri="http://schemas.openxmlformats.org/drawingml/2006/table">
            <a:tbl>
              <a:tblPr/>
              <a:tblGrid>
                <a:gridCol w="2560638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П-166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Р-413 ДМ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0082" name="Group 210"/>
          <p:cNvGraphicFramePr>
            <a:graphicFrameLocks noGrp="1"/>
          </p:cNvGraphicFramePr>
          <p:nvPr/>
        </p:nvGraphicFramePr>
        <p:xfrm>
          <a:off x="4267200" y="1493838"/>
          <a:ext cx="2560638" cy="1364944"/>
        </p:xfrm>
        <a:graphic>
          <a:graphicData uri="http://schemas.openxmlformats.org/drawingml/2006/table">
            <a:tbl>
              <a:tblPr/>
              <a:tblGrid>
                <a:gridCol w="1098550"/>
                <a:gridCol w="1462088"/>
              </a:tblGrid>
              <a:tr h="254000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П-166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Р-413 ДМ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П-160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АСО-8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Ракета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0096" name="Group 224"/>
          <p:cNvGraphicFramePr>
            <a:graphicFrameLocks noGrp="1"/>
          </p:cNvGraphicFramePr>
          <p:nvPr/>
        </p:nvGraphicFramePr>
        <p:xfrm>
          <a:off x="8107363" y="1066800"/>
          <a:ext cx="4694237" cy="2244091"/>
        </p:xfrm>
        <a:graphic>
          <a:graphicData uri="http://schemas.openxmlformats.org/drawingml/2006/table">
            <a:tbl>
              <a:tblPr/>
              <a:tblGrid>
                <a:gridCol w="842962"/>
                <a:gridCol w="650875"/>
                <a:gridCol w="746125"/>
                <a:gridCol w="533400"/>
                <a:gridCol w="747713"/>
                <a:gridCol w="590550"/>
                <a:gridCol w="582612"/>
              </a:tblGrid>
              <a:tr h="323850"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населенных пунктов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Проживает населения (тыс. чел)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включенных в СО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населения, тыс. чел/%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5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5 мин.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30 мин.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498,5/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32,6/5,7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487/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2795,2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2599,5/93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89,4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2543,6/91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0140" name="Group 268"/>
          <p:cNvGraphicFramePr>
            <a:graphicFrameLocks noGrp="1"/>
          </p:cNvGraphicFramePr>
          <p:nvPr/>
        </p:nvGraphicFramePr>
        <p:xfrm>
          <a:off x="8107363" y="7254875"/>
          <a:ext cx="4694237" cy="1663788"/>
        </p:xfrm>
        <a:graphic>
          <a:graphicData uri="http://schemas.openxmlformats.org/drawingml/2006/table">
            <a:tbl>
              <a:tblPr/>
              <a:tblGrid>
                <a:gridCol w="1066800"/>
                <a:gridCol w="820737"/>
                <a:gridCol w="900113"/>
                <a:gridCol w="895350"/>
                <a:gridCol w="1011237"/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Население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Электросиренами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Проводным вещанием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Радиовещанием УКВ-ЧМ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Телевещанием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5,7</a:t>
                      </a: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  <a:endParaRPr kumimoji="0" lang="ru-RU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79,4</a:t>
                      </a: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87,5</a:t>
                      </a: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96,5</a:t>
                      </a:r>
                    </a:p>
                  </a:txBody>
                  <a:tcPr marL="127866" marR="127866" marT="63938" marB="639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008" name="Line 300"/>
          <p:cNvSpPr>
            <a:spLocks noChangeShapeType="1"/>
          </p:cNvSpPr>
          <p:nvPr/>
        </p:nvSpPr>
        <p:spPr bwMode="auto">
          <a:xfrm>
            <a:off x="2773363" y="1600200"/>
            <a:ext cx="1493837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009" name="Line 301"/>
          <p:cNvSpPr>
            <a:spLocks noChangeShapeType="1"/>
          </p:cNvSpPr>
          <p:nvPr/>
        </p:nvSpPr>
        <p:spPr bwMode="auto">
          <a:xfrm>
            <a:off x="2773363" y="2027238"/>
            <a:ext cx="1493837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010" name="Text Box 302"/>
          <p:cNvSpPr txBox="1">
            <a:spLocks noChangeArrowheads="1"/>
          </p:cNvSpPr>
          <p:nvPr/>
        </p:nvSpPr>
        <p:spPr bwMode="auto">
          <a:xfrm>
            <a:off x="8321675" y="746125"/>
            <a:ext cx="4479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66" tIns="63938" rIns="127866" bIns="63938">
            <a:spAutoFit/>
          </a:bodyPr>
          <a:lstStyle/>
          <a:p>
            <a:pPr defTabSz="1790700"/>
            <a:r>
              <a:rPr lang="ru-RU" sz="1700"/>
              <a:t>Охват средствами оповещения населения</a:t>
            </a:r>
            <a:endParaRPr lang="ru-RU" sz="2000">
              <a:latin typeface="Arial" charset="0"/>
            </a:endParaRPr>
          </a:p>
        </p:txBody>
      </p:sp>
      <p:sp>
        <p:nvSpPr>
          <p:cNvPr id="39011" name="Text Box 303"/>
          <p:cNvSpPr txBox="1">
            <a:spLocks noChangeArrowheads="1"/>
          </p:cNvSpPr>
          <p:nvPr/>
        </p:nvSpPr>
        <p:spPr bwMode="auto">
          <a:xfrm>
            <a:off x="8001000" y="6827838"/>
            <a:ext cx="4800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66" tIns="63938" rIns="127866" bIns="63938">
            <a:spAutoFit/>
          </a:bodyPr>
          <a:lstStyle/>
          <a:p>
            <a:pPr defTabSz="1279525"/>
            <a:r>
              <a:rPr lang="ru-RU" sz="1300"/>
              <a:t>Охват населения различными средствами оповещения, в %.</a:t>
            </a:r>
            <a:endParaRPr lang="ru-RU" sz="1300" b="0">
              <a:latin typeface="Arial" charset="0"/>
            </a:endParaRPr>
          </a:p>
        </p:txBody>
      </p:sp>
      <p:grpSp>
        <p:nvGrpSpPr>
          <p:cNvPr id="10" name="Group 304"/>
          <p:cNvGrpSpPr>
            <a:grpSpLocks/>
          </p:cNvGrpSpPr>
          <p:nvPr/>
        </p:nvGrpSpPr>
        <p:grpSpPr bwMode="auto">
          <a:xfrm>
            <a:off x="4168775" y="6024563"/>
            <a:ext cx="185738" cy="214312"/>
            <a:chOff x="4032" y="3192"/>
            <a:chExt cx="96" cy="143"/>
          </a:xfrm>
        </p:grpSpPr>
        <p:sp>
          <p:nvSpPr>
            <p:cNvPr id="39035" name="Rectangle 305"/>
            <p:cNvSpPr>
              <a:spLocks noChangeArrowheads="1"/>
            </p:cNvSpPr>
            <p:nvPr/>
          </p:nvSpPr>
          <p:spPr bwMode="auto">
            <a:xfrm>
              <a:off x="4032" y="3192"/>
              <a:ext cx="96" cy="9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36" name="Rectangle 306"/>
            <p:cNvSpPr>
              <a:spLocks noChangeArrowheads="1"/>
            </p:cNvSpPr>
            <p:nvPr/>
          </p:nvSpPr>
          <p:spPr bwMode="auto">
            <a:xfrm>
              <a:off x="4032" y="3288"/>
              <a:ext cx="96" cy="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28"/>
          <p:cNvGrpSpPr>
            <a:grpSpLocks/>
          </p:cNvGrpSpPr>
          <p:nvPr/>
        </p:nvGrpSpPr>
        <p:grpSpPr bwMode="auto">
          <a:xfrm>
            <a:off x="2439988" y="3576638"/>
            <a:ext cx="187325" cy="214312"/>
            <a:chOff x="4032" y="3192"/>
            <a:chExt cx="96" cy="143"/>
          </a:xfrm>
        </p:grpSpPr>
        <p:sp>
          <p:nvSpPr>
            <p:cNvPr id="39033" name="Rectangle 329"/>
            <p:cNvSpPr>
              <a:spLocks noChangeArrowheads="1"/>
            </p:cNvSpPr>
            <p:nvPr/>
          </p:nvSpPr>
          <p:spPr bwMode="auto">
            <a:xfrm>
              <a:off x="4032" y="3192"/>
              <a:ext cx="96" cy="9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34" name="Rectangle 330"/>
            <p:cNvSpPr>
              <a:spLocks noChangeArrowheads="1"/>
            </p:cNvSpPr>
            <p:nvPr/>
          </p:nvSpPr>
          <p:spPr bwMode="auto">
            <a:xfrm>
              <a:off x="4032" y="3288"/>
              <a:ext cx="96" cy="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331"/>
          <p:cNvGrpSpPr>
            <a:grpSpLocks/>
          </p:cNvGrpSpPr>
          <p:nvPr/>
        </p:nvGrpSpPr>
        <p:grpSpPr bwMode="auto">
          <a:xfrm>
            <a:off x="4456113" y="6024563"/>
            <a:ext cx="187325" cy="212725"/>
            <a:chOff x="4032" y="3192"/>
            <a:chExt cx="96" cy="143"/>
          </a:xfrm>
        </p:grpSpPr>
        <p:sp>
          <p:nvSpPr>
            <p:cNvPr id="39031" name="Rectangle 332"/>
            <p:cNvSpPr>
              <a:spLocks noChangeArrowheads="1"/>
            </p:cNvSpPr>
            <p:nvPr/>
          </p:nvSpPr>
          <p:spPr bwMode="auto">
            <a:xfrm>
              <a:off x="4032" y="3192"/>
              <a:ext cx="96" cy="9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32" name="Rectangle 333"/>
            <p:cNvSpPr>
              <a:spLocks noChangeArrowheads="1"/>
            </p:cNvSpPr>
            <p:nvPr/>
          </p:nvSpPr>
          <p:spPr bwMode="auto">
            <a:xfrm>
              <a:off x="4032" y="3288"/>
              <a:ext cx="96" cy="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334"/>
          <p:cNvGrpSpPr>
            <a:grpSpLocks/>
          </p:cNvGrpSpPr>
          <p:nvPr/>
        </p:nvGrpSpPr>
        <p:grpSpPr bwMode="auto">
          <a:xfrm>
            <a:off x="3087688" y="6240463"/>
            <a:ext cx="187325" cy="212725"/>
            <a:chOff x="4032" y="3192"/>
            <a:chExt cx="96" cy="143"/>
          </a:xfrm>
        </p:grpSpPr>
        <p:sp>
          <p:nvSpPr>
            <p:cNvPr id="39029" name="Rectangle 335"/>
            <p:cNvSpPr>
              <a:spLocks noChangeArrowheads="1"/>
            </p:cNvSpPr>
            <p:nvPr/>
          </p:nvSpPr>
          <p:spPr bwMode="auto">
            <a:xfrm>
              <a:off x="4032" y="3192"/>
              <a:ext cx="96" cy="9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30" name="Rectangle 336"/>
            <p:cNvSpPr>
              <a:spLocks noChangeArrowheads="1"/>
            </p:cNvSpPr>
            <p:nvPr/>
          </p:nvSpPr>
          <p:spPr bwMode="auto">
            <a:xfrm>
              <a:off x="4032" y="3288"/>
              <a:ext cx="96" cy="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386"/>
          <p:cNvGrpSpPr>
            <a:grpSpLocks/>
          </p:cNvGrpSpPr>
          <p:nvPr/>
        </p:nvGrpSpPr>
        <p:grpSpPr bwMode="auto">
          <a:xfrm>
            <a:off x="7192963" y="1631950"/>
            <a:ext cx="185737" cy="212725"/>
            <a:chOff x="4032" y="3192"/>
            <a:chExt cx="96" cy="143"/>
          </a:xfrm>
        </p:grpSpPr>
        <p:sp>
          <p:nvSpPr>
            <p:cNvPr id="39027" name="Rectangle 387"/>
            <p:cNvSpPr>
              <a:spLocks noChangeArrowheads="1"/>
            </p:cNvSpPr>
            <p:nvPr/>
          </p:nvSpPr>
          <p:spPr bwMode="auto">
            <a:xfrm>
              <a:off x="4032" y="3192"/>
              <a:ext cx="96" cy="9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8" name="Rectangle 388"/>
            <p:cNvSpPr>
              <a:spLocks noChangeArrowheads="1"/>
            </p:cNvSpPr>
            <p:nvPr/>
          </p:nvSpPr>
          <p:spPr bwMode="auto">
            <a:xfrm>
              <a:off x="4032" y="3288"/>
              <a:ext cx="96" cy="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017" name="Text Box 402"/>
          <p:cNvSpPr txBox="1">
            <a:spLocks noChangeArrowheads="1"/>
          </p:cNvSpPr>
          <p:nvPr/>
        </p:nvSpPr>
        <p:spPr bwMode="auto">
          <a:xfrm>
            <a:off x="7135813" y="1100138"/>
            <a:ext cx="9001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777" tIns="52382" rIns="104777" bIns="52382">
            <a:spAutoFit/>
          </a:bodyPr>
          <a:lstStyle/>
          <a:p>
            <a:pPr defTabSz="1046163" eaLnBrk="0" hangingPunct="0"/>
            <a:r>
              <a:rPr lang="ru-RU" sz="1000" b="0">
                <a:latin typeface="Arial" charset="0"/>
              </a:rPr>
              <a:t>ЕДДС</a:t>
            </a:r>
          </a:p>
        </p:txBody>
      </p:sp>
      <p:sp>
        <p:nvSpPr>
          <p:cNvPr id="39018" name="Text Box 404"/>
          <p:cNvSpPr txBox="1">
            <a:spLocks noChangeArrowheads="1"/>
          </p:cNvSpPr>
          <p:nvPr/>
        </p:nvSpPr>
        <p:spPr bwMode="auto">
          <a:xfrm>
            <a:off x="4000500" y="5630863"/>
            <a:ext cx="9001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777" tIns="52382" rIns="104777" bIns="52382">
            <a:spAutoFit/>
          </a:bodyPr>
          <a:lstStyle/>
          <a:p>
            <a:pPr defTabSz="1046163" eaLnBrk="0" hangingPunct="0"/>
            <a:r>
              <a:rPr lang="ru-RU" sz="1000" b="0">
                <a:latin typeface="Arial" charset="0"/>
              </a:rPr>
              <a:t>ЕДДС</a:t>
            </a:r>
          </a:p>
        </p:txBody>
      </p:sp>
      <p:sp>
        <p:nvSpPr>
          <p:cNvPr id="39019" name="Text Box 410"/>
          <p:cNvSpPr txBox="1">
            <a:spLocks noChangeArrowheads="1"/>
          </p:cNvSpPr>
          <p:nvPr/>
        </p:nvSpPr>
        <p:spPr bwMode="auto">
          <a:xfrm>
            <a:off x="4638675" y="5851525"/>
            <a:ext cx="9001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777" tIns="52382" rIns="104777" bIns="52382">
            <a:spAutoFit/>
          </a:bodyPr>
          <a:lstStyle/>
          <a:p>
            <a:pPr defTabSz="1046163" eaLnBrk="0" hangingPunct="0"/>
            <a:r>
              <a:rPr lang="ru-RU" sz="1000" b="0">
                <a:latin typeface="Arial" charset="0"/>
              </a:rPr>
              <a:t>ЕДДС</a:t>
            </a:r>
          </a:p>
        </p:txBody>
      </p:sp>
      <p:sp>
        <p:nvSpPr>
          <p:cNvPr id="39020" name="Text Box 411"/>
          <p:cNvSpPr txBox="1">
            <a:spLocks noChangeArrowheads="1"/>
          </p:cNvSpPr>
          <p:nvPr/>
        </p:nvSpPr>
        <p:spPr bwMode="auto">
          <a:xfrm>
            <a:off x="3054350" y="5718175"/>
            <a:ext cx="9001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777" tIns="52382" rIns="104777" bIns="52382">
            <a:spAutoFit/>
          </a:bodyPr>
          <a:lstStyle/>
          <a:p>
            <a:pPr defTabSz="1046163" eaLnBrk="0" hangingPunct="0"/>
            <a:r>
              <a:rPr lang="ru-RU" sz="1000" b="0">
                <a:latin typeface="Arial" charset="0"/>
              </a:rPr>
              <a:t>ЕДДС</a:t>
            </a:r>
          </a:p>
        </p:txBody>
      </p:sp>
      <p:sp>
        <p:nvSpPr>
          <p:cNvPr id="39021" name="Text Box 412"/>
          <p:cNvSpPr txBox="1">
            <a:spLocks noChangeArrowheads="1"/>
          </p:cNvSpPr>
          <p:nvPr/>
        </p:nvSpPr>
        <p:spPr bwMode="auto">
          <a:xfrm>
            <a:off x="2484438" y="3057525"/>
            <a:ext cx="9001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777" tIns="52382" rIns="104777" bIns="52382">
            <a:spAutoFit/>
          </a:bodyPr>
          <a:lstStyle/>
          <a:p>
            <a:pPr defTabSz="1046163" eaLnBrk="0" hangingPunct="0"/>
            <a:r>
              <a:rPr lang="ru-RU" sz="1000" b="0">
                <a:latin typeface="Arial" charset="0"/>
              </a:rPr>
              <a:t>ЕДДС</a:t>
            </a:r>
          </a:p>
        </p:txBody>
      </p:sp>
      <p:sp>
        <p:nvSpPr>
          <p:cNvPr id="39022" name="Text Box 19"/>
          <p:cNvSpPr txBox="1">
            <a:spLocks noChangeArrowheads="1"/>
          </p:cNvSpPr>
          <p:nvPr/>
        </p:nvSpPr>
        <p:spPr bwMode="auto">
          <a:xfrm>
            <a:off x="6905625" y="1920875"/>
            <a:ext cx="1130300" cy="261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76796" rIns="0" bIns="76796">
            <a:spAutoFit/>
          </a:bodyPr>
          <a:lstStyle/>
          <a:p>
            <a:pPr algn="ctr" defTabSz="1765300">
              <a:spcBef>
                <a:spcPct val="50000"/>
              </a:spcBef>
            </a:pPr>
            <a:r>
              <a:rPr lang="ru-RU" sz="700">
                <a:latin typeface="Arial" charset="0"/>
                <a:hlinkClick r:id="" action="ppaction://noaction"/>
              </a:rPr>
              <a:t>УСТЬ-ОРДЫНСКИЙ Р-Н</a:t>
            </a:r>
            <a:endParaRPr lang="ru-RU" sz="700">
              <a:latin typeface="Arial" charset="0"/>
            </a:endParaRPr>
          </a:p>
        </p:txBody>
      </p:sp>
      <p:sp>
        <p:nvSpPr>
          <p:cNvPr id="39023" name="AutoShape 31"/>
          <p:cNvSpPr>
            <a:spLocks noChangeArrowheads="1"/>
          </p:cNvSpPr>
          <p:nvPr/>
        </p:nvSpPr>
        <p:spPr bwMode="auto">
          <a:xfrm>
            <a:off x="5321300" y="6096000"/>
            <a:ext cx="1066800" cy="212725"/>
          </a:xfrm>
          <a:prstGeom prst="wedgeRectCallout">
            <a:avLst>
              <a:gd name="adj1" fmla="val -120417"/>
              <a:gd name="adj2" fmla="val -44884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75489" tIns="63920" rIns="75489" bIns="63920" anchor="ctr"/>
          <a:lstStyle/>
          <a:p>
            <a:pPr defTabSz="1279525" eaLnBrk="0" hangingPunct="0"/>
            <a:r>
              <a:rPr lang="ru-RU" sz="700">
                <a:latin typeface="Arial" charset="0"/>
                <a:hlinkClick r:id="" action="ppaction://noaction"/>
              </a:rPr>
              <a:t>Город .ИРКУТСК</a:t>
            </a:r>
            <a:endParaRPr lang="ru-RU" sz="700">
              <a:latin typeface="Arial" charset="0"/>
            </a:endParaRPr>
          </a:p>
        </p:txBody>
      </p:sp>
      <p:sp>
        <p:nvSpPr>
          <p:cNvPr id="39024" name="AutoShape 31"/>
          <p:cNvSpPr>
            <a:spLocks noChangeArrowheads="1"/>
          </p:cNvSpPr>
          <p:nvPr/>
        </p:nvSpPr>
        <p:spPr bwMode="auto">
          <a:xfrm>
            <a:off x="639763" y="4079875"/>
            <a:ext cx="958850" cy="241300"/>
          </a:xfrm>
          <a:prstGeom prst="wedgeRectCallout">
            <a:avLst>
              <a:gd name="adj1" fmla="val 137037"/>
              <a:gd name="adj2" fmla="val -200926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75489" tIns="63920" rIns="75489" bIns="63920" anchor="ctr"/>
          <a:lstStyle/>
          <a:p>
            <a:pPr defTabSz="1279525" eaLnBrk="0" hangingPunct="0"/>
            <a:r>
              <a:rPr lang="ru-RU" sz="700">
                <a:latin typeface="Arial" charset="0"/>
                <a:hlinkClick r:id="" action="ppaction://noaction"/>
              </a:rPr>
              <a:t>АНГАРСКИЙ Р-Н</a:t>
            </a:r>
            <a:endParaRPr lang="ru-RU" sz="700">
              <a:latin typeface="Arial" charset="0"/>
            </a:endParaRPr>
          </a:p>
        </p:txBody>
      </p:sp>
      <p:sp>
        <p:nvSpPr>
          <p:cNvPr id="39025" name="AutoShape 31"/>
          <p:cNvSpPr>
            <a:spLocks noChangeArrowheads="1"/>
          </p:cNvSpPr>
          <p:nvPr/>
        </p:nvSpPr>
        <p:spPr bwMode="auto">
          <a:xfrm>
            <a:off x="1863725" y="6672263"/>
            <a:ext cx="1066800" cy="212725"/>
          </a:xfrm>
          <a:prstGeom prst="wedgeRectCallout">
            <a:avLst>
              <a:gd name="adj1" fmla="val 69583"/>
              <a:gd name="adj2" fmla="val -211880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75489" tIns="63920" rIns="75489" bIns="63920" anchor="ctr"/>
          <a:lstStyle/>
          <a:p>
            <a:pPr defTabSz="1279525" eaLnBrk="0" hangingPunct="0"/>
            <a:r>
              <a:rPr lang="ru-RU" sz="700">
                <a:latin typeface="Arial" charset="0"/>
                <a:hlinkClick r:id="" action="ppaction://noaction"/>
              </a:rPr>
              <a:t>ШЕЛЕХОВСКИЙ Р-Н</a:t>
            </a:r>
            <a:endParaRPr lang="ru-RU" sz="700">
              <a:latin typeface="Arial" charset="0"/>
            </a:endParaRPr>
          </a:p>
        </p:txBody>
      </p:sp>
      <p:sp>
        <p:nvSpPr>
          <p:cNvPr id="39026" name="AutoShape 31"/>
          <p:cNvSpPr>
            <a:spLocks noChangeArrowheads="1"/>
          </p:cNvSpPr>
          <p:nvPr/>
        </p:nvSpPr>
        <p:spPr bwMode="auto">
          <a:xfrm>
            <a:off x="3521075" y="4656138"/>
            <a:ext cx="1066800" cy="212725"/>
          </a:xfrm>
          <a:prstGeom prst="wedgeRectCallout">
            <a:avLst>
              <a:gd name="adj1" fmla="val 15296"/>
              <a:gd name="adj2" fmla="val 640190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75489" tIns="63920" rIns="75489" bIns="63920" anchor="ctr"/>
          <a:lstStyle/>
          <a:p>
            <a:pPr defTabSz="1279525" eaLnBrk="0" hangingPunct="0"/>
            <a:r>
              <a:rPr lang="ru-RU" sz="700">
                <a:latin typeface="Arial" charset="0"/>
                <a:hlinkClick r:id="" action="ppaction://noaction"/>
              </a:rPr>
              <a:t>ИРКУТСКИЙ Р-Н</a:t>
            </a:r>
            <a:endParaRPr lang="ru-RU" sz="7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888"/>
            <a:ext cx="12801600" cy="897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13"/>
          <p:cNvSpPr txBox="1">
            <a:spLocks noChangeArrowheads="1"/>
          </p:cNvSpPr>
          <p:nvPr/>
        </p:nvSpPr>
        <p:spPr bwMode="auto">
          <a:xfrm>
            <a:off x="0" y="0"/>
            <a:ext cx="12801600" cy="665163"/>
          </a:xfrm>
          <a:prstGeom prst="rect">
            <a:avLst/>
          </a:prstGeom>
          <a:solidFill>
            <a:srgbClr val="DDDDDD"/>
          </a:solidFill>
          <a:ln w="57150" cmpd="thickThin">
            <a:noFill/>
            <a:miter lim="800000"/>
            <a:headEnd/>
            <a:tailEnd/>
          </a:ln>
        </p:spPr>
        <p:txBody>
          <a:bodyPr lIns="75013" tIns="37509" rIns="75013" bIns="37509">
            <a:spAutoFit/>
          </a:bodyPr>
          <a:lstStyle/>
          <a:p>
            <a:pPr defTabSz="754063" eaLnBrk="0" hangingPunct="0">
              <a:lnSpc>
                <a:spcPct val="85000"/>
              </a:lnSpc>
            </a:pPr>
            <a:r>
              <a:rPr lang="ru-RU" sz="2500"/>
              <a:t>                                                                    СХЕМА </a:t>
            </a:r>
          </a:p>
          <a:p>
            <a:pPr algn="ctr" defTabSz="754063" eaLnBrk="0" hangingPunct="0">
              <a:lnSpc>
                <a:spcPct val="85000"/>
              </a:lnSpc>
            </a:pPr>
            <a:r>
              <a:rPr lang="ru-RU" sz="2000"/>
              <a:t>ОРГАНИЗАЦИИ ОПОВЕЩЕНИЯ НАСЕЛЕНИЯ ИРКУТСКОГО РАЙОНА</a:t>
            </a:r>
          </a:p>
        </p:txBody>
      </p:sp>
      <p:sp>
        <p:nvSpPr>
          <p:cNvPr id="39940" name="Text Box 14"/>
          <p:cNvSpPr txBox="1">
            <a:spLocks noChangeArrowheads="1"/>
          </p:cNvSpPr>
          <p:nvPr/>
        </p:nvSpPr>
        <p:spPr bwMode="auto">
          <a:xfrm>
            <a:off x="5638800" y="687388"/>
            <a:ext cx="1385888" cy="2413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lIns="91319" tIns="45661" rIns="91319" bIns="45661">
            <a:spAutoFit/>
          </a:bodyPr>
          <a:lstStyle/>
          <a:p>
            <a:pPr defTabSz="1279525"/>
            <a:r>
              <a:rPr lang="ru-RU" sz="1000">
                <a:latin typeface="Arial" charset="0"/>
              </a:rPr>
              <a:t>ОД ГУ МЧС России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65538" y="6240463"/>
            <a:ext cx="9136062" cy="835025"/>
            <a:chOff x="45" y="5491"/>
            <a:chExt cx="5756" cy="526"/>
          </a:xfrm>
        </p:grpSpPr>
        <p:sp>
          <p:nvSpPr>
            <p:cNvPr id="40083" name="Rectangle 16"/>
            <p:cNvSpPr>
              <a:spLocks noChangeArrowheads="1"/>
            </p:cNvSpPr>
            <p:nvPr/>
          </p:nvSpPr>
          <p:spPr bwMode="auto">
            <a:xfrm>
              <a:off x="45" y="5491"/>
              <a:ext cx="5756" cy="5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084" name="Rectangle 17"/>
            <p:cNvSpPr>
              <a:spLocks noChangeArrowheads="1"/>
            </p:cNvSpPr>
            <p:nvPr/>
          </p:nvSpPr>
          <p:spPr bwMode="auto">
            <a:xfrm>
              <a:off x="235" y="5662"/>
              <a:ext cx="5521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9525"/>
              <a:r>
                <a:rPr lang="en-US" sz="1000" b="0">
                  <a:solidFill>
                    <a:srgbClr val="000000"/>
                  </a:solidFill>
                  <a:cs typeface="Times New Roman" pitchFamily="18" charset="0"/>
                </a:rPr>
                <a:t> - </a:t>
              </a:r>
              <a:r>
                <a:rPr lang="ru-RU" sz="1000" b="0">
                  <a:solidFill>
                    <a:srgbClr val="000000"/>
                  </a:solidFill>
                  <a:cs typeface="Times New Roman" pitchFamily="18" charset="0"/>
                </a:rPr>
                <a:t>открытый телефонный канал     </a:t>
              </a:r>
              <a:r>
                <a:rPr lang="ru-RU" sz="1000">
                  <a:solidFill>
                    <a:srgbClr val="000000"/>
                  </a:solidFill>
                  <a:cs typeface="Times New Roman" pitchFamily="18" charset="0"/>
                </a:rPr>
                <a:t>П-160 – </a:t>
              </a:r>
              <a:r>
                <a:rPr lang="ru-RU" sz="1000" b="0">
                  <a:solidFill>
                    <a:srgbClr val="000000"/>
                  </a:solidFill>
                  <a:cs typeface="Times New Roman" pitchFamily="18" charset="0"/>
                </a:rPr>
                <a:t>оповещение  по ТЧ каналу              </a:t>
              </a:r>
              <a:r>
                <a:rPr lang="ru-RU" sz="1000">
                  <a:solidFill>
                    <a:srgbClr val="000000"/>
                  </a:solidFill>
                  <a:cs typeface="Times New Roman" pitchFamily="18" charset="0"/>
                </a:rPr>
                <a:t>Р-413 – </a:t>
              </a:r>
              <a:r>
                <a:rPr lang="ru-RU" sz="1000" b="0">
                  <a:solidFill>
                    <a:srgbClr val="000000"/>
                  </a:solidFill>
                  <a:cs typeface="Times New Roman" pitchFamily="18" charset="0"/>
                </a:rPr>
                <a:t>оповещение по радиоканалу   </a:t>
              </a:r>
              <a:r>
                <a:rPr lang="ru-RU" sz="1000">
                  <a:solidFill>
                    <a:srgbClr val="000000"/>
                  </a:solidFill>
                  <a:cs typeface="Times New Roman" pitchFamily="18" charset="0"/>
                </a:rPr>
                <a:t>АСО </a:t>
              </a:r>
              <a:r>
                <a:rPr lang="ru-RU" sz="1000" b="0">
                  <a:solidFill>
                    <a:srgbClr val="000000"/>
                  </a:solidFill>
                  <a:cs typeface="Times New Roman" pitchFamily="18" charset="0"/>
                </a:rPr>
                <a:t>оповещение по телефонным каналам</a:t>
              </a:r>
              <a:endParaRPr lang="ru-RU" sz="1000" b="0">
                <a:cs typeface="Times New Roman" pitchFamily="18" charset="0"/>
              </a:endParaRPr>
            </a:p>
          </p:txBody>
        </p:sp>
        <p:pic>
          <p:nvPicPr>
            <p:cNvPr id="40085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5758"/>
              <a:ext cx="19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086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" y="5616"/>
              <a:ext cx="1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87" name="Rectangle 20"/>
            <p:cNvSpPr>
              <a:spLocks noChangeArrowheads="1"/>
            </p:cNvSpPr>
            <p:nvPr/>
          </p:nvSpPr>
          <p:spPr bwMode="auto">
            <a:xfrm>
              <a:off x="227" y="5797"/>
              <a:ext cx="552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9525"/>
              <a:r>
                <a:rPr lang="en-US" sz="1000" b="0">
                  <a:solidFill>
                    <a:srgbClr val="000000"/>
                  </a:solidFill>
                  <a:cs typeface="Times New Roman" pitchFamily="18" charset="0"/>
                </a:rPr>
                <a:t> - </a:t>
              </a:r>
              <a:r>
                <a:rPr lang="ru-RU" sz="1000" b="0">
                  <a:solidFill>
                    <a:srgbClr val="000000"/>
                  </a:solidFill>
                  <a:cs typeface="Times New Roman" pitchFamily="18" charset="0"/>
                </a:rPr>
                <a:t>громкоговорящая связь                                                                                 </a:t>
              </a:r>
              <a:r>
                <a:rPr lang="ru-RU" sz="1000">
                  <a:solidFill>
                    <a:srgbClr val="000000"/>
                  </a:solidFill>
                  <a:cs typeface="Times New Roman" pitchFamily="18" charset="0"/>
                </a:rPr>
                <a:t>П-166 – </a:t>
              </a:r>
              <a:r>
                <a:rPr lang="ru-RU" sz="1000" b="0">
                  <a:solidFill>
                    <a:srgbClr val="000000"/>
                  </a:solidFill>
                  <a:cs typeface="Times New Roman" pitchFamily="18" charset="0"/>
                </a:rPr>
                <a:t>оповещение по каналу ТЧ           </a:t>
              </a:r>
              <a:r>
                <a:rPr lang="ru-RU" sz="1000">
                  <a:solidFill>
                    <a:srgbClr val="000000"/>
                  </a:solidFill>
                  <a:cs typeface="Times New Roman" pitchFamily="18" charset="0"/>
                </a:rPr>
                <a:t>МТС – </a:t>
              </a:r>
              <a:r>
                <a:rPr lang="ru-RU" sz="1000" b="0">
                  <a:solidFill>
                    <a:srgbClr val="000000"/>
                  </a:solidFill>
                  <a:cs typeface="Times New Roman" pitchFamily="18" charset="0"/>
                </a:rPr>
                <a:t>междугородняя телефонная сеть </a:t>
              </a:r>
              <a:endParaRPr lang="ru-RU" sz="1000" b="0">
                <a:cs typeface="Times New Roman" pitchFamily="18" charset="0"/>
              </a:endParaRPr>
            </a:p>
          </p:txBody>
        </p:sp>
        <p:sp>
          <p:nvSpPr>
            <p:cNvPr id="40088" name="Rectangle 21"/>
            <p:cNvSpPr>
              <a:spLocks noChangeArrowheads="1"/>
            </p:cNvSpPr>
            <p:nvPr/>
          </p:nvSpPr>
          <p:spPr bwMode="auto">
            <a:xfrm>
              <a:off x="1396" y="5797"/>
              <a:ext cx="131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9525"/>
              <a:r>
                <a:rPr lang="ru-RU" sz="1000">
                  <a:cs typeface="Times New Roman" pitchFamily="18" charset="0"/>
                </a:rPr>
                <a:t>АДУ-ЦВ –</a:t>
              </a:r>
              <a:r>
                <a:rPr lang="ru-RU" sz="1000" b="0">
                  <a:cs typeface="Times New Roman" pitchFamily="18" charset="0"/>
                </a:rPr>
                <a:t> Автоматизированное дистанционное упр. центр. вызовом</a:t>
              </a:r>
            </a:p>
          </p:txBody>
        </p:sp>
        <p:sp>
          <p:nvSpPr>
            <p:cNvPr id="40089" name="Rectangle 22"/>
            <p:cNvSpPr>
              <a:spLocks noChangeArrowheads="1"/>
            </p:cNvSpPr>
            <p:nvPr/>
          </p:nvSpPr>
          <p:spPr bwMode="auto">
            <a:xfrm>
              <a:off x="2101" y="5509"/>
              <a:ext cx="159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279525"/>
              <a:r>
                <a:rPr lang="ru-RU" sz="1400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  <a:endParaRPr lang="ru-RU" sz="2500" b="0">
                <a:cs typeface="Times New Roman" pitchFamily="18" charset="0"/>
              </a:endParaRPr>
            </a:p>
          </p:txBody>
        </p:sp>
      </p:grpSp>
      <p:graphicFrame>
        <p:nvGraphicFramePr>
          <p:cNvPr id="721943" name="Group 23"/>
          <p:cNvGraphicFramePr>
            <a:graphicFrameLocks noGrp="1"/>
          </p:cNvGraphicFramePr>
          <p:nvPr/>
        </p:nvGraphicFramePr>
        <p:xfrm>
          <a:off x="5410200" y="912813"/>
          <a:ext cx="1903413" cy="1249326"/>
        </p:xfrm>
        <a:graphic>
          <a:graphicData uri="http://schemas.openxmlformats.org/drawingml/2006/table">
            <a:tbl>
              <a:tblPr/>
              <a:tblGrid>
                <a:gridCol w="952500"/>
                <a:gridCol w="950913"/>
              </a:tblGrid>
              <a:tr h="544513">
                <a:tc gridSpan="2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П-157ПерУ -1 к-т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ПрУ-1 – 1 к-т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ПУ-П-162 – 1 к-т  Р-413ДМ  БП –4к-т</a:t>
                      </a:r>
                    </a:p>
                  </a:txBody>
                  <a:tcPr marL="91319" marR="91319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25">
                <a:tc gridSpan="2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СЦ – 1к-т</a:t>
                      </a:r>
                    </a:p>
                  </a:txBody>
                  <a:tcPr marL="91319" marR="91319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АСО-8</a:t>
                      </a:r>
                    </a:p>
                  </a:txBody>
                  <a:tcPr marL="91319" marR="91319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Ракета</a:t>
                      </a:r>
                    </a:p>
                  </a:txBody>
                  <a:tcPr marL="91319" marR="91319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1955" name="Group 35"/>
          <p:cNvGraphicFramePr>
            <a:graphicFrameLocks noGrp="1"/>
          </p:cNvGraphicFramePr>
          <p:nvPr/>
        </p:nvGraphicFramePr>
        <p:xfrm>
          <a:off x="7847013" y="1220788"/>
          <a:ext cx="611187" cy="326018"/>
        </p:xfrm>
        <a:graphic>
          <a:graphicData uri="http://schemas.openxmlformats.org/drawingml/2006/table">
            <a:tbl>
              <a:tblPr/>
              <a:tblGrid>
                <a:gridCol w="611187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П-166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ЦО</a:t>
                      </a:r>
                    </a:p>
                  </a:txBody>
                  <a:tcPr marL="91319" marR="91319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1961" name="Group 41"/>
          <p:cNvGraphicFramePr>
            <a:graphicFrameLocks noGrp="1"/>
          </p:cNvGraphicFramePr>
          <p:nvPr/>
        </p:nvGraphicFramePr>
        <p:xfrm>
          <a:off x="9829800" y="912813"/>
          <a:ext cx="1143000" cy="722022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МЧС России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Через СРЦ</a:t>
                      </a:r>
                    </a:p>
                  </a:txBody>
                  <a:tcPr marL="91319" marR="91319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П-166</a:t>
                      </a:r>
                    </a:p>
                  </a:txBody>
                  <a:tcPr marL="91319" marR="91319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Р-413 ДМ</a:t>
                      </a:r>
                    </a:p>
                  </a:txBody>
                  <a:tcPr marL="91319" marR="91319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1971" name="Group 51"/>
          <p:cNvGraphicFramePr>
            <a:graphicFrameLocks noGrp="1"/>
          </p:cNvGraphicFramePr>
          <p:nvPr/>
        </p:nvGraphicFramePr>
        <p:xfrm>
          <a:off x="5487988" y="2287588"/>
          <a:ext cx="1825625" cy="454034"/>
        </p:xfrm>
        <a:graphic>
          <a:graphicData uri="http://schemas.openxmlformats.org/drawingml/2006/table">
            <a:tbl>
              <a:tblPr/>
              <a:tblGrid>
                <a:gridCol w="182562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П-157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ПерУ – 1 к-т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ПрУ – 1 к-т    БП – 2 к-та</a:t>
                      </a:r>
                    </a:p>
                  </a:txBody>
                  <a:tcPr marL="91319" marR="91319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976" name="Line 57"/>
          <p:cNvSpPr>
            <a:spLocks noChangeShapeType="1"/>
          </p:cNvSpPr>
          <p:nvPr/>
        </p:nvSpPr>
        <p:spPr bwMode="auto">
          <a:xfrm flipH="1" flipV="1">
            <a:off x="8458200" y="1446213"/>
            <a:ext cx="13716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77" name="Line 58"/>
          <p:cNvSpPr>
            <a:spLocks noChangeShapeType="1"/>
          </p:cNvSpPr>
          <p:nvPr/>
        </p:nvSpPr>
        <p:spPr bwMode="auto">
          <a:xfrm flipH="1" flipV="1">
            <a:off x="7313613" y="1676400"/>
            <a:ext cx="2516187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78" name="Text Box 95"/>
          <p:cNvSpPr txBox="1">
            <a:spLocks noChangeArrowheads="1"/>
          </p:cNvSpPr>
          <p:nvPr/>
        </p:nvSpPr>
        <p:spPr bwMode="auto">
          <a:xfrm>
            <a:off x="4600575" y="3071813"/>
            <a:ext cx="668338" cy="241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9" tIns="45661" rIns="91319" bIns="45661">
            <a:spAutoFit/>
          </a:bodyPr>
          <a:lstStyle/>
          <a:p>
            <a:pPr defTabSz="1279525"/>
            <a:r>
              <a:rPr lang="ru-RU" sz="1000"/>
              <a:t>Иркутск</a:t>
            </a:r>
          </a:p>
        </p:txBody>
      </p:sp>
      <p:sp>
        <p:nvSpPr>
          <p:cNvPr id="39979" name="Text Box 96"/>
          <p:cNvSpPr txBox="1">
            <a:spLocks noChangeArrowheads="1"/>
          </p:cNvSpPr>
          <p:nvPr/>
        </p:nvSpPr>
        <p:spPr bwMode="auto">
          <a:xfrm>
            <a:off x="3160713" y="3052763"/>
            <a:ext cx="674687" cy="241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9" tIns="45661" rIns="91319" bIns="45661">
            <a:spAutoFit/>
          </a:bodyPr>
          <a:lstStyle/>
          <a:p>
            <a:pPr defTabSz="1279525"/>
            <a:r>
              <a:rPr lang="ru-RU" sz="1000"/>
              <a:t>Ангарск</a:t>
            </a:r>
          </a:p>
        </p:txBody>
      </p:sp>
      <p:sp>
        <p:nvSpPr>
          <p:cNvPr id="39980" name="Line 110"/>
          <p:cNvSpPr>
            <a:spLocks noChangeShapeType="1"/>
          </p:cNvSpPr>
          <p:nvPr/>
        </p:nvSpPr>
        <p:spPr bwMode="auto">
          <a:xfrm flipH="1" flipV="1">
            <a:off x="3492500" y="2813050"/>
            <a:ext cx="5616575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1" name="Text Box 131"/>
          <p:cNvSpPr txBox="1">
            <a:spLocks noChangeArrowheads="1"/>
          </p:cNvSpPr>
          <p:nvPr/>
        </p:nvSpPr>
        <p:spPr bwMode="auto">
          <a:xfrm>
            <a:off x="5638800" y="2209800"/>
            <a:ext cx="5683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9" tIns="45661" rIns="91319" bIns="45661">
            <a:spAutoFit/>
          </a:bodyPr>
          <a:lstStyle/>
          <a:p>
            <a:pPr defTabSz="1279525"/>
            <a:r>
              <a:rPr lang="ru-RU" sz="1400"/>
              <a:t>МТС</a:t>
            </a:r>
          </a:p>
        </p:txBody>
      </p:sp>
      <p:sp>
        <p:nvSpPr>
          <p:cNvPr id="39982" name="Line 132"/>
          <p:cNvSpPr>
            <a:spLocks noChangeShapeType="1"/>
          </p:cNvSpPr>
          <p:nvPr/>
        </p:nvSpPr>
        <p:spPr bwMode="auto">
          <a:xfrm flipH="1" flipV="1">
            <a:off x="3505200" y="2820988"/>
            <a:ext cx="0" cy="2254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3" name="Line 133"/>
          <p:cNvSpPr>
            <a:spLocks noChangeShapeType="1"/>
          </p:cNvSpPr>
          <p:nvPr/>
        </p:nvSpPr>
        <p:spPr bwMode="auto">
          <a:xfrm flipH="1" flipV="1">
            <a:off x="4954588" y="2820988"/>
            <a:ext cx="0" cy="533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4" name="Line 134"/>
          <p:cNvSpPr>
            <a:spLocks noChangeShapeType="1"/>
          </p:cNvSpPr>
          <p:nvPr/>
        </p:nvSpPr>
        <p:spPr bwMode="auto">
          <a:xfrm flipH="1" flipV="1">
            <a:off x="6324600" y="2820988"/>
            <a:ext cx="0" cy="533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5" name="Line 135"/>
          <p:cNvSpPr>
            <a:spLocks noChangeShapeType="1"/>
          </p:cNvSpPr>
          <p:nvPr/>
        </p:nvSpPr>
        <p:spPr bwMode="auto">
          <a:xfrm flipH="1" flipV="1">
            <a:off x="7772400" y="2820988"/>
            <a:ext cx="0" cy="533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6" name="Line 136"/>
          <p:cNvSpPr>
            <a:spLocks noChangeShapeType="1"/>
          </p:cNvSpPr>
          <p:nvPr/>
        </p:nvSpPr>
        <p:spPr bwMode="auto">
          <a:xfrm flipH="1" flipV="1">
            <a:off x="9124950" y="2820988"/>
            <a:ext cx="0" cy="533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7" name="Line 162"/>
          <p:cNvSpPr>
            <a:spLocks noChangeShapeType="1"/>
          </p:cNvSpPr>
          <p:nvPr/>
        </p:nvSpPr>
        <p:spPr bwMode="auto">
          <a:xfrm flipH="1" flipV="1">
            <a:off x="6400800" y="2133600"/>
            <a:ext cx="0" cy="153988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8" name="Text Box 224"/>
          <p:cNvSpPr txBox="1">
            <a:spLocks noChangeArrowheads="1"/>
          </p:cNvSpPr>
          <p:nvPr/>
        </p:nvSpPr>
        <p:spPr bwMode="auto">
          <a:xfrm>
            <a:off x="5727700" y="3071813"/>
            <a:ext cx="1212850" cy="246062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 wrap="none" lIns="91319" tIns="45661" rIns="91319" bIns="45661">
            <a:spAutoFit/>
          </a:bodyPr>
          <a:lstStyle/>
          <a:p>
            <a:pPr defTabSz="1279525"/>
            <a:r>
              <a:rPr lang="ru-RU" sz="1000"/>
              <a:t>Иркутский район</a:t>
            </a:r>
          </a:p>
        </p:txBody>
      </p:sp>
      <p:sp>
        <p:nvSpPr>
          <p:cNvPr id="39989" name="Text Box 226"/>
          <p:cNvSpPr txBox="1">
            <a:spLocks noChangeArrowheads="1"/>
          </p:cNvSpPr>
          <p:nvPr/>
        </p:nvSpPr>
        <p:spPr bwMode="auto">
          <a:xfrm>
            <a:off x="8763000" y="3046413"/>
            <a:ext cx="812800" cy="2460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9" tIns="45661" rIns="91319" bIns="45661">
            <a:spAutoFit/>
          </a:bodyPr>
          <a:lstStyle/>
          <a:p>
            <a:pPr defTabSz="1279525"/>
            <a:r>
              <a:rPr lang="ru-RU" sz="1000"/>
              <a:t>Черемхово</a:t>
            </a:r>
          </a:p>
        </p:txBody>
      </p:sp>
      <p:sp>
        <p:nvSpPr>
          <p:cNvPr id="39990" name="Text Box 228"/>
          <p:cNvSpPr txBox="1">
            <a:spLocks noChangeArrowheads="1"/>
          </p:cNvSpPr>
          <p:nvPr/>
        </p:nvSpPr>
        <p:spPr bwMode="auto">
          <a:xfrm>
            <a:off x="7408863" y="3071813"/>
            <a:ext cx="744537" cy="242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9" tIns="45661" rIns="91319" bIns="45661">
            <a:spAutoFit/>
          </a:bodyPr>
          <a:lstStyle/>
          <a:p>
            <a:pPr defTabSz="1279525"/>
            <a:r>
              <a:rPr lang="ru-RU" sz="1000"/>
              <a:t>Шелехов</a:t>
            </a:r>
          </a:p>
        </p:txBody>
      </p:sp>
      <p:grpSp>
        <p:nvGrpSpPr>
          <p:cNvPr id="3" name="Group 231"/>
          <p:cNvGrpSpPr>
            <a:grpSpLocks/>
          </p:cNvGrpSpPr>
          <p:nvPr/>
        </p:nvGrpSpPr>
        <p:grpSpPr bwMode="auto">
          <a:xfrm>
            <a:off x="2971800" y="3354388"/>
            <a:ext cx="1127125" cy="1825625"/>
            <a:chOff x="1872" y="2112"/>
            <a:chExt cx="709" cy="1152"/>
          </a:xfrm>
        </p:grpSpPr>
        <p:sp>
          <p:nvSpPr>
            <p:cNvPr id="40065" name="Line 232"/>
            <p:cNvSpPr>
              <a:spLocks noChangeShapeType="1"/>
            </p:cNvSpPr>
            <p:nvPr/>
          </p:nvSpPr>
          <p:spPr bwMode="auto">
            <a:xfrm>
              <a:off x="1872" y="2112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6" name="Line 233"/>
            <p:cNvSpPr>
              <a:spLocks noChangeShapeType="1"/>
            </p:cNvSpPr>
            <p:nvPr/>
          </p:nvSpPr>
          <p:spPr bwMode="auto">
            <a:xfrm>
              <a:off x="1872" y="2112"/>
              <a:ext cx="0" cy="11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7" name="Line 234"/>
            <p:cNvSpPr>
              <a:spLocks noChangeShapeType="1"/>
            </p:cNvSpPr>
            <p:nvPr/>
          </p:nvSpPr>
          <p:spPr bwMode="auto">
            <a:xfrm>
              <a:off x="2448" y="2112"/>
              <a:ext cx="0" cy="11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35"/>
            <p:cNvGrpSpPr>
              <a:grpSpLocks/>
            </p:cNvGrpSpPr>
            <p:nvPr/>
          </p:nvGrpSpPr>
          <p:grpSpPr bwMode="auto">
            <a:xfrm>
              <a:off x="1872" y="2112"/>
              <a:ext cx="709" cy="1152"/>
              <a:chOff x="1872" y="2112"/>
              <a:chExt cx="709" cy="1152"/>
            </a:xfrm>
          </p:grpSpPr>
          <p:grpSp>
            <p:nvGrpSpPr>
              <p:cNvPr id="5" name="Group 236"/>
              <p:cNvGrpSpPr>
                <a:grpSpLocks/>
              </p:cNvGrpSpPr>
              <p:nvPr/>
            </p:nvGrpSpPr>
            <p:grpSpPr bwMode="auto">
              <a:xfrm>
                <a:off x="2496" y="2832"/>
                <a:ext cx="85" cy="117"/>
                <a:chOff x="-341" y="3475"/>
                <a:chExt cx="135" cy="170"/>
              </a:xfrm>
            </p:grpSpPr>
            <p:sp>
              <p:nvSpPr>
                <p:cNvPr id="40081" name="AutoShape 237"/>
                <p:cNvSpPr>
                  <a:spLocks noChangeArrowheads="1"/>
                </p:cNvSpPr>
                <p:nvPr/>
              </p:nvSpPr>
              <p:spPr bwMode="auto">
                <a:xfrm rot="-5400000">
                  <a:off x="-336" y="3515"/>
                  <a:ext cx="170" cy="90"/>
                </a:xfrm>
                <a:prstGeom prst="triangle">
                  <a:avLst>
                    <a:gd name="adj" fmla="val 50000"/>
                  </a:avLst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082" name="Rectangle 238"/>
                <p:cNvSpPr>
                  <a:spLocks noChangeArrowheads="1"/>
                </p:cNvSpPr>
                <p:nvPr/>
              </p:nvSpPr>
              <p:spPr bwMode="auto">
                <a:xfrm rot="5400000">
                  <a:off x="-403" y="3537"/>
                  <a:ext cx="170" cy="46"/>
                </a:xfrm>
                <a:prstGeom prst="rect">
                  <a:avLst/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39"/>
              <p:cNvGrpSpPr>
                <a:grpSpLocks/>
              </p:cNvGrpSpPr>
              <p:nvPr/>
            </p:nvGrpSpPr>
            <p:grpSpPr bwMode="auto">
              <a:xfrm flipH="1">
                <a:off x="2496" y="2976"/>
                <a:ext cx="76" cy="123"/>
                <a:chOff x="801" y="4079"/>
                <a:chExt cx="180" cy="360"/>
              </a:xfrm>
            </p:grpSpPr>
            <p:sp>
              <p:nvSpPr>
                <p:cNvPr id="40079" name="Arc 240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80" name="Arc 241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071" name="Line 242"/>
              <p:cNvSpPr>
                <a:spLocks noChangeShapeType="1"/>
              </p:cNvSpPr>
              <p:nvPr/>
            </p:nvSpPr>
            <p:spPr bwMode="auto">
              <a:xfrm>
                <a:off x="1872" y="3264"/>
                <a:ext cx="57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2" name="Rectangle 243"/>
              <p:cNvSpPr>
                <a:spLocks noChangeArrowheads="1"/>
              </p:cNvSpPr>
              <p:nvPr/>
            </p:nvSpPr>
            <p:spPr bwMode="auto">
              <a:xfrm>
                <a:off x="1872" y="3089"/>
                <a:ext cx="576" cy="175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19" tIns="45661" rIns="91319" bIns="45661"/>
              <a:lstStyle/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Ракета</a:t>
                </a:r>
              </a:p>
            </p:txBody>
          </p:sp>
          <p:sp>
            <p:nvSpPr>
              <p:cNvPr id="40073" name="Rectangle 244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576" cy="300"/>
              </a:xfrm>
              <a:prstGeom prst="rect">
                <a:avLst/>
              </a:prstGeom>
              <a:solidFill>
                <a:srgbClr val="FFFF66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19" tIns="45661" rIns="91319" bIns="45661"/>
              <a:lstStyle/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АДУ-ЦВ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СЦВ– 5 к-т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АСО-16</a:t>
                </a:r>
              </a:p>
            </p:txBody>
          </p:sp>
          <p:sp>
            <p:nvSpPr>
              <p:cNvPr id="40074" name="Rectangle 245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576" cy="677"/>
              </a:xfrm>
              <a:prstGeom prst="rect">
                <a:avLst/>
              </a:prstGeom>
              <a:solidFill>
                <a:srgbClr val="FFFF66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19" tIns="45661" rIns="91319" bIns="45661"/>
              <a:lstStyle/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П-164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ПерУ –2к-т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ПрУ – 2 к-т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БП – 2 к-т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БУ – 1 к-т</a:t>
                </a:r>
              </a:p>
            </p:txBody>
          </p:sp>
          <p:sp>
            <p:nvSpPr>
              <p:cNvPr id="40075" name="Line 246"/>
              <p:cNvSpPr>
                <a:spLocks noChangeShapeType="1"/>
              </p:cNvSpPr>
              <p:nvPr/>
            </p:nvSpPr>
            <p:spPr bwMode="auto">
              <a:xfrm>
                <a:off x="1872" y="273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6" name="Line 247"/>
              <p:cNvSpPr>
                <a:spLocks noChangeShapeType="1"/>
              </p:cNvSpPr>
              <p:nvPr/>
            </p:nvSpPr>
            <p:spPr bwMode="auto">
              <a:xfrm>
                <a:off x="1872" y="3089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7" name="Line 248"/>
              <p:cNvSpPr>
                <a:spLocks noChangeShapeType="1"/>
              </p:cNvSpPr>
              <p:nvPr/>
            </p:nvSpPr>
            <p:spPr bwMode="auto">
              <a:xfrm>
                <a:off x="2448" y="2876"/>
                <a:ext cx="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8" name="Line 249"/>
              <p:cNvSpPr>
                <a:spLocks noChangeShapeType="1"/>
              </p:cNvSpPr>
              <p:nvPr/>
            </p:nvSpPr>
            <p:spPr bwMode="auto">
              <a:xfrm rot="5400000" flipH="1">
                <a:off x="2476" y="3021"/>
                <a:ext cx="0" cy="5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0"/>
          <p:cNvGrpSpPr>
            <a:grpSpLocks/>
          </p:cNvGrpSpPr>
          <p:nvPr/>
        </p:nvGrpSpPr>
        <p:grpSpPr bwMode="auto">
          <a:xfrm>
            <a:off x="4421188" y="3354388"/>
            <a:ext cx="1144587" cy="1497012"/>
            <a:chOff x="1152" y="6048"/>
            <a:chExt cx="721" cy="944"/>
          </a:xfrm>
        </p:grpSpPr>
        <p:sp>
          <p:nvSpPr>
            <p:cNvPr id="40048" name="Rectangle 251"/>
            <p:cNvSpPr>
              <a:spLocks noChangeArrowheads="1"/>
            </p:cNvSpPr>
            <p:nvPr/>
          </p:nvSpPr>
          <p:spPr bwMode="auto">
            <a:xfrm>
              <a:off x="1152" y="6849"/>
              <a:ext cx="576" cy="143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Ракета</a:t>
              </a:r>
            </a:p>
          </p:txBody>
        </p:sp>
        <p:sp>
          <p:nvSpPr>
            <p:cNvPr id="40049" name="Rectangle 252"/>
            <p:cNvSpPr>
              <a:spLocks noChangeArrowheads="1"/>
            </p:cNvSpPr>
            <p:nvPr/>
          </p:nvSpPr>
          <p:spPr bwMode="auto">
            <a:xfrm>
              <a:off x="1152" y="6603"/>
              <a:ext cx="576" cy="246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АДУ-ЦВ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СЦВ– 3 к-т</a:t>
              </a:r>
            </a:p>
          </p:txBody>
        </p:sp>
        <p:sp>
          <p:nvSpPr>
            <p:cNvPr id="40050" name="Rectangle 253"/>
            <p:cNvSpPr>
              <a:spLocks noChangeArrowheads="1"/>
            </p:cNvSpPr>
            <p:nvPr/>
          </p:nvSpPr>
          <p:spPr bwMode="auto">
            <a:xfrm>
              <a:off x="1152" y="6048"/>
              <a:ext cx="576" cy="555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П-164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ПерУ – 2 к-т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ПрУ – 2 к-т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БП – 2 к-т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БУ – 2 к-т</a:t>
              </a:r>
            </a:p>
          </p:txBody>
        </p:sp>
        <p:sp>
          <p:nvSpPr>
            <p:cNvPr id="40051" name="Line 254"/>
            <p:cNvSpPr>
              <a:spLocks noChangeShapeType="1"/>
            </p:cNvSpPr>
            <p:nvPr/>
          </p:nvSpPr>
          <p:spPr bwMode="auto">
            <a:xfrm>
              <a:off x="1152" y="6048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52" name="Line 255"/>
            <p:cNvSpPr>
              <a:spLocks noChangeShapeType="1"/>
            </p:cNvSpPr>
            <p:nvPr/>
          </p:nvSpPr>
          <p:spPr bwMode="auto">
            <a:xfrm>
              <a:off x="1152" y="6603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53" name="Line 256"/>
            <p:cNvSpPr>
              <a:spLocks noChangeShapeType="1"/>
            </p:cNvSpPr>
            <p:nvPr/>
          </p:nvSpPr>
          <p:spPr bwMode="auto">
            <a:xfrm>
              <a:off x="1152" y="684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54" name="Line 257"/>
            <p:cNvSpPr>
              <a:spLocks noChangeShapeType="1"/>
            </p:cNvSpPr>
            <p:nvPr/>
          </p:nvSpPr>
          <p:spPr bwMode="auto">
            <a:xfrm>
              <a:off x="1152" y="6992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55" name="Line 258"/>
            <p:cNvSpPr>
              <a:spLocks noChangeShapeType="1"/>
            </p:cNvSpPr>
            <p:nvPr/>
          </p:nvSpPr>
          <p:spPr bwMode="auto">
            <a:xfrm>
              <a:off x="1152" y="6048"/>
              <a:ext cx="0" cy="9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56" name="Line 259"/>
            <p:cNvSpPr>
              <a:spLocks noChangeShapeType="1"/>
            </p:cNvSpPr>
            <p:nvPr/>
          </p:nvSpPr>
          <p:spPr bwMode="auto">
            <a:xfrm>
              <a:off x="1728" y="6048"/>
              <a:ext cx="0" cy="9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260"/>
            <p:cNvGrpSpPr>
              <a:grpSpLocks/>
            </p:cNvGrpSpPr>
            <p:nvPr/>
          </p:nvGrpSpPr>
          <p:grpSpPr bwMode="auto">
            <a:xfrm>
              <a:off x="1787" y="6624"/>
              <a:ext cx="85" cy="96"/>
              <a:chOff x="-341" y="3475"/>
              <a:chExt cx="135" cy="170"/>
            </a:xfrm>
          </p:grpSpPr>
          <p:sp>
            <p:nvSpPr>
              <p:cNvPr id="40063" name="AutoShape 261"/>
              <p:cNvSpPr>
                <a:spLocks noChangeArrowheads="1"/>
              </p:cNvSpPr>
              <p:nvPr/>
            </p:nvSpPr>
            <p:spPr bwMode="auto">
              <a:xfrm rot="-5400000">
                <a:off x="-336" y="3515"/>
                <a:ext cx="170" cy="90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064" name="Rectangle 262"/>
              <p:cNvSpPr>
                <a:spLocks noChangeArrowheads="1"/>
              </p:cNvSpPr>
              <p:nvPr/>
            </p:nvSpPr>
            <p:spPr bwMode="auto">
              <a:xfrm rot="5400000">
                <a:off x="-403" y="3537"/>
                <a:ext cx="170" cy="4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058" name="Line 263"/>
            <p:cNvSpPr>
              <a:spLocks noChangeShapeType="1"/>
            </p:cNvSpPr>
            <p:nvPr/>
          </p:nvSpPr>
          <p:spPr bwMode="auto">
            <a:xfrm>
              <a:off x="1728" y="6674"/>
              <a:ext cx="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264"/>
            <p:cNvGrpSpPr>
              <a:grpSpLocks/>
            </p:cNvGrpSpPr>
            <p:nvPr/>
          </p:nvGrpSpPr>
          <p:grpSpPr bwMode="auto">
            <a:xfrm flipH="1">
              <a:off x="1797" y="6768"/>
              <a:ext cx="76" cy="101"/>
              <a:chOff x="801" y="4079"/>
              <a:chExt cx="180" cy="360"/>
            </a:xfrm>
          </p:grpSpPr>
          <p:sp>
            <p:nvSpPr>
              <p:cNvPr id="40061" name="Arc 265"/>
              <p:cNvSpPr>
                <a:spLocks/>
              </p:cNvSpPr>
              <p:nvPr/>
            </p:nvSpPr>
            <p:spPr bwMode="auto">
              <a:xfrm>
                <a:off x="801" y="407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2" name="Arc 266"/>
              <p:cNvSpPr>
                <a:spLocks/>
              </p:cNvSpPr>
              <p:nvPr/>
            </p:nvSpPr>
            <p:spPr bwMode="auto">
              <a:xfrm flipV="1">
                <a:off x="801" y="425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60" name="Line 267"/>
            <p:cNvSpPr>
              <a:spLocks noChangeShapeType="1"/>
            </p:cNvSpPr>
            <p:nvPr/>
          </p:nvSpPr>
          <p:spPr bwMode="auto">
            <a:xfrm rot="5400000" flipH="1">
              <a:off x="1756" y="6788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68"/>
          <p:cNvGrpSpPr>
            <a:grpSpLocks/>
          </p:cNvGrpSpPr>
          <p:nvPr/>
        </p:nvGrpSpPr>
        <p:grpSpPr bwMode="auto">
          <a:xfrm>
            <a:off x="5886450" y="3354388"/>
            <a:ext cx="1144588" cy="1497012"/>
            <a:chOff x="1152" y="6048"/>
            <a:chExt cx="721" cy="944"/>
          </a:xfrm>
        </p:grpSpPr>
        <p:sp>
          <p:nvSpPr>
            <p:cNvPr id="40031" name="Rectangle 269"/>
            <p:cNvSpPr>
              <a:spLocks noChangeArrowheads="1"/>
            </p:cNvSpPr>
            <p:nvPr/>
          </p:nvSpPr>
          <p:spPr bwMode="auto">
            <a:xfrm>
              <a:off x="1152" y="6849"/>
              <a:ext cx="576" cy="143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Ракета</a:t>
              </a:r>
            </a:p>
          </p:txBody>
        </p:sp>
        <p:sp>
          <p:nvSpPr>
            <p:cNvPr id="40032" name="Rectangle 270"/>
            <p:cNvSpPr>
              <a:spLocks noChangeArrowheads="1"/>
            </p:cNvSpPr>
            <p:nvPr/>
          </p:nvSpPr>
          <p:spPr bwMode="auto">
            <a:xfrm>
              <a:off x="1152" y="6603"/>
              <a:ext cx="576" cy="246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АДУ-ЦВ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СЦВ– 3 к-т</a:t>
              </a:r>
            </a:p>
          </p:txBody>
        </p:sp>
        <p:sp>
          <p:nvSpPr>
            <p:cNvPr id="40033" name="Rectangle 271"/>
            <p:cNvSpPr>
              <a:spLocks noChangeArrowheads="1"/>
            </p:cNvSpPr>
            <p:nvPr/>
          </p:nvSpPr>
          <p:spPr bwMode="auto">
            <a:xfrm>
              <a:off x="1152" y="6048"/>
              <a:ext cx="576" cy="555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П-164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ПерУ – 2 к-т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ПрУ – 2 к-т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БП – 2 к-т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БУ – 2 к-т</a:t>
              </a:r>
            </a:p>
          </p:txBody>
        </p:sp>
        <p:sp>
          <p:nvSpPr>
            <p:cNvPr id="40034" name="Line 272"/>
            <p:cNvSpPr>
              <a:spLocks noChangeShapeType="1"/>
            </p:cNvSpPr>
            <p:nvPr/>
          </p:nvSpPr>
          <p:spPr bwMode="auto">
            <a:xfrm>
              <a:off x="1152" y="6048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35" name="Line 273"/>
            <p:cNvSpPr>
              <a:spLocks noChangeShapeType="1"/>
            </p:cNvSpPr>
            <p:nvPr/>
          </p:nvSpPr>
          <p:spPr bwMode="auto">
            <a:xfrm>
              <a:off x="1152" y="6603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36" name="Line 274"/>
            <p:cNvSpPr>
              <a:spLocks noChangeShapeType="1"/>
            </p:cNvSpPr>
            <p:nvPr/>
          </p:nvSpPr>
          <p:spPr bwMode="auto">
            <a:xfrm>
              <a:off x="1152" y="684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37" name="Line 275"/>
            <p:cNvSpPr>
              <a:spLocks noChangeShapeType="1"/>
            </p:cNvSpPr>
            <p:nvPr/>
          </p:nvSpPr>
          <p:spPr bwMode="auto">
            <a:xfrm>
              <a:off x="1152" y="6992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38" name="Line 276"/>
            <p:cNvSpPr>
              <a:spLocks noChangeShapeType="1"/>
            </p:cNvSpPr>
            <p:nvPr/>
          </p:nvSpPr>
          <p:spPr bwMode="auto">
            <a:xfrm>
              <a:off x="1152" y="6048"/>
              <a:ext cx="0" cy="9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39" name="Line 277"/>
            <p:cNvSpPr>
              <a:spLocks noChangeShapeType="1"/>
            </p:cNvSpPr>
            <p:nvPr/>
          </p:nvSpPr>
          <p:spPr bwMode="auto">
            <a:xfrm>
              <a:off x="1728" y="6048"/>
              <a:ext cx="0" cy="9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278"/>
            <p:cNvGrpSpPr>
              <a:grpSpLocks/>
            </p:cNvGrpSpPr>
            <p:nvPr/>
          </p:nvGrpSpPr>
          <p:grpSpPr bwMode="auto">
            <a:xfrm>
              <a:off x="1787" y="6624"/>
              <a:ext cx="85" cy="96"/>
              <a:chOff x="-341" y="3475"/>
              <a:chExt cx="135" cy="170"/>
            </a:xfrm>
          </p:grpSpPr>
          <p:sp>
            <p:nvSpPr>
              <p:cNvPr id="40046" name="AutoShape 279"/>
              <p:cNvSpPr>
                <a:spLocks noChangeArrowheads="1"/>
              </p:cNvSpPr>
              <p:nvPr/>
            </p:nvSpPr>
            <p:spPr bwMode="auto">
              <a:xfrm rot="-5400000">
                <a:off x="-336" y="3515"/>
                <a:ext cx="170" cy="90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047" name="Rectangle 280"/>
              <p:cNvSpPr>
                <a:spLocks noChangeArrowheads="1"/>
              </p:cNvSpPr>
              <p:nvPr/>
            </p:nvSpPr>
            <p:spPr bwMode="auto">
              <a:xfrm rot="5400000">
                <a:off x="-403" y="3537"/>
                <a:ext cx="170" cy="4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041" name="Line 281"/>
            <p:cNvSpPr>
              <a:spLocks noChangeShapeType="1"/>
            </p:cNvSpPr>
            <p:nvPr/>
          </p:nvSpPr>
          <p:spPr bwMode="auto">
            <a:xfrm>
              <a:off x="1728" y="6674"/>
              <a:ext cx="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282"/>
            <p:cNvGrpSpPr>
              <a:grpSpLocks/>
            </p:cNvGrpSpPr>
            <p:nvPr/>
          </p:nvGrpSpPr>
          <p:grpSpPr bwMode="auto">
            <a:xfrm flipH="1">
              <a:off x="1797" y="6768"/>
              <a:ext cx="76" cy="101"/>
              <a:chOff x="801" y="4079"/>
              <a:chExt cx="180" cy="360"/>
            </a:xfrm>
          </p:grpSpPr>
          <p:sp>
            <p:nvSpPr>
              <p:cNvPr id="40044" name="Arc 283"/>
              <p:cNvSpPr>
                <a:spLocks/>
              </p:cNvSpPr>
              <p:nvPr/>
            </p:nvSpPr>
            <p:spPr bwMode="auto">
              <a:xfrm>
                <a:off x="801" y="407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5" name="Arc 284"/>
              <p:cNvSpPr>
                <a:spLocks/>
              </p:cNvSpPr>
              <p:nvPr/>
            </p:nvSpPr>
            <p:spPr bwMode="auto">
              <a:xfrm flipV="1">
                <a:off x="801" y="425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43" name="Line 285"/>
            <p:cNvSpPr>
              <a:spLocks noChangeShapeType="1"/>
            </p:cNvSpPr>
            <p:nvPr/>
          </p:nvSpPr>
          <p:spPr bwMode="auto">
            <a:xfrm rot="5400000" flipH="1">
              <a:off x="1756" y="6788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86"/>
          <p:cNvGrpSpPr>
            <a:grpSpLocks/>
          </p:cNvGrpSpPr>
          <p:nvPr/>
        </p:nvGrpSpPr>
        <p:grpSpPr bwMode="auto">
          <a:xfrm>
            <a:off x="7313613" y="3354388"/>
            <a:ext cx="1144587" cy="1497012"/>
            <a:chOff x="4608" y="2112"/>
            <a:chExt cx="721" cy="944"/>
          </a:xfrm>
        </p:grpSpPr>
        <p:sp>
          <p:nvSpPr>
            <p:cNvPr id="40014" name="Rectangle 287"/>
            <p:cNvSpPr>
              <a:spLocks noChangeArrowheads="1"/>
            </p:cNvSpPr>
            <p:nvPr/>
          </p:nvSpPr>
          <p:spPr bwMode="auto">
            <a:xfrm>
              <a:off x="4608" y="2913"/>
              <a:ext cx="576" cy="143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Ракета</a:t>
              </a:r>
            </a:p>
          </p:txBody>
        </p:sp>
        <p:sp>
          <p:nvSpPr>
            <p:cNvPr id="40015" name="Rectangle 288"/>
            <p:cNvSpPr>
              <a:spLocks noChangeArrowheads="1"/>
            </p:cNvSpPr>
            <p:nvPr/>
          </p:nvSpPr>
          <p:spPr bwMode="auto">
            <a:xfrm>
              <a:off x="4608" y="2667"/>
              <a:ext cx="576" cy="246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АДУ-ЦВ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СЦВ– 4 к-т</a:t>
              </a:r>
            </a:p>
          </p:txBody>
        </p:sp>
        <p:sp>
          <p:nvSpPr>
            <p:cNvPr id="40016" name="Rectangle 289"/>
            <p:cNvSpPr>
              <a:spLocks noChangeArrowheads="1"/>
            </p:cNvSpPr>
            <p:nvPr/>
          </p:nvSpPr>
          <p:spPr bwMode="auto">
            <a:xfrm>
              <a:off x="4608" y="2112"/>
              <a:ext cx="576" cy="555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П-164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ПерУ – 2 к-т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ПрУ – 2 к-т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БП – 2 к-т</a:t>
              </a:r>
            </a:p>
            <a:p>
              <a:pPr algn="ctr" defTabSz="1279525" eaLnBrk="0" hangingPunct="0">
                <a:spcBef>
                  <a:spcPct val="20000"/>
                </a:spcBef>
              </a:pPr>
              <a:r>
                <a:rPr lang="ru-RU" sz="900" b="0"/>
                <a:t>БУ – 2 к-т</a:t>
              </a:r>
            </a:p>
          </p:txBody>
        </p:sp>
        <p:sp>
          <p:nvSpPr>
            <p:cNvPr id="40017" name="Line 290"/>
            <p:cNvSpPr>
              <a:spLocks noChangeShapeType="1"/>
            </p:cNvSpPr>
            <p:nvPr/>
          </p:nvSpPr>
          <p:spPr bwMode="auto">
            <a:xfrm>
              <a:off x="4608" y="2112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8" name="Line 291"/>
            <p:cNvSpPr>
              <a:spLocks noChangeShapeType="1"/>
            </p:cNvSpPr>
            <p:nvPr/>
          </p:nvSpPr>
          <p:spPr bwMode="auto">
            <a:xfrm>
              <a:off x="4608" y="2667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9" name="Line 292"/>
            <p:cNvSpPr>
              <a:spLocks noChangeShapeType="1"/>
            </p:cNvSpPr>
            <p:nvPr/>
          </p:nvSpPr>
          <p:spPr bwMode="auto">
            <a:xfrm>
              <a:off x="4608" y="2913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0" name="Line 293"/>
            <p:cNvSpPr>
              <a:spLocks noChangeShapeType="1"/>
            </p:cNvSpPr>
            <p:nvPr/>
          </p:nvSpPr>
          <p:spPr bwMode="auto">
            <a:xfrm>
              <a:off x="4608" y="3056"/>
              <a:ext cx="5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1" name="Line 294"/>
            <p:cNvSpPr>
              <a:spLocks noChangeShapeType="1"/>
            </p:cNvSpPr>
            <p:nvPr/>
          </p:nvSpPr>
          <p:spPr bwMode="auto">
            <a:xfrm>
              <a:off x="4608" y="2112"/>
              <a:ext cx="0" cy="9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2" name="Line 295"/>
            <p:cNvSpPr>
              <a:spLocks noChangeShapeType="1"/>
            </p:cNvSpPr>
            <p:nvPr/>
          </p:nvSpPr>
          <p:spPr bwMode="auto">
            <a:xfrm>
              <a:off x="5184" y="2112"/>
              <a:ext cx="0" cy="9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296"/>
            <p:cNvGrpSpPr>
              <a:grpSpLocks/>
            </p:cNvGrpSpPr>
            <p:nvPr/>
          </p:nvGrpSpPr>
          <p:grpSpPr bwMode="auto">
            <a:xfrm>
              <a:off x="5243" y="2688"/>
              <a:ext cx="85" cy="96"/>
              <a:chOff x="-341" y="3475"/>
              <a:chExt cx="135" cy="170"/>
            </a:xfrm>
          </p:grpSpPr>
          <p:sp>
            <p:nvSpPr>
              <p:cNvPr id="40029" name="AutoShape 297"/>
              <p:cNvSpPr>
                <a:spLocks noChangeArrowheads="1"/>
              </p:cNvSpPr>
              <p:nvPr/>
            </p:nvSpPr>
            <p:spPr bwMode="auto">
              <a:xfrm rot="-5400000">
                <a:off x="-336" y="3515"/>
                <a:ext cx="170" cy="90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030" name="Rectangle 298"/>
              <p:cNvSpPr>
                <a:spLocks noChangeArrowheads="1"/>
              </p:cNvSpPr>
              <p:nvPr/>
            </p:nvSpPr>
            <p:spPr bwMode="auto">
              <a:xfrm rot="5400000">
                <a:off x="-403" y="3537"/>
                <a:ext cx="170" cy="4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024" name="Line 299"/>
            <p:cNvSpPr>
              <a:spLocks noChangeShapeType="1"/>
            </p:cNvSpPr>
            <p:nvPr/>
          </p:nvSpPr>
          <p:spPr bwMode="auto">
            <a:xfrm>
              <a:off x="5184" y="2738"/>
              <a:ext cx="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300"/>
            <p:cNvGrpSpPr>
              <a:grpSpLocks/>
            </p:cNvGrpSpPr>
            <p:nvPr/>
          </p:nvGrpSpPr>
          <p:grpSpPr bwMode="auto">
            <a:xfrm flipH="1">
              <a:off x="5253" y="2832"/>
              <a:ext cx="76" cy="101"/>
              <a:chOff x="801" y="4079"/>
              <a:chExt cx="180" cy="360"/>
            </a:xfrm>
          </p:grpSpPr>
          <p:sp>
            <p:nvSpPr>
              <p:cNvPr id="40027" name="Arc 301"/>
              <p:cNvSpPr>
                <a:spLocks/>
              </p:cNvSpPr>
              <p:nvPr/>
            </p:nvSpPr>
            <p:spPr bwMode="auto">
              <a:xfrm>
                <a:off x="801" y="407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8" name="Arc 302"/>
              <p:cNvSpPr>
                <a:spLocks/>
              </p:cNvSpPr>
              <p:nvPr/>
            </p:nvSpPr>
            <p:spPr bwMode="auto">
              <a:xfrm flipV="1">
                <a:off x="801" y="425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26" name="Line 303"/>
            <p:cNvSpPr>
              <a:spLocks noChangeShapeType="1"/>
            </p:cNvSpPr>
            <p:nvPr/>
          </p:nvSpPr>
          <p:spPr bwMode="auto">
            <a:xfrm rot="5400000" flipH="1">
              <a:off x="5212" y="2852"/>
              <a:ext cx="0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338"/>
          <p:cNvGrpSpPr>
            <a:grpSpLocks/>
          </p:cNvGrpSpPr>
          <p:nvPr/>
        </p:nvGrpSpPr>
        <p:grpSpPr bwMode="auto">
          <a:xfrm>
            <a:off x="8763000" y="3354388"/>
            <a:ext cx="1125538" cy="1446212"/>
            <a:chOff x="5520" y="2112"/>
            <a:chExt cx="709" cy="912"/>
          </a:xfrm>
        </p:grpSpPr>
        <p:grpSp>
          <p:nvGrpSpPr>
            <p:cNvPr id="17" name="Group 339"/>
            <p:cNvGrpSpPr>
              <a:grpSpLocks/>
            </p:cNvGrpSpPr>
            <p:nvPr/>
          </p:nvGrpSpPr>
          <p:grpSpPr bwMode="auto">
            <a:xfrm>
              <a:off x="5520" y="2112"/>
              <a:ext cx="709" cy="912"/>
              <a:chOff x="5472" y="2112"/>
              <a:chExt cx="709" cy="720"/>
            </a:xfrm>
          </p:grpSpPr>
          <p:sp>
            <p:nvSpPr>
              <p:cNvPr id="39999" name="Rectangle 340"/>
              <p:cNvSpPr>
                <a:spLocks noChangeArrowheads="1"/>
              </p:cNvSpPr>
              <p:nvPr/>
            </p:nvSpPr>
            <p:spPr bwMode="auto">
              <a:xfrm>
                <a:off x="5472" y="2688"/>
                <a:ext cx="576" cy="143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19" tIns="45661" rIns="91319" bIns="45661"/>
              <a:lstStyle/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Ракета</a:t>
                </a:r>
              </a:p>
            </p:txBody>
          </p:sp>
          <p:sp>
            <p:nvSpPr>
              <p:cNvPr id="40000" name="Rectangle 341"/>
              <p:cNvSpPr>
                <a:spLocks noChangeArrowheads="1"/>
              </p:cNvSpPr>
              <p:nvPr/>
            </p:nvSpPr>
            <p:spPr bwMode="auto">
              <a:xfrm>
                <a:off x="5472" y="2112"/>
                <a:ext cx="576" cy="555"/>
              </a:xfrm>
              <a:prstGeom prst="rect">
                <a:avLst/>
              </a:prstGeom>
              <a:solidFill>
                <a:srgbClr val="FFFF66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19" tIns="45661" rIns="91319" bIns="45661"/>
              <a:lstStyle/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П-160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ПерУ – 1 к-т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ПрУ – 1 к-т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БП – 1 к-т</a:t>
                </a:r>
              </a:p>
              <a:p>
                <a:pPr algn="ctr" defTabSz="1279525" eaLnBrk="0" hangingPunct="0">
                  <a:spcBef>
                    <a:spcPct val="20000"/>
                  </a:spcBef>
                </a:pPr>
                <a:r>
                  <a:rPr lang="ru-RU" sz="900" b="0"/>
                  <a:t>ТО – 1 к-т</a:t>
                </a:r>
              </a:p>
            </p:txBody>
          </p:sp>
          <p:sp>
            <p:nvSpPr>
              <p:cNvPr id="40001" name="Line 342"/>
              <p:cNvSpPr>
                <a:spLocks noChangeShapeType="1"/>
              </p:cNvSpPr>
              <p:nvPr/>
            </p:nvSpPr>
            <p:spPr bwMode="auto">
              <a:xfrm>
                <a:off x="5472" y="2112"/>
                <a:ext cx="57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2" name="Line 343"/>
              <p:cNvSpPr>
                <a:spLocks noChangeShapeType="1"/>
              </p:cNvSpPr>
              <p:nvPr/>
            </p:nvSpPr>
            <p:spPr bwMode="auto">
              <a:xfrm>
                <a:off x="5472" y="2688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3" name="Line 344"/>
              <p:cNvSpPr>
                <a:spLocks noChangeShapeType="1"/>
              </p:cNvSpPr>
              <p:nvPr/>
            </p:nvSpPr>
            <p:spPr bwMode="auto">
              <a:xfrm flipV="1">
                <a:off x="5472" y="2832"/>
                <a:ext cx="57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4" name="Line 345"/>
              <p:cNvSpPr>
                <a:spLocks noChangeShapeType="1"/>
              </p:cNvSpPr>
              <p:nvPr/>
            </p:nvSpPr>
            <p:spPr bwMode="auto">
              <a:xfrm>
                <a:off x="5472" y="2112"/>
                <a:ext cx="0" cy="72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5" name="Line 346"/>
              <p:cNvSpPr>
                <a:spLocks noChangeShapeType="1"/>
              </p:cNvSpPr>
              <p:nvPr/>
            </p:nvSpPr>
            <p:spPr bwMode="auto">
              <a:xfrm>
                <a:off x="6048" y="2112"/>
                <a:ext cx="0" cy="72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" name="Group 347"/>
              <p:cNvGrpSpPr>
                <a:grpSpLocks/>
              </p:cNvGrpSpPr>
              <p:nvPr/>
            </p:nvGrpSpPr>
            <p:grpSpPr bwMode="auto">
              <a:xfrm>
                <a:off x="6096" y="2448"/>
                <a:ext cx="85" cy="96"/>
                <a:chOff x="-341" y="3475"/>
                <a:chExt cx="135" cy="170"/>
              </a:xfrm>
            </p:grpSpPr>
            <p:sp>
              <p:nvSpPr>
                <p:cNvPr id="40012" name="AutoShape 348"/>
                <p:cNvSpPr>
                  <a:spLocks noChangeArrowheads="1"/>
                </p:cNvSpPr>
                <p:nvPr/>
              </p:nvSpPr>
              <p:spPr bwMode="auto">
                <a:xfrm rot="-5400000">
                  <a:off x="-336" y="3515"/>
                  <a:ext cx="170" cy="90"/>
                </a:xfrm>
                <a:prstGeom prst="triangle">
                  <a:avLst>
                    <a:gd name="adj" fmla="val 50000"/>
                  </a:avLst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013" name="Rectangle 349"/>
                <p:cNvSpPr>
                  <a:spLocks noChangeArrowheads="1"/>
                </p:cNvSpPr>
                <p:nvPr/>
              </p:nvSpPr>
              <p:spPr bwMode="auto">
                <a:xfrm rot="5400000">
                  <a:off x="-403" y="3537"/>
                  <a:ext cx="170" cy="46"/>
                </a:xfrm>
                <a:prstGeom prst="rect">
                  <a:avLst/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0007" name="Line 350"/>
              <p:cNvSpPr>
                <a:spLocks noChangeShapeType="1"/>
              </p:cNvSpPr>
              <p:nvPr/>
            </p:nvSpPr>
            <p:spPr bwMode="auto">
              <a:xfrm>
                <a:off x="6048" y="2496"/>
                <a:ext cx="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" name="Group 351"/>
              <p:cNvGrpSpPr>
                <a:grpSpLocks/>
              </p:cNvGrpSpPr>
              <p:nvPr/>
            </p:nvGrpSpPr>
            <p:grpSpPr bwMode="auto">
              <a:xfrm flipH="1">
                <a:off x="6096" y="2592"/>
                <a:ext cx="76" cy="101"/>
                <a:chOff x="801" y="4079"/>
                <a:chExt cx="180" cy="360"/>
              </a:xfrm>
            </p:grpSpPr>
            <p:sp>
              <p:nvSpPr>
                <p:cNvPr id="40010" name="Arc 352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11" name="Arc 353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009" name="Line 354"/>
              <p:cNvSpPr>
                <a:spLocks noChangeShapeType="1"/>
              </p:cNvSpPr>
              <p:nvPr/>
            </p:nvSpPr>
            <p:spPr bwMode="auto">
              <a:xfrm rot="5400000" flipH="1">
                <a:off x="6076" y="2612"/>
                <a:ext cx="0" cy="5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97" name="Line 355"/>
            <p:cNvSpPr>
              <a:spLocks noChangeShapeType="1"/>
            </p:cNvSpPr>
            <p:nvPr/>
          </p:nvSpPr>
          <p:spPr bwMode="auto">
            <a:xfrm>
              <a:off x="5520" y="264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8" name="Rectangle 356"/>
            <p:cNvSpPr>
              <a:spLocks noChangeArrowheads="1"/>
            </p:cNvSpPr>
            <p:nvPr/>
          </p:nvSpPr>
          <p:spPr bwMode="auto">
            <a:xfrm>
              <a:off x="5520" y="2640"/>
              <a:ext cx="57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19" tIns="45661" rIns="91319" bIns="45661"/>
            <a:lstStyle/>
            <a:p>
              <a:pPr algn="ctr" defTabSz="1279525"/>
              <a:r>
                <a:rPr lang="ru-RU" sz="800" b="0">
                  <a:latin typeface="Arial" charset="0"/>
                </a:rPr>
                <a:t>АДУ-ЦВ</a:t>
              </a:r>
            </a:p>
            <a:p>
              <a:pPr algn="ctr" defTabSz="1279525"/>
              <a:r>
                <a:rPr lang="ru-RU" sz="800" b="0">
                  <a:latin typeface="Arial" charset="0"/>
                </a:rPr>
                <a:t>СЦВ– 2 к-т</a:t>
              </a:r>
              <a:endParaRPr lang="ru-RU" sz="2500" b="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39713" y="-23813"/>
            <a:ext cx="12014200" cy="3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52" tIns="63931" rIns="127852" bIns="63931">
            <a:spAutoFit/>
          </a:bodyPr>
          <a:lstStyle/>
          <a:p>
            <a:pPr algn="ctr" defTabSz="1276350"/>
            <a:r>
              <a:rPr lang="ru-RU" sz="1700">
                <a:latin typeface="Arial" charset="0"/>
              </a:rPr>
              <a:t>Таблица расположения мест аппаратуры оповещения и информирования населения Иркутского района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1588" y="320675"/>
            <a:ext cx="12896851" cy="9286875"/>
            <a:chOff x="-1" y="202"/>
            <a:chExt cx="8124" cy="5850"/>
          </a:xfrm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12" y="204"/>
              <a:ext cx="8111" cy="3061"/>
              <a:chOff x="12" y="204"/>
              <a:chExt cx="8111" cy="3061"/>
            </a:xfrm>
          </p:grpSpPr>
          <p:sp>
            <p:nvSpPr>
              <p:cNvPr id="41071" name="Rectangle 5"/>
              <p:cNvSpPr>
                <a:spLocks noChangeArrowheads="1"/>
              </p:cNvSpPr>
              <p:nvPr/>
            </p:nvSpPr>
            <p:spPr bwMode="auto">
              <a:xfrm>
                <a:off x="1613" y="204"/>
                <a:ext cx="1076" cy="541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2" name="Rectangle 6"/>
              <p:cNvSpPr>
                <a:spLocks noChangeArrowheads="1"/>
              </p:cNvSpPr>
              <p:nvPr/>
            </p:nvSpPr>
            <p:spPr bwMode="auto">
              <a:xfrm>
                <a:off x="2688" y="204"/>
                <a:ext cx="1076" cy="54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3" name="Rectangle 7"/>
              <p:cNvSpPr>
                <a:spLocks noChangeArrowheads="1"/>
              </p:cNvSpPr>
              <p:nvPr/>
            </p:nvSpPr>
            <p:spPr bwMode="auto">
              <a:xfrm>
                <a:off x="3763" y="204"/>
                <a:ext cx="2150" cy="54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4" name="Rectangle 8"/>
              <p:cNvSpPr>
                <a:spLocks noChangeArrowheads="1"/>
              </p:cNvSpPr>
              <p:nvPr/>
            </p:nvSpPr>
            <p:spPr bwMode="auto">
              <a:xfrm>
                <a:off x="5913" y="204"/>
                <a:ext cx="1075" cy="541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5" name="Rectangle 9"/>
              <p:cNvSpPr>
                <a:spLocks noChangeArrowheads="1"/>
              </p:cNvSpPr>
              <p:nvPr/>
            </p:nvSpPr>
            <p:spPr bwMode="auto">
              <a:xfrm>
                <a:off x="6988" y="204"/>
                <a:ext cx="1075" cy="54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6" name="Rectangle 10"/>
              <p:cNvSpPr>
                <a:spLocks noChangeArrowheads="1"/>
              </p:cNvSpPr>
              <p:nvPr/>
            </p:nvSpPr>
            <p:spPr bwMode="auto">
              <a:xfrm>
                <a:off x="1613" y="1016"/>
                <a:ext cx="1076" cy="270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7" name="Rectangle 11"/>
              <p:cNvSpPr>
                <a:spLocks noChangeArrowheads="1"/>
              </p:cNvSpPr>
              <p:nvPr/>
            </p:nvSpPr>
            <p:spPr bwMode="auto">
              <a:xfrm>
                <a:off x="2688" y="1016"/>
                <a:ext cx="1076" cy="2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8" name="Rectangle 12"/>
              <p:cNvSpPr>
                <a:spLocks noChangeArrowheads="1"/>
              </p:cNvSpPr>
              <p:nvPr/>
            </p:nvSpPr>
            <p:spPr bwMode="auto">
              <a:xfrm>
                <a:off x="3763" y="1016"/>
                <a:ext cx="2150" cy="270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9" name="Rectangle 13"/>
              <p:cNvSpPr>
                <a:spLocks noChangeArrowheads="1"/>
              </p:cNvSpPr>
              <p:nvPr/>
            </p:nvSpPr>
            <p:spPr bwMode="auto">
              <a:xfrm>
                <a:off x="5913" y="1016"/>
                <a:ext cx="1075" cy="270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0" name="Rectangle 14"/>
              <p:cNvSpPr>
                <a:spLocks noChangeArrowheads="1"/>
              </p:cNvSpPr>
              <p:nvPr/>
            </p:nvSpPr>
            <p:spPr bwMode="auto">
              <a:xfrm>
                <a:off x="6988" y="1016"/>
                <a:ext cx="1075" cy="27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1" name="Rectangle 15"/>
              <p:cNvSpPr>
                <a:spLocks noChangeArrowheads="1"/>
              </p:cNvSpPr>
              <p:nvPr/>
            </p:nvSpPr>
            <p:spPr bwMode="auto">
              <a:xfrm>
                <a:off x="1613" y="1286"/>
                <a:ext cx="2151" cy="269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2" name="Rectangle 16"/>
              <p:cNvSpPr>
                <a:spLocks noChangeArrowheads="1"/>
              </p:cNvSpPr>
              <p:nvPr/>
            </p:nvSpPr>
            <p:spPr bwMode="auto">
              <a:xfrm>
                <a:off x="3763" y="1286"/>
                <a:ext cx="2150" cy="26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3" name="Rectangle 17"/>
              <p:cNvSpPr>
                <a:spLocks noChangeArrowheads="1"/>
              </p:cNvSpPr>
              <p:nvPr/>
            </p:nvSpPr>
            <p:spPr bwMode="auto">
              <a:xfrm>
                <a:off x="5913" y="1286"/>
                <a:ext cx="1075" cy="269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4" name="Rectangle 18"/>
              <p:cNvSpPr>
                <a:spLocks noChangeArrowheads="1"/>
              </p:cNvSpPr>
              <p:nvPr/>
            </p:nvSpPr>
            <p:spPr bwMode="auto">
              <a:xfrm>
                <a:off x="6988" y="1286"/>
                <a:ext cx="1075" cy="26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5" name="Rectangle 19"/>
              <p:cNvSpPr>
                <a:spLocks noChangeArrowheads="1"/>
              </p:cNvSpPr>
              <p:nvPr/>
            </p:nvSpPr>
            <p:spPr bwMode="auto">
              <a:xfrm>
                <a:off x="1613" y="1825"/>
                <a:ext cx="1076" cy="270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6" name="Rectangle 20"/>
              <p:cNvSpPr>
                <a:spLocks noChangeArrowheads="1"/>
              </p:cNvSpPr>
              <p:nvPr/>
            </p:nvSpPr>
            <p:spPr bwMode="auto">
              <a:xfrm>
                <a:off x="2688" y="1825"/>
                <a:ext cx="1076" cy="2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7" name="Rectangle 21"/>
              <p:cNvSpPr>
                <a:spLocks noChangeArrowheads="1"/>
              </p:cNvSpPr>
              <p:nvPr/>
            </p:nvSpPr>
            <p:spPr bwMode="auto">
              <a:xfrm>
                <a:off x="3763" y="1825"/>
                <a:ext cx="2150" cy="270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8" name="Rectangle 22"/>
              <p:cNvSpPr>
                <a:spLocks noChangeArrowheads="1"/>
              </p:cNvSpPr>
              <p:nvPr/>
            </p:nvSpPr>
            <p:spPr bwMode="auto">
              <a:xfrm>
                <a:off x="5913" y="1825"/>
                <a:ext cx="1075" cy="270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9" name="Rectangle 23"/>
              <p:cNvSpPr>
                <a:spLocks noChangeArrowheads="1"/>
              </p:cNvSpPr>
              <p:nvPr/>
            </p:nvSpPr>
            <p:spPr bwMode="auto">
              <a:xfrm>
                <a:off x="6988" y="1825"/>
                <a:ext cx="1075" cy="27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0" name="Rectangle 24"/>
              <p:cNvSpPr>
                <a:spLocks noChangeArrowheads="1"/>
              </p:cNvSpPr>
              <p:nvPr/>
            </p:nvSpPr>
            <p:spPr bwMode="auto">
              <a:xfrm>
                <a:off x="1613" y="2095"/>
                <a:ext cx="2151" cy="27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1" name="Rectangle 25"/>
              <p:cNvSpPr>
                <a:spLocks noChangeArrowheads="1"/>
              </p:cNvSpPr>
              <p:nvPr/>
            </p:nvSpPr>
            <p:spPr bwMode="auto">
              <a:xfrm>
                <a:off x="3763" y="2095"/>
                <a:ext cx="2150" cy="270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2" name="Rectangle 26"/>
              <p:cNvSpPr>
                <a:spLocks noChangeArrowheads="1"/>
              </p:cNvSpPr>
              <p:nvPr/>
            </p:nvSpPr>
            <p:spPr bwMode="auto">
              <a:xfrm>
                <a:off x="5913" y="2095"/>
                <a:ext cx="1075" cy="27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3" name="Rectangle 27"/>
              <p:cNvSpPr>
                <a:spLocks noChangeArrowheads="1"/>
              </p:cNvSpPr>
              <p:nvPr/>
            </p:nvSpPr>
            <p:spPr bwMode="auto">
              <a:xfrm>
                <a:off x="6988" y="2095"/>
                <a:ext cx="1075" cy="27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4" name="Rectangle 28"/>
              <p:cNvSpPr>
                <a:spLocks noChangeArrowheads="1"/>
              </p:cNvSpPr>
              <p:nvPr/>
            </p:nvSpPr>
            <p:spPr bwMode="auto">
              <a:xfrm>
                <a:off x="1613" y="2634"/>
                <a:ext cx="1076" cy="271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5" name="Rectangle 29"/>
              <p:cNvSpPr>
                <a:spLocks noChangeArrowheads="1"/>
              </p:cNvSpPr>
              <p:nvPr/>
            </p:nvSpPr>
            <p:spPr bwMode="auto">
              <a:xfrm>
                <a:off x="2688" y="2634"/>
                <a:ext cx="1076" cy="27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6" name="Rectangle 30"/>
              <p:cNvSpPr>
                <a:spLocks noChangeArrowheads="1"/>
              </p:cNvSpPr>
              <p:nvPr/>
            </p:nvSpPr>
            <p:spPr bwMode="auto">
              <a:xfrm>
                <a:off x="3763" y="2634"/>
                <a:ext cx="2150" cy="271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7" name="Rectangle 31"/>
              <p:cNvSpPr>
                <a:spLocks noChangeArrowheads="1"/>
              </p:cNvSpPr>
              <p:nvPr/>
            </p:nvSpPr>
            <p:spPr bwMode="auto">
              <a:xfrm>
                <a:off x="5913" y="2634"/>
                <a:ext cx="1075" cy="271"/>
              </a:xfrm>
              <a:prstGeom prst="rect">
                <a:avLst/>
              </a:prstGeom>
              <a:solidFill>
                <a:srgbClr val="CCFFCC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8" name="Rectangle 32"/>
              <p:cNvSpPr>
                <a:spLocks noChangeArrowheads="1"/>
              </p:cNvSpPr>
              <p:nvPr/>
            </p:nvSpPr>
            <p:spPr bwMode="auto">
              <a:xfrm>
                <a:off x="6988" y="2634"/>
                <a:ext cx="1075" cy="27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9" name="Rectangle 33"/>
              <p:cNvSpPr>
                <a:spLocks noChangeArrowheads="1"/>
              </p:cNvSpPr>
              <p:nvPr/>
            </p:nvSpPr>
            <p:spPr bwMode="auto">
              <a:xfrm>
                <a:off x="1613" y="2905"/>
                <a:ext cx="2151" cy="360"/>
              </a:xfrm>
              <a:prstGeom prst="rect">
                <a:avLst/>
              </a:prstGeom>
              <a:solidFill>
                <a:srgbClr val="FF99CC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0" name="Rectangle 34"/>
              <p:cNvSpPr>
                <a:spLocks noChangeArrowheads="1"/>
              </p:cNvSpPr>
              <p:nvPr/>
            </p:nvSpPr>
            <p:spPr bwMode="auto">
              <a:xfrm>
                <a:off x="3763" y="2905"/>
                <a:ext cx="2150" cy="360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1" name="Rectangle 35"/>
              <p:cNvSpPr>
                <a:spLocks noChangeArrowheads="1"/>
              </p:cNvSpPr>
              <p:nvPr/>
            </p:nvSpPr>
            <p:spPr bwMode="auto">
              <a:xfrm>
                <a:off x="5913" y="2905"/>
                <a:ext cx="1075" cy="360"/>
              </a:xfrm>
              <a:prstGeom prst="rect">
                <a:avLst/>
              </a:prstGeom>
              <a:solidFill>
                <a:srgbClr val="FF99CC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2" name="Rectangle 36"/>
              <p:cNvSpPr>
                <a:spLocks noChangeArrowheads="1"/>
              </p:cNvSpPr>
              <p:nvPr/>
            </p:nvSpPr>
            <p:spPr bwMode="auto">
              <a:xfrm>
                <a:off x="6988" y="2905"/>
                <a:ext cx="1075" cy="36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3" name="Rectangle 64"/>
              <p:cNvSpPr>
                <a:spLocks noChangeArrowheads="1"/>
              </p:cNvSpPr>
              <p:nvPr/>
            </p:nvSpPr>
            <p:spPr bwMode="auto">
              <a:xfrm>
                <a:off x="4992" y="1021"/>
                <a:ext cx="293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ОД ПУ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04" name="Rectangle 67"/>
              <p:cNvSpPr>
                <a:spLocks noChangeArrowheads="1"/>
              </p:cNvSpPr>
              <p:nvPr/>
            </p:nvSpPr>
            <p:spPr bwMode="auto">
              <a:xfrm>
                <a:off x="5595" y="3042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05" name="Rectangle 88"/>
              <p:cNvSpPr>
                <a:spLocks noChangeArrowheads="1"/>
              </p:cNvSpPr>
              <p:nvPr/>
            </p:nvSpPr>
            <p:spPr bwMode="auto">
              <a:xfrm>
                <a:off x="7745" y="2778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06" name="Rectangle 89"/>
              <p:cNvSpPr>
                <a:spLocks noChangeArrowheads="1"/>
              </p:cNvSpPr>
              <p:nvPr/>
            </p:nvSpPr>
            <p:spPr bwMode="auto">
              <a:xfrm>
                <a:off x="7745" y="2863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07" name="Rectangle 90"/>
              <p:cNvSpPr>
                <a:spLocks noChangeArrowheads="1"/>
              </p:cNvSpPr>
              <p:nvPr/>
            </p:nvSpPr>
            <p:spPr bwMode="auto">
              <a:xfrm>
                <a:off x="7745" y="2948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08" name="Rectangle 91"/>
              <p:cNvSpPr>
                <a:spLocks noChangeArrowheads="1"/>
              </p:cNvSpPr>
              <p:nvPr/>
            </p:nvSpPr>
            <p:spPr bwMode="auto">
              <a:xfrm>
                <a:off x="7745" y="3034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09" name="Rectangle 92"/>
              <p:cNvSpPr>
                <a:spLocks noChangeArrowheads="1"/>
              </p:cNvSpPr>
              <p:nvPr/>
            </p:nvSpPr>
            <p:spPr bwMode="auto">
              <a:xfrm rot="-5400000">
                <a:off x="-186" y="1028"/>
                <a:ext cx="7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ЦУКС МЧС России по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0" name="Rectangle 93"/>
              <p:cNvSpPr>
                <a:spLocks noChangeArrowheads="1"/>
              </p:cNvSpPr>
              <p:nvPr/>
            </p:nvSpPr>
            <p:spPr bwMode="auto">
              <a:xfrm rot="-5400000">
                <a:off x="-52" y="1042"/>
                <a:ext cx="66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Иркутской области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1" name="Rectangle 94"/>
              <p:cNvSpPr>
                <a:spLocks noChangeArrowheads="1"/>
              </p:cNvSpPr>
              <p:nvPr/>
            </p:nvSpPr>
            <p:spPr bwMode="auto">
              <a:xfrm rot="-5400000">
                <a:off x="150" y="1055"/>
                <a:ext cx="43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код - 8-39-52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2" name="Rectangle 95"/>
              <p:cNvSpPr>
                <a:spLocks noChangeArrowheads="1"/>
              </p:cNvSpPr>
              <p:nvPr/>
            </p:nvSpPr>
            <p:spPr bwMode="auto">
              <a:xfrm>
                <a:off x="633" y="837"/>
                <a:ext cx="1006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Лицо принимающее решение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3" name="Rectangle 96"/>
              <p:cNvSpPr>
                <a:spLocks noChangeArrowheads="1"/>
              </p:cNvSpPr>
              <p:nvPr/>
            </p:nvSpPr>
            <p:spPr bwMode="auto">
              <a:xfrm>
                <a:off x="631" y="1107"/>
                <a:ext cx="1013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Ответственный исполнитель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4" name="Rectangle 97"/>
              <p:cNvSpPr>
                <a:spLocks noChangeArrowheads="1"/>
              </p:cNvSpPr>
              <p:nvPr/>
            </p:nvSpPr>
            <p:spPr bwMode="auto">
              <a:xfrm>
                <a:off x="694" y="1334"/>
                <a:ext cx="893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Адрес и место установки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5" name="Rectangle 98"/>
              <p:cNvSpPr>
                <a:spLocks noChangeArrowheads="1"/>
              </p:cNvSpPr>
              <p:nvPr/>
            </p:nvSpPr>
            <p:spPr bwMode="auto">
              <a:xfrm>
                <a:off x="893" y="1420"/>
                <a:ext cx="43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аппаратуры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6" name="Rectangle 99"/>
              <p:cNvSpPr>
                <a:spLocks noChangeArrowheads="1"/>
              </p:cNvSpPr>
              <p:nvPr/>
            </p:nvSpPr>
            <p:spPr bwMode="auto">
              <a:xfrm>
                <a:off x="5595" y="1107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7" name="Rectangle 100"/>
              <p:cNvSpPr>
                <a:spLocks noChangeArrowheads="1"/>
              </p:cNvSpPr>
              <p:nvPr/>
            </p:nvSpPr>
            <p:spPr bwMode="auto">
              <a:xfrm>
                <a:off x="5595" y="1333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8" name="Rectangle 101"/>
              <p:cNvSpPr>
                <a:spLocks noChangeArrowheads="1"/>
              </p:cNvSpPr>
              <p:nvPr/>
            </p:nvSpPr>
            <p:spPr bwMode="auto">
              <a:xfrm>
                <a:off x="4105" y="747"/>
                <a:ext cx="401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СОД ЦУКС (г.г. Иркутск ул. Красноармейская, 15 здание ГУ МЧС России по Иркутской области1 этаж, помещение ЦУКС)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19" name="Rectangle 102"/>
              <p:cNvSpPr>
                <a:spLocks noChangeArrowheads="1"/>
              </p:cNvSpPr>
              <p:nvPr/>
            </p:nvSpPr>
            <p:spPr bwMode="auto">
              <a:xfrm>
                <a:off x="6057" y="1293"/>
                <a:ext cx="93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АСО-8 - г. Иркутск ул.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0" name="Rectangle 103"/>
              <p:cNvSpPr>
                <a:spLocks noChangeArrowheads="1"/>
              </p:cNvSpPr>
              <p:nvPr/>
            </p:nvSpPr>
            <p:spPr bwMode="auto">
              <a:xfrm>
                <a:off x="5927" y="1379"/>
                <a:ext cx="1194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Красноармейская, 15        26-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1" name="Rectangle 104"/>
              <p:cNvSpPr>
                <a:spLocks noChangeArrowheads="1"/>
              </p:cNvSpPr>
              <p:nvPr/>
            </p:nvSpPr>
            <p:spPr bwMode="auto">
              <a:xfrm>
                <a:off x="6356" y="1465"/>
                <a:ext cx="246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52-46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2" name="Rectangle 105"/>
              <p:cNvSpPr>
                <a:spLocks noChangeArrowheads="1"/>
              </p:cNvSpPr>
              <p:nvPr/>
            </p:nvSpPr>
            <p:spPr bwMode="auto">
              <a:xfrm>
                <a:off x="1972" y="1107"/>
                <a:ext cx="42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ПСОД ЦУКС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3" name="Rectangle 106"/>
              <p:cNvSpPr>
                <a:spLocks noChangeArrowheads="1"/>
              </p:cNvSpPr>
              <p:nvPr/>
            </p:nvSpPr>
            <p:spPr bwMode="auto">
              <a:xfrm>
                <a:off x="3111" y="1109"/>
                <a:ext cx="293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ОД ПУ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4" name="Rectangle 107"/>
              <p:cNvSpPr>
                <a:spLocks noChangeArrowheads="1"/>
              </p:cNvSpPr>
              <p:nvPr/>
            </p:nvSpPr>
            <p:spPr bwMode="auto">
              <a:xfrm>
                <a:off x="1905" y="1250"/>
                <a:ext cx="606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г. Иркутск ул.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5" name="Rectangle 108"/>
              <p:cNvSpPr>
                <a:spLocks noChangeArrowheads="1"/>
              </p:cNvSpPr>
              <p:nvPr/>
            </p:nvSpPr>
            <p:spPr bwMode="auto">
              <a:xfrm>
                <a:off x="1763" y="1336"/>
                <a:ext cx="893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Красноармейская, 15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6" name="Rectangle 109"/>
              <p:cNvSpPr>
                <a:spLocks noChangeArrowheads="1"/>
              </p:cNvSpPr>
              <p:nvPr/>
            </p:nvSpPr>
            <p:spPr bwMode="auto">
              <a:xfrm>
                <a:off x="1679" y="1422"/>
                <a:ext cx="107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МГТС 26-52-46, ЦВСС 330-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7" name="Rectangle 110"/>
              <p:cNvSpPr>
                <a:spLocks noChangeArrowheads="1"/>
              </p:cNvSpPr>
              <p:nvPr/>
            </p:nvSpPr>
            <p:spPr bwMode="auto">
              <a:xfrm>
                <a:off x="2069" y="1508"/>
                <a:ext cx="219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5246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8" name="Rectangle 111"/>
              <p:cNvSpPr>
                <a:spLocks noChangeArrowheads="1"/>
              </p:cNvSpPr>
              <p:nvPr/>
            </p:nvSpPr>
            <p:spPr bwMode="auto">
              <a:xfrm>
                <a:off x="2726" y="1336"/>
                <a:ext cx="1165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г. Иркутск ул. Чайковского,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29" name="Rectangle 112"/>
              <p:cNvSpPr>
                <a:spLocks noChangeArrowheads="1"/>
              </p:cNvSpPr>
              <p:nvPr/>
            </p:nvSpPr>
            <p:spPr bwMode="auto">
              <a:xfrm>
                <a:off x="2756" y="1422"/>
                <a:ext cx="1070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12/1  МГТС (3952) 38-78-01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0" name="Rectangle 113"/>
              <p:cNvSpPr>
                <a:spLocks noChangeArrowheads="1"/>
              </p:cNvSpPr>
              <p:nvPr/>
            </p:nvSpPr>
            <p:spPr bwMode="auto">
              <a:xfrm>
                <a:off x="4906" y="1247"/>
                <a:ext cx="49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г. Иркутск ул.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1" name="Rectangle 114"/>
              <p:cNvSpPr>
                <a:spLocks noChangeArrowheads="1"/>
              </p:cNvSpPr>
              <p:nvPr/>
            </p:nvSpPr>
            <p:spPr bwMode="auto">
              <a:xfrm>
                <a:off x="4908" y="1333"/>
                <a:ext cx="490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Чайковского,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2" name="Rectangle 115"/>
              <p:cNvSpPr>
                <a:spLocks noChangeArrowheads="1"/>
              </p:cNvSpPr>
              <p:nvPr/>
            </p:nvSpPr>
            <p:spPr bwMode="auto">
              <a:xfrm>
                <a:off x="5049" y="1418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12/1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3" name="Rectangle 116"/>
              <p:cNvSpPr>
                <a:spLocks noChangeArrowheads="1"/>
              </p:cNvSpPr>
              <p:nvPr/>
            </p:nvSpPr>
            <p:spPr bwMode="auto">
              <a:xfrm>
                <a:off x="6294" y="1107"/>
                <a:ext cx="39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СОД ЦУКС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4" name="Rectangle 117"/>
              <p:cNvSpPr>
                <a:spLocks noChangeArrowheads="1"/>
              </p:cNvSpPr>
              <p:nvPr/>
            </p:nvSpPr>
            <p:spPr bwMode="auto">
              <a:xfrm>
                <a:off x="7175" y="1114"/>
                <a:ext cx="4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МТС ,            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5" name="Rectangle 118"/>
              <p:cNvSpPr>
                <a:spLocks noChangeArrowheads="1"/>
              </p:cNvSpPr>
              <p:nvPr/>
            </p:nvSpPr>
            <p:spPr bwMode="auto">
              <a:xfrm>
                <a:off x="7105" y="1200"/>
                <a:ext cx="519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Мегафон ,       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6" name="Rectangle 119"/>
              <p:cNvSpPr>
                <a:spLocks noChangeArrowheads="1"/>
              </p:cNvSpPr>
              <p:nvPr/>
            </p:nvSpPr>
            <p:spPr bwMode="auto">
              <a:xfrm>
                <a:off x="7127" y="1285"/>
                <a:ext cx="68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Билайн ,                  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7" name="Rectangle 120"/>
              <p:cNvSpPr>
                <a:spLocks noChangeArrowheads="1"/>
              </p:cNvSpPr>
              <p:nvPr/>
            </p:nvSpPr>
            <p:spPr bwMode="auto">
              <a:xfrm>
                <a:off x="7195" y="1370"/>
                <a:ext cx="20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БВК 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8" name="Rectangle 121"/>
              <p:cNvSpPr>
                <a:spLocks noChangeArrowheads="1"/>
              </p:cNvSpPr>
              <p:nvPr/>
            </p:nvSpPr>
            <p:spPr bwMode="auto">
              <a:xfrm>
                <a:off x="7745" y="1114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39" name="Rectangle 122"/>
              <p:cNvSpPr>
                <a:spLocks noChangeArrowheads="1"/>
              </p:cNvSpPr>
              <p:nvPr/>
            </p:nvSpPr>
            <p:spPr bwMode="auto">
              <a:xfrm>
                <a:off x="7745" y="1200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0" name="Rectangle 123"/>
              <p:cNvSpPr>
                <a:spLocks noChangeArrowheads="1"/>
              </p:cNvSpPr>
              <p:nvPr/>
            </p:nvSpPr>
            <p:spPr bwMode="auto">
              <a:xfrm>
                <a:off x="7745" y="1285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1" name="Rectangle 124"/>
              <p:cNvSpPr>
                <a:spLocks noChangeArrowheads="1"/>
              </p:cNvSpPr>
              <p:nvPr/>
            </p:nvSpPr>
            <p:spPr bwMode="auto">
              <a:xfrm>
                <a:off x="7745" y="1370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2" name="Rectangle 125"/>
              <p:cNvSpPr>
                <a:spLocks noChangeArrowheads="1"/>
              </p:cNvSpPr>
              <p:nvPr/>
            </p:nvSpPr>
            <p:spPr bwMode="auto">
              <a:xfrm>
                <a:off x="7126" y="478"/>
                <a:ext cx="34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сотовые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3" name="Rectangle 126"/>
              <p:cNvSpPr>
                <a:spLocks noChangeArrowheads="1"/>
              </p:cNvSpPr>
              <p:nvPr/>
            </p:nvSpPr>
            <p:spPr bwMode="auto">
              <a:xfrm>
                <a:off x="7089" y="564"/>
                <a:ext cx="42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операторы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4" name="Rectangle 127"/>
              <p:cNvSpPr>
                <a:spLocks noChangeArrowheads="1"/>
              </p:cNvSpPr>
              <p:nvPr/>
            </p:nvSpPr>
            <p:spPr bwMode="auto">
              <a:xfrm>
                <a:off x="7587" y="478"/>
                <a:ext cx="50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заключённые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5" name="Rectangle 128"/>
              <p:cNvSpPr>
                <a:spLocks noChangeArrowheads="1"/>
              </p:cNvSpPr>
              <p:nvPr/>
            </p:nvSpPr>
            <p:spPr bwMode="auto">
              <a:xfrm>
                <a:off x="7614" y="564"/>
                <a:ext cx="43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соглашения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6" name="Rectangle 129"/>
              <p:cNvSpPr>
                <a:spLocks noChangeArrowheads="1"/>
              </p:cNvSpPr>
              <p:nvPr/>
            </p:nvSpPr>
            <p:spPr bwMode="auto">
              <a:xfrm>
                <a:off x="3057" y="1918"/>
                <a:ext cx="4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ОД ЕДДС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7" name="Rectangle 130"/>
              <p:cNvSpPr>
                <a:spLocks noChangeArrowheads="1"/>
              </p:cNvSpPr>
              <p:nvPr/>
            </p:nvSpPr>
            <p:spPr bwMode="auto">
              <a:xfrm>
                <a:off x="2715" y="2188"/>
                <a:ext cx="1168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г. Иркутск, ул. К.Маркса,26Б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8" name="Rectangle 131"/>
              <p:cNvSpPr>
                <a:spLocks noChangeArrowheads="1"/>
              </p:cNvSpPr>
              <p:nvPr/>
            </p:nvSpPr>
            <p:spPr bwMode="auto">
              <a:xfrm>
                <a:off x="5595" y="1916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49" name="Rectangle 132"/>
              <p:cNvSpPr>
                <a:spLocks noChangeArrowheads="1"/>
              </p:cNvSpPr>
              <p:nvPr/>
            </p:nvSpPr>
            <p:spPr bwMode="auto">
              <a:xfrm>
                <a:off x="7745" y="1923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0" name="Rectangle 133"/>
              <p:cNvSpPr>
                <a:spLocks noChangeArrowheads="1"/>
              </p:cNvSpPr>
              <p:nvPr/>
            </p:nvSpPr>
            <p:spPr bwMode="auto">
              <a:xfrm>
                <a:off x="7745" y="2009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1" name="Rectangle 134"/>
              <p:cNvSpPr>
                <a:spLocks noChangeArrowheads="1"/>
              </p:cNvSpPr>
              <p:nvPr/>
            </p:nvSpPr>
            <p:spPr bwMode="auto">
              <a:xfrm>
                <a:off x="7745" y="2094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2" name="Rectangle 135"/>
              <p:cNvSpPr>
                <a:spLocks noChangeArrowheads="1"/>
              </p:cNvSpPr>
              <p:nvPr/>
            </p:nvSpPr>
            <p:spPr bwMode="auto">
              <a:xfrm>
                <a:off x="7745" y="2179"/>
                <a:ext cx="14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3" name="Rectangle 136"/>
              <p:cNvSpPr>
                <a:spLocks noChangeArrowheads="1"/>
              </p:cNvSpPr>
              <p:nvPr/>
            </p:nvSpPr>
            <p:spPr bwMode="auto">
              <a:xfrm>
                <a:off x="7175" y="1923"/>
                <a:ext cx="4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МТС ,            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4" name="Rectangle 137"/>
              <p:cNvSpPr>
                <a:spLocks noChangeArrowheads="1"/>
              </p:cNvSpPr>
              <p:nvPr/>
            </p:nvSpPr>
            <p:spPr bwMode="auto">
              <a:xfrm>
                <a:off x="7105" y="2009"/>
                <a:ext cx="519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Мегафон ,       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5" name="Rectangle 138"/>
              <p:cNvSpPr>
                <a:spLocks noChangeArrowheads="1"/>
              </p:cNvSpPr>
              <p:nvPr/>
            </p:nvSpPr>
            <p:spPr bwMode="auto">
              <a:xfrm>
                <a:off x="7127" y="2094"/>
                <a:ext cx="68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Билайн ,                  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6" name="Rectangle 139"/>
              <p:cNvSpPr>
                <a:spLocks noChangeArrowheads="1"/>
              </p:cNvSpPr>
              <p:nvPr/>
            </p:nvSpPr>
            <p:spPr bwMode="auto">
              <a:xfrm>
                <a:off x="7195" y="2179"/>
                <a:ext cx="20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БВК 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7" name="Rectangle 140"/>
              <p:cNvSpPr>
                <a:spLocks noChangeArrowheads="1"/>
              </p:cNvSpPr>
              <p:nvPr/>
            </p:nvSpPr>
            <p:spPr bwMode="auto">
              <a:xfrm>
                <a:off x="6390" y="2188"/>
                <a:ext cx="173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нет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8" name="Rectangle 141"/>
              <p:cNvSpPr>
                <a:spLocks noChangeArrowheads="1"/>
              </p:cNvSpPr>
              <p:nvPr/>
            </p:nvSpPr>
            <p:spPr bwMode="auto">
              <a:xfrm>
                <a:off x="4897" y="2143"/>
                <a:ext cx="516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г. Иркутск, ул.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59" name="Rectangle 142"/>
              <p:cNvSpPr>
                <a:spLocks noChangeArrowheads="1"/>
              </p:cNvSpPr>
              <p:nvPr/>
            </p:nvSpPr>
            <p:spPr bwMode="auto">
              <a:xfrm>
                <a:off x="4907" y="2229"/>
                <a:ext cx="47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К.Маркса,26Б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0" name="Rectangle 143"/>
              <p:cNvSpPr>
                <a:spLocks noChangeArrowheads="1"/>
              </p:cNvSpPr>
              <p:nvPr/>
            </p:nvSpPr>
            <p:spPr bwMode="auto">
              <a:xfrm rot="-5400000">
                <a:off x="-15" y="1860"/>
                <a:ext cx="50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город Иркутск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1" name="Rectangle 144"/>
              <p:cNvSpPr>
                <a:spLocks noChangeArrowheads="1"/>
              </p:cNvSpPr>
              <p:nvPr/>
            </p:nvSpPr>
            <p:spPr bwMode="auto">
              <a:xfrm rot="-5400000">
                <a:off x="107" y="1865"/>
                <a:ext cx="43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код - 8-39-52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2" name="Rectangle 145"/>
              <p:cNvSpPr>
                <a:spLocks noChangeArrowheads="1"/>
              </p:cNvSpPr>
              <p:nvPr/>
            </p:nvSpPr>
            <p:spPr bwMode="auto">
              <a:xfrm>
                <a:off x="633" y="1647"/>
                <a:ext cx="1006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Лицо принимающее решение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3" name="Rectangle 146"/>
              <p:cNvSpPr>
                <a:spLocks noChangeArrowheads="1"/>
              </p:cNvSpPr>
              <p:nvPr/>
            </p:nvSpPr>
            <p:spPr bwMode="auto">
              <a:xfrm>
                <a:off x="631" y="1916"/>
                <a:ext cx="1013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Ответственный исполнитель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4" name="Rectangle 147"/>
              <p:cNvSpPr>
                <a:spLocks noChangeArrowheads="1"/>
              </p:cNvSpPr>
              <p:nvPr/>
            </p:nvSpPr>
            <p:spPr bwMode="auto">
              <a:xfrm>
                <a:off x="2012" y="1916"/>
                <a:ext cx="340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ОД ЕДДС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5" name="Rectangle 148"/>
              <p:cNvSpPr>
                <a:spLocks noChangeArrowheads="1"/>
              </p:cNvSpPr>
              <p:nvPr/>
            </p:nvSpPr>
            <p:spPr bwMode="auto">
              <a:xfrm>
                <a:off x="694" y="2143"/>
                <a:ext cx="893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Адрес и место установки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6" name="Rectangle 149"/>
              <p:cNvSpPr>
                <a:spLocks noChangeArrowheads="1"/>
              </p:cNvSpPr>
              <p:nvPr/>
            </p:nvSpPr>
            <p:spPr bwMode="auto">
              <a:xfrm>
                <a:off x="893" y="2229"/>
                <a:ext cx="43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аппаратуры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7" name="Rectangle 150"/>
              <p:cNvSpPr>
                <a:spLocks noChangeArrowheads="1"/>
              </p:cNvSpPr>
              <p:nvPr/>
            </p:nvSpPr>
            <p:spPr bwMode="auto">
              <a:xfrm>
                <a:off x="1640" y="2188"/>
                <a:ext cx="1168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г. Иркутск, ул. К.Маркса,26Б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8" name="Rectangle 151"/>
              <p:cNvSpPr>
                <a:spLocks noChangeArrowheads="1"/>
              </p:cNvSpPr>
              <p:nvPr/>
            </p:nvSpPr>
            <p:spPr bwMode="auto">
              <a:xfrm>
                <a:off x="5530" y="1647"/>
                <a:ext cx="883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      ОД ЕДДС ( г. Иркутск )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69" name="Rectangle 152"/>
              <p:cNvSpPr>
                <a:spLocks noChangeArrowheads="1"/>
              </p:cNvSpPr>
              <p:nvPr/>
            </p:nvSpPr>
            <p:spPr bwMode="auto">
              <a:xfrm>
                <a:off x="6312" y="1916"/>
                <a:ext cx="340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ОД ЕДДС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0" name="Rectangle 153"/>
              <p:cNvSpPr>
                <a:spLocks noChangeArrowheads="1"/>
              </p:cNvSpPr>
              <p:nvPr/>
            </p:nvSpPr>
            <p:spPr bwMode="auto">
              <a:xfrm>
                <a:off x="4938" y="1874"/>
                <a:ext cx="412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" charset="0"/>
                  </a:rPr>
                  <a:t>ОД ЕДДС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1" name="Rectangle 154"/>
              <p:cNvSpPr>
                <a:spLocks noChangeArrowheads="1"/>
              </p:cNvSpPr>
              <p:nvPr/>
            </p:nvSpPr>
            <p:spPr bwMode="auto">
              <a:xfrm>
                <a:off x="12" y="659"/>
                <a:ext cx="39" cy="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2" name="Rectangle 155"/>
              <p:cNvSpPr>
                <a:spLocks noChangeArrowheads="1"/>
              </p:cNvSpPr>
              <p:nvPr/>
            </p:nvSpPr>
            <p:spPr bwMode="auto">
              <a:xfrm>
                <a:off x="550" y="659"/>
                <a:ext cx="39" cy="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3" name="Rectangle 156"/>
              <p:cNvSpPr>
                <a:spLocks noChangeArrowheads="1"/>
              </p:cNvSpPr>
              <p:nvPr/>
            </p:nvSpPr>
            <p:spPr bwMode="auto">
              <a:xfrm>
                <a:off x="2016" y="431"/>
                <a:ext cx="329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Телефон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4" name="Rectangle 157"/>
              <p:cNvSpPr>
                <a:spLocks noChangeArrowheads="1"/>
              </p:cNvSpPr>
              <p:nvPr/>
            </p:nvSpPr>
            <p:spPr bwMode="auto">
              <a:xfrm>
                <a:off x="3080" y="431"/>
                <a:ext cx="35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Телеграф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5" name="Rectangle 158"/>
              <p:cNvSpPr>
                <a:spLocks noChangeArrowheads="1"/>
              </p:cNvSpPr>
              <p:nvPr/>
            </p:nvSpPr>
            <p:spPr bwMode="auto">
              <a:xfrm>
                <a:off x="3859" y="208"/>
                <a:ext cx="220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Региональная автоматизированная система централизованного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6" name="Rectangle 159"/>
              <p:cNvSpPr>
                <a:spLocks noChangeArrowheads="1"/>
              </p:cNvSpPr>
              <p:nvPr/>
            </p:nvSpPr>
            <p:spPr bwMode="auto">
              <a:xfrm>
                <a:off x="4651" y="293"/>
                <a:ext cx="44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оповещения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7" name="Rectangle 160"/>
              <p:cNvSpPr>
                <a:spLocks noChangeArrowheads="1"/>
              </p:cNvSpPr>
              <p:nvPr/>
            </p:nvSpPr>
            <p:spPr bwMode="auto">
              <a:xfrm>
                <a:off x="6071" y="346"/>
                <a:ext cx="88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Автоматическая система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8" name="Rectangle 161"/>
              <p:cNvSpPr>
                <a:spLocks noChangeArrowheads="1"/>
              </p:cNvSpPr>
              <p:nvPr/>
            </p:nvSpPr>
            <p:spPr bwMode="auto">
              <a:xfrm>
                <a:off x="5980" y="431"/>
                <a:ext cx="1089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оповещения должностных лиц 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79" name="Rectangle 162"/>
              <p:cNvSpPr>
                <a:spLocks noChangeArrowheads="1"/>
              </p:cNvSpPr>
              <p:nvPr/>
            </p:nvSpPr>
            <p:spPr bwMode="auto">
              <a:xfrm>
                <a:off x="6125" y="516"/>
                <a:ext cx="749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АСО-8 (Спрут, Ольха)</a:t>
                </a:r>
                <a:endParaRPr lang="ru-RU" sz="1800" b="0">
                  <a:latin typeface="Arial" charset="0"/>
                </a:endParaRPr>
              </a:p>
            </p:txBody>
          </p:sp>
          <p:sp>
            <p:nvSpPr>
              <p:cNvPr id="41180" name="Rectangle 163"/>
              <p:cNvSpPr>
                <a:spLocks noChangeArrowheads="1"/>
              </p:cNvSpPr>
              <p:nvPr/>
            </p:nvSpPr>
            <p:spPr bwMode="auto">
              <a:xfrm>
                <a:off x="7304" y="251"/>
                <a:ext cx="52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  <a:latin typeface="Arial Narrow" pitchFamily="34" charset="0"/>
                  </a:rPr>
                  <a:t>Сотовая связь</a:t>
                </a:r>
                <a:endParaRPr lang="ru-RU" sz="1800" b="0">
                  <a:latin typeface="Arial" charset="0"/>
                </a:endParaRPr>
              </a:p>
            </p:txBody>
          </p:sp>
        </p:grpSp>
        <p:sp>
          <p:nvSpPr>
            <p:cNvPr id="40971" name="Rectangle 228"/>
            <p:cNvSpPr>
              <a:spLocks noChangeArrowheads="1"/>
            </p:cNvSpPr>
            <p:nvPr/>
          </p:nvSpPr>
          <p:spPr bwMode="auto">
            <a:xfrm>
              <a:off x="2012" y="2726"/>
              <a:ext cx="35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ОД ЕДДС 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72" name="Rectangle 230"/>
            <p:cNvSpPr>
              <a:spLocks noChangeArrowheads="1"/>
            </p:cNvSpPr>
            <p:nvPr/>
          </p:nvSpPr>
          <p:spPr bwMode="auto">
            <a:xfrm>
              <a:off x="2750" y="268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 sz="1800" b="0">
                <a:latin typeface="Arial" charset="0"/>
              </a:endParaRPr>
            </a:p>
          </p:txBody>
        </p:sp>
        <p:sp>
          <p:nvSpPr>
            <p:cNvPr id="40973" name="Rectangle 231"/>
            <p:cNvSpPr>
              <a:spLocks noChangeArrowheads="1"/>
            </p:cNvSpPr>
            <p:nvPr/>
          </p:nvSpPr>
          <p:spPr bwMode="auto">
            <a:xfrm>
              <a:off x="3146" y="276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 sz="1800" b="0">
                <a:latin typeface="Arial" charset="0"/>
              </a:endParaRPr>
            </a:p>
          </p:txBody>
        </p:sp>
        <p:sp>
          <p:nvSpPr>
            <p:cNvPr id="40974" name="Rectangle 232"/>
            <p:cNvSpPr>
              <a:spLocks noChangeArrowheads="1"/>
            </p:cNvSpPr>
            <p:nvPr/>
          </p:nvSpPr>
          <p:spPr bwMode="auto">
            <a:xfrm>
              <a:off x="3846" y="2726"/>
              <a:ext cx="44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Отсутствует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75" name="Rectangle 238"/>
            <p:cNvSpPr>
              <a:spLocks noChangeArrowheads="1"/>
            </p:cNvSpPr>
            <p:nvPr/>
          </p:nvSpPr>
          <p:spPr bwMode="auto">
            <a:xfrm>
              <a:off x="1753" y="3041"/>
              <a:ext cx="75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г. Иркутск, ул. Черского 1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76" name="Rectangle 239"/>
            <p:cNvSpPr>
              <a:spLocks noChangeArrowheads="1"/>
            </p:cNvSpPr>
            <p:nvPr/>
          </p:nvSpPr>
          <p:spPr bwMode="auto">
            <a:xfrm>
              <a:off x="694" y="2999"/>
              <a:ext cx="89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Адрес и место установки 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77" name="Rectangle 240"/>
            <p:cNvSpPr>
              <a:spLocks noChangeArrowheads="1"/>
            </p:cNvSpPr>
            <p:nvPr/>
          </p:nvSpPr>
          <p:spPr bwMode="auto">
            <a:xfrm>
              <a:off x="893" y="3084"/>
              <a:ext cx="43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аппаратуры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78" name="Rectangle 251"/>
            <p:cNvSpPr>
              <a:spLocks noChangeArrowheads="1"/>
            </p:cNvSpPr>
            <p:nvPr/>
          </p:nvSpPr>
          <p:spPr bwMode="auto">
            <a:xfrm rot="-5400000">
              <a:off x="-134" y="2593"/>
              <a:ext cx="74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Иркутский район              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79" name="Rectangle 252"/>
            <p:cNvSpPr>
              <a:spLocks noChangeArrowheads="1"/>
            </p:cNvSpPr>
            <p:nvPr/>
          </p:nvSpPr>
          <p:spPr bwMode="auto">
            <a:xfrm rot="-5400000">
              <a:off x="-29" y="2709"/>
              <a:ext cx="71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телефонный код 8-3952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0" name="Rectangle 253"/>
            <p:cNvSpPr>
              <a:spLocks noChangeArrowheads="1"/>
            </p:cNvSpPr>
            <p:nvPr/>
          </p:nvSpPr>
          <p:spPr bwMode="auto">
            <a:xfrm>
              <a:off x="633" y="2456"/>
              <a:ext cx="100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Лицо принимающее решение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1" name="Rectangle 254"/>
            <p:cNvSpPr>
              <a:spLocks noChangeArrowheads="1"/>
            </p:cNvSpPr>
            <p:nvPr/>
          </p:nvSpPr>
          <p:spPr bwMode="auto">
            <a:xfrm>
              <a:off x="631" y="2726"/>
              <a:ext cx="101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Ответственный исполнитель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2" name="Rectangle 259"/>
            <p:cNvSpPr>
              <a:spLocks noChangeArrowheads="1"/>
            </p:cNvSpPr>
            <p:nvPr/>
          </p:nvSpPr>
          <p:spPr bwMode="auto">
            <a:xfrm>
              <a:off x="3943" y="521"/>
              <a:ext cx="22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Р- 413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3" name="Rectangle 260"/>
            <p:cNvSpPr>
              <a:spLocks noChangeArrowheads="1"/>
            </p:cNvSpPr>
            <p:nvPr/>
          </p:nvSpPr>
          <p:spPr bwMode="auto">
            <a:xfrm>
              <a:off x="4132" y="1918"/>
              <a:ext cx="4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" charset="0"/>
                </a:rPr>
                <a:t>ОД ЕДДС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4" name="Rectangle 261"/>
            <p:cNvSpPr>
              <a:spLocks noChangeArrowheads="1"/>
            </p:cNvSpPr>
            <p:nvPr/>
          </p:nvSpPr>
          <p:spPr bwMode="auto">
            <a:xfrm>
              <a:off x="4240" y="2188"/>
              <a:ext cx="17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" charset="0"/>
                </a:rPr>
                <a:t>нет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5" name="Rectangle 262"/>
            <p:cNvSpPr>
              <a:spLocks noChangeArrowheads="1"/>
            </p:cNvSpPr>
            <p:nvPr/>
          </p:nvSpPr>
          <p:spPr bwMode="auto">
            <a:xfrm>
              <a:off x="4520" y="3041"/>
              <a:ext cx="14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нет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6" name="Rectangle 263"/>
            <p:cNvSpPr>
              <a:spLocks noChangeArrowheads="1"/>
            </p:cNvSpPr>
            <p:nvPr/>
          </p:nvSpPr>
          <p:spPr bwMode="auto">
            <a:xfrm>
              <a:off x="4186" y="1109"/>
              <a:ext cx="29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" charset="0"/>
                </a:rPr>
                <a:t>ОД ПУ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7" name="Rectangle 264"/>
            <p:cNvSpPr>
              <a:spLocks noChangeArrowheads="1"/>
            </p:cNvSpPr>
            <p:nvPr/>
          </p:nvSpPr>
          <p:spPr bwMode="auto">
            <a:xfrm>
              <a:off x="3801" y="1336"/>
              <a:ext cx="1165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" charset="0"/>
                </a:rPr>
                <a:t>г. Иркутск ул. Чайковского, 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8" name="Rectangle 265"/>
            <p:cNvSpPr>
              <a:spLocks noChangeArrowheads="1"/>
            </p:cNvSpPr>
            <p:nvPr/>
          </p:nvSpPr>
          <p:spPr bwMode="auto">
            <a:xfrm>
              <a:off x="4229" y="1422"/>
              <a:ext cx="19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" charset="0"/>
                </a:rPr>
                <a:t>12/1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89" name="Rectangle 266"/>
            <p:cNvSpPr>
              <a:spLocks noChangeArrowheads="1"/>
            </p:cNvSpPr>
            <p:nvPr/>
          </p:nvSpPr>
          <p:spPr bwMode="auto">
            <a:xfrm>
              <a:off x="3982" y="3041"/>
              <a:ext cx="14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нет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0" name="Rectangle 267"/>
            <p:cNvSpPr>
              <a:spLocks noChangeArrowheads="1"/>
            </p:cNvSpPr>
            <p:nvPr/>
          </p:nvSpPr>
          <p:spPr bwMode="auto">
            <a:xfrm>
              <a:off x="4384" y="2726"/>
              <a:ext cx="44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Отсутствует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1" name="Rectangle 268"/>
            <p:cNvSpPr>
              <a:spLocks noChangeArrowheads="1"/>
            </p:cNvSpPr>
            <p:nvPr/>
          </p:nvSpPr>
          <p:spPr bwMode="auto">
            <a:xfrm>
              <a:off x="5528" y="521"/>
              <a:ext cx="28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АДУ-ЦВ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2" name="Rectangle 269"/>
            <p:cNvSpPr>
              <a:spLocks noChangeArrowheads="1"/>
            </p:cNvSpPr>
            <p:nvPr/>
          </p:nvSpPr>
          <p:spPr bwMode="auto">
            <a:xfrm>
              <a:off x="5025" y="521"/>
              <a:ext cx="21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П-160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3" name="Rectangle 270"/>
            <p:cNvSpPr>
              <a:spLocks noChangeArrowheads="1"/>
            </p:cNvSpPr>
            <p:nvPr/>
          </p:nvSpPr>
          <p:spPr bwMode="auto">
            <a:xfrm>
              <a:off x="5595" y="2186"/>
              <a:ext cx="14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нет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4" name="Rectangle 271"/>
            <p:cNvSpPr>
              <a:spLocks noChangeArrowheads="1"/>
            </p:cNvSpPr>
            <p:nvPr/>
          </p:nvSpPr>
          <p:spPr bwMode="auto">
            <a:xfrm>
              <a:off x="6401" y="3041"/>
              <a:ext cx="14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нет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5" name="Rectangle 272"/>
            <p:cNvSpPr>
              <a:spLocks noChangeArrowheads="1"/>
            </p:cNvSpPr>
            <p:nvPr/>
          </p:nvSpPr>
          <p:spPr bwMode="auto">
            <a:xfrm>
              <a:off x="7167" y="2778"/>
              <a:ext cx="46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МТС  ,            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6" name="Rectangle 273"/>
            <p:cNvSpPr>
              <a:spLocks noChangeArrowheads="1"/>
            </p:cNvSpPr>
            <p:nvPr/>
          </p:nvSpPr>
          <p:spPr bwMode="auto">
            <a:xfrm>
              <a:off x="7097" y="2863"/>
              <a:ext cx="82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Мегафон  ,                       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7" name="Rectangle 274"/>
            <p:cNvSpPr>
              <a:spLocks noChangeArrowheads="1"/>
            </p:cNvSpPr>
            <p:nvPr/>
          </p:nvSpPr>
          <p:spPr bwMode="auto">
            <a:xfrm>
              <a:off x="7119" y="2948"/>
              <a:ext cx="64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Билайн  ,                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8" name="Rectangle 275"/>
            <p:cNvSpPr>
              <a:spLocks noChangeArrowheads="1"/>
            </p:cNvSpPr>
            <p:nvPr/>
          </p:nvSpPr>
          <p:spPr bwMode="auto">
            <a:xfrm>
              <a:off x="7195" y="3034"/>
              <a:ext cx="18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БВК 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0999" name="Rectangle 276"/>
            <p:cNvSpPr>
              <a:spLocks noChangeArrowheads="1"/>
            </p:cNvSpPr>
            <p:nvPr/>
          </p:nvSpPr>
          <p:spPr bwMode="auto">
            <a:xfrm>
              <a:off x="5579" y="2456"/>
              <a:ext cx="86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ОД ЕДДС ( Иркутский район)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1000" name="Rectangle 278"/>
            <p:cNvSpPr>
              <a:spLocks noChangeArrowheads="1"/>
            </p:cNvSpPr>
            <p:nvPr/>
          </p:nvSpPr>
          <p:spPr bwMode="auto">
            <a:xfrm>
              <a:off x="2765" y="30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 sz="1800" b="0">
                <a:latin typeface="Arial" charset="0"/>
              </a:endParaRPr>
            </a:p>
          </p:txBody>
        </p:sp>
        <p:sp>
          <p:nvSpPr>
            <p:cNvPr id="41001" name="Rectangle 279"/>
            <p:cNvSpPr>
              <a:spLocks noChangeArrowheads="1"/>
            </p:cNvSpPr>
            <p:nvPr/>
          </p:nvSpPr>
          <p:spPr bwMode="auto">
            <a:xfrm>
              <a:off x="4487" y="521"/>
              <a:ext cx="23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П-166 </a:t>
              </a:r>
              <a:endParaRPr lang="ru-RU" sz="1800" b="0">
                <a:latin typeface="Arial" charset="0"/>
              </a:endParaRPr>
            </a:p>
          </p:txBody>
        </p:sp>
        <p:sp>
          <p:nvSpPr>
            <p:cNvPr id="41002" name="Rectangle 282"/>
            <p:cNvSpPr>
              <a:spLocks noChangeArrowheads="1"/>
            </p:cNvSpPr>
            <p:nvPr/>
          </p:nvSpPr>
          <p:spPr bwMode="auto">
            <a:xfrm>
              <a:off x="3765" y="382"/>
              <a:ext cx="215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3" name="Rectangle 283"/>
            <p:cNvSpPr>
              <a:spLocks noChangeArrowheads="1"/>
            </p:cNvSpPr>
            <p:nvPr/>
          </p:nvSpPr>
          <p:spPr bwMode="auto">
            <a:xfrm>
              <a:off x="2686" y="206"/>
              <a:ext cx="4" cy="5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4" name="Rectangle 284"/>
            <p:cNvSpPr>
              <a:spLocks noChangeArrowheads="1"/>
            </p:cNvSpPr>
            <p:nvPr/>
          </p:nvSpPr>
          <p:spPr bwMode="auto">
            <a:xfrm>
              <a:off x="3761" y="206"/>
              <a:ext cx="4" cy="5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5" name="Rectangle 285"/>
            <p:cNvSpPr>
              <a:spLocks noChangeArrowheads="1"/>
            </p:cNvSpPr>
            <p:nvPr/>
          </p:nvSpPr>
          <p:spPr bwMode="auto">
            <a:xfrm>
              <a:off x="4836" y="386"/>
              <a:ext cx="4" cy="3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6" name="Rectangle 286"/>
            <p:cNvSpPr>
              <a:spLocks noChangeArrowheads="1"/>
            </p:cNvSpPr>
            <p:nvPr/>
          </p:nvSpPr>
          <p:spPr bwMode="auto">
            <a:xfrm>
              <a:off x="5374" y="386"/>
              <a:ext cx="4" cy="3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7" name="Rectangle 287"/>
            <p:cNvSpPr>
              <a:spLocks noChangeArrowheads="1"/>
            </p:cNvSpPr>
            <p:nvPr/>
          </p:nvSpPr>
          <p:spPr bwMode="auto">
            <a:xfrm>
              <a:off x="5911" y="206"/>
              <a:ext cx="4" cy="5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8" name="Rectangle 288"/>
            <p:cNvSpPr>
              <a:spLocks noChangeArrowheads="1"/>
            </p:cNvSpPr>
            <p:nvPr/>
          </p:nvSpPr>
          <p:spPr bwMode="auto">
            <a:xfrm>
              <a:off x="6986" y="206"/>
              <a:ext cx="4" cy="5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9" name="Rectangle 289"/>
            <p:cNvSpPr>
              <a:spLocks noChangeArrowheads="1"/>
            </p:cNvSpPr>
            <p:nvPr/>
          </p:nvSpPr>
          <p:spPr bwMode="auto">
            <a:xfrm>
              <a:off x="7524" y="386"/>
              <a:ext cx="4" cy="3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0" name="Rectangle 290"/>
            <p:cNvSpPr>
              <a:spLocks noChangeArrowheads="1"/>
            </p:cNvSpPr>
            <p:nvPr/>
          </p:nvSpPr>
          <p:spPr bwMode="auto">
            <a:xfrm>
              <a:off x="8061" y="206"/>
              <a:ext cx="4" cy="5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1" name="Rectangle 291"/>
            <p:cNvSpPr>
              <a:spLocks noChangeArrowheads="1"/>
            </p:cNvSpPr>
            <p:nvPr/>
          </p:nvSpPr>
          <p:spPr bwMode="auto">
            <a:xfrm>
              <a:off x="2686" y="1018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2" name="Rectangle 292"/>
            <p:cNvSpPr>
              <a:spLocks noChangeArrowheads="1"/>
            </p:cNvSpPr>
            <p:nvPr/>
          </p:nvSpPr>
          <p:spPr bwMode="auto">
            <a:xfrm>
              <a:off x="3761" y="1018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3" name="Rectangle 293"/>
            <p:cNvSpPr>
              <a:spLocks noChangeArrowheads="1"/>
            </p:cNvSpPr>
            <p:nvPr/>
          </p:nvSpPr>
          <p:spPr bwMode="auto">
            <a:xfrm>
              <a:off x="4836" y="1018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4" name="Rectangle 294"/>
            <p:cNvSpPr>
              <a:spLocks noChangeArrowheads="1"/>
            </p:cNvSpPr>
            <p:nvPr/>
          </p:nvSpPr>
          <p:spPr bwMode="auto">
            <a:xfrm>
              <a:off x="5374" y="1018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5" name="Rectangle 295"/>
            <p:cNvSpPr>
              <a:spLocks noChangeArrowheads="1"/>
            </p:cNvSpPr>
            <p:nvPr/>
          </p:nvSpPr>
          <p:spPr bwMode="auto">
            <a:xfrm>
              <a:off x="5911" y="1018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6" name="Rectangle 296"/>
            <p:cNvSpPr>
              <a:spLocks noChangeArrowheads="1"/>
            </p:cNvSpPr>
            <p:nvPr/>
          </p:nvSpPr>
          <p:spPr bwMode="auto">
            <a:xfrm>
              <a:off x="6986" y="1018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7" name="Rectangle 297"/>
            <p:cNvSpPr>
              <a:spLocks noChangeArrowheads="1"/>
            </p:cNvSpPr>
            <p:nvPr/>
          </p:nvSpPr>
          <p:spPr bwMode="auto">
            <a:xfrm>
              <a:off x="7524" y="1018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8" name="Rectangle 298"/>
            <p:cNvSpPr>
              <a:spLocks noChangeArrowheads="1"/>
            </p:cNvSpPr>
            <p:nvPr/>
          </p:nvSpPr>
          <p:spPr bwMode="auto">
            <a:xfrm>
              <a:off x="8061" y="1018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9" name="Rectangle 299"/>
            <p:cNvSpPr>
              <a:spLocks noChangeArrowheads="1"/>
            </p:cNvSpPr>
            <p:nvPr/>
          </p:nvSpPr>
          <p:spPr bwMode="auto">
            <a:xfrm>
              <a:off x="2686" y="1827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0" name="Rectangle 300"/>
            <p:cNvSpPr>
              <a:spLocks noChangeArrowheads="1"/>
            </p:cNvSpPr>
            <p:nvPr/>
          </p:nvSpPr>
          <p:spPr bwMode="auto">
            <a:xfrm>
              <a:off x="3761" y="1827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1" name="Rectangle 301"/>
            <p:cNvSpPr>
              <a:spLocks noChangeArrowheads="1"/>
            </p:cNvSpPr>
            <p:nvPr/>
          </p:nvSpPr>
          <p:spPr bwMode="auto">
            <a:xfrm>
              <a:off x="4299" y="386"/>
              <a:ext cx="4" cy="3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2" name="Rectangle 302"/>
            <p:cNvSpPr>
              <a:spLocks noChangeArrowheads="1"/>
            </p:cNvSpPr>
            <p:nvPr/>
          </p:nvSpPr>
          <p:spPr bwMode="auto">
            <a:xfrm>
              <a:off x="4836" y="1827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3" name="Rectangle 303"/>
            <p:cNvSpPr>
              <a:spLocks noChangeArrowheads="1"/>
            </p:cNvSpPr>
            <p:nvPr/>
          </p:nvSpPr>
          <p:spPr bwMode="auto">
            <a:xfrm>
              <a:off x="5374" y="1827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4" name="Rectangle 304"/>
            <p:cNvSpPr>
              <a:spLocks noChangeArrowheads="1"/>
            </p:cNvSpPr>
            <p:nvPr/>
          </p:nvSpPr>
          <p:spPr bwMode="auto">
            <a:xfrm>
              <a:off x="5911" y="1827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5" name="Rectangle 305"/>
            <p:cNvSpPr>
              <a:spLocks noChangeArrowheads="1"/>
            </p:cNvSpPr>
            <p:nvPr/>
          </p:nvSpPr>
          <p:spPr bwMode="auto">
            <a:xfrm>
              <a:off x="6986" y="1827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6" name="Rectangle 306"/>
            <p:cNvSpPr>
              <a:spLocks noChangeArrowheads="1"/>
            </p:cNvSpPr>
            <p:nvPr/>
          </p:nvSpPr>
          <p:spPr bwMode="auto">
            <a:xfrm>
              <a:off x="7524" y="1827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7" name="Rectangle 307"/>
            <p:cNvSpPr>
              <a:spLocks noChangeArrowheads="1"/>
            </p:cNvSpPr>
            <p:nvPr/>
          </p:nvSpPr>
          <p:spPr bwMode="auto">
            <a:xfrm>
              <a:off x="8061" y="1827"/>
              <a:ext cx="4" cy="5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8" name="Rectangle 308"/>
            <p:cNvSpPr>
              <a:spLocks noChangeArrowheads="1"/>
            </p:cNvSpPr>
            <p:nvPr/>
          </p:nvSpPr>
          <p:spPr bwMode="auto">
            <a:xfrm>
              <a:off x="5911" y="2636"/>
              <a:ext cx="4" cy="3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9" name="Rectangle 309"/>
            <p:cNvSpPr>
              <a:spLocks noChangeArrowheads="1"/>
            </p:cNvSpPr>
            <p:nvPr/>
          </p:nvSpPr>
          <p:spPr bwMode="auto">
            <a:xfrm>
              <a:off x="2686" y="2636"/>
              <a:ext cx="4" cy="6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0" name="Rectangle 310"/>
            <p:cNvSpPr>
              <a:spLocks noChangeArrowheads="1"/>
            </p:cNvSpPr>
            <p:nvPr/>
          </p:nvSpPr>
          <p:spPr bwMode="auto">
            <a:xfrm>
              <a:off x="3761" y="2636"/>
              <a:ext cx="4" cy="6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1" name="Rectangle 311"/>
            <p:cNvSpPr>
              <a:spLocks noChangeArrowheads="1"/>
            </p:cNvSpPr>
            <p:nvPr/>
          </p:nvSpPr>
          <p:spPr bwMode="auto">
            <a:xfrm>
              <a:off x="4299" y="2636"/>
              <a:ext cx="4" cy="6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2" name="Rectangle 312"/>
            <p:cNvSpPr>
              <a:spLocks noChangeArrowheads="1"/>
            </p:cNvSpPr>
            <p:nvPr/>
          </p:nvSpPr>
          <p:spPr bwMode="auto">
            <a:xfrm>
              <a:off x="4836" y="2636"/>
              <a:ext cx="4" cy="6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3" name="Rectangle 313"/>
            <p:cNvSpPr>
              <a:spLocks noChangeArrowheads="1"/>
            </p:cNvSpPr>
            <p:nvPr/>
          </p:nvSpPr>
          <p:spPr bwMode="auto">
            <a:xfrm>
              <a:off x="5374" y="2636"/>
              <a:ext cx="4" cy="6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4" name="Rectangle 314"/>
            <p:cNvSpPr>
              <a:spLocks noChangeArrowheads="1"/>
            </p:cNvSpPr>
            <p:nvPr/>
          </p:nvSpPr>
          <p:spPr bwMode="auto">
            <a:xfrm>
              <a:off x="5911" y="3174"/>
              <a:ext cx="4" cy="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5" name="Rectangle 315"/>
            <p:cNvSpPr>
              <a:spLocks noChangeArrowheads="1"/>
            </p:cNvSpPr>
            <p:nvPr/>
          </p:nvSpPr>
          <p:spPr bwMode="auto">
            <a:xfrm>
              <a:off x="6986" y="2636"/>
              <a:ext cx="4" cy="6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6" name="Rectangle 316"/>
            <p:cNvSpPr>
              <a:spLocks noChangeArrowheads="1"/>
            </p:cNvSpPr>
            <p:nvPr/>
          </p:nvSpPr>
          <p:spPr bwMode="auto">
            <a:xfrm>
              <a:off x="7524" y="2636"/>
              <a:ext cx="4" cy="6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7" name="Rectangle 317"/>
            <p:cNvSpPr>
              <a:spLocks noChangeArrowheads="1"/>
            </p:cNvSpPr>
            <p:nvPr/>
          </p:nvSpPr>
          <p:spPr bwMode="auto">
            <a:xfrm>
              <a:off x="8061" y="2636"/>
              <a:ext cx="4" cy="6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8" name="Rectangle 318"/>
            <p:cNvSpPr>
              <a:spLocks noChangeArrowheads="1"/>
            </p:cNvSpPr>
            <p:nvPr/>
          </p:nvSpPr>
          <p:spPr bwMode="auto">
            <a:xfrm>
              <a:off x="2686" y="3536"/>
              <a:ext cx="4" cy="7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9" name="Rectangle 320"/>
            <p:cNvSpPr>
              <a:spLocks noChangeArrowheads="1"/>
            </p:cNvSpPr>
            <p:nvPr/>
          </p:nvSpPr>
          <p:spPr bwMode="auto">
            <a:xfrm>
              <a:off x="4299" y="3536"/>
              <a:ext cx="4" cy="7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0" name="Rectangle 322"/>
            <p:cNvSpPr>
              <a:spLocks noChangeArrowheads="1"/>
            </p:cNvSpPr>
            <p:nvPr/>
          </p:nvSpPr>
          <p:spPr bwMode="auto">
            <a:xfrm>
              <a:off x="5374" y="3536"/>
              <a:ext cx="4" cy="7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1" name="Rectangle 326"/>
            <p:cNvSpPr>
              <a:spLocks noChangeArrowheads="1"/>
            </p:cNvSpPr>
            <p:nvPr/>
          </p:nvSpPr>
          <p:spPr bwMode="auto">
            <a:xfrm>
              <a:off x="8061" y="3536"/>
              <a:ext cx="4" cy="7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2" name="Rectangle 327"/>
            <p:cNvSpPr>
              <a:spLocks noChangeArrowheads="1"/>
            </p:cNvSpPr>
            <p:nvPr/>
          </p:nvSpPr>
          <p:spPr bwMode="auto">
            <a:xfrm>
              <a:off x="2686" y="4524"/>
              <a:ext cx="4" cy="5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3" name="Rectangle 329"/>
            <p:cNvSpPr>
              <a:spLocks noChangeArrowheads="1"/>
            </p:cNvSpPr>
            <p:nvPr/>
          </p:nvSpPr>
          <p:spPr bwMode="auto">
            <a:xfrm>
              <a:off x="4299" y="4524"/>
              <a:ext cx="4" cy="5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4" name="Rectangle 331"/>
            <p:cNvSpPr>
              <a:spLocks noChangeArrowheads="1"/>
            </p:cNvSpPr>
            <p:nvPr/>
          </p:nvSpPr>
          <p:spPr bwMode="auto">
            <a:xfrm>
              <a:off x="5374" y="4524"/>
              <a:ext cx="4" cy="5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5" name="Rectangle 335"/>
            <p:cNvSpPr>
              <a:spLocks noChangeArrowheads="1"/>
            </p:cNvSpPr>
            <p:nvPr/>
          </p:nvSpPr>
          <p:spPr bwMode="auto">
            <a:xfrm>
              <a:off x="8061" y="4524"/>
              <a:ext cx="4" cy="5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6" name="Rectangle 336"/>
            <p:cNvSpPr>
              <a:spLocks noChangeArrowheads="1"/>
            </p:cNvSpPr>
            <p:nvPr/>
          </p:nvSpPr>
          <p:spPr bwMode="auto">
            <a:xfrm>
              <a:off x="-1" y="202"/>
              <a:ext cx="4" cy="58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7" name="Rectangle 337"/>
            <p:cNvSpPr>
              <a:spLocks noChangeArrowheads="1"/>
            </p:cNvSpPr>
            <p:nvPr/>
          </p:nvSpPr>
          <p:spPr bwMode="auto">
            <a:xfrm>
              <a:off x="536" y="206"/>
              <a:ext cx="4" cy="58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8" name="Rectangle 338"/>
            <p:cNvSpPr>
              <a:spLocks noChangeArrowheads="1"/>
            </p:cNvSpPr>
            <p:nvPr/>
          </p:nvSpPr>
          <p:spPr bwMode="auto">
            <a:xfrm>
              <a:off x="1611" y="206"/>
              <a:ext cx="4" cy="58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9" name="Rectangle 339"/>
            <p:cNvSpPr>
              <a:spLocks noChangeArrowheads="1"/>
            </p:cNvSpPr>
            <p:nvPr/>
          </p:nvSpPr>
          <p:spPr bwMode="auto">
            <a:xfrm>
              <a:off x="2686" y="5333"/>
              <a:ext cx="4" cy="7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0" name="Rectangle 343"/>
            <p:cNvSpPr>
              <a:spLocks noChangeArrowheads="1"/>
            </p:cNvSpPr>
            <p:nvPr/>
          </p:nvSpPr>
          <p:spPr bwMode="auto">
            <a:xfrm>
              <a:off x="8061" y="5333"/>
              <a:ext cx="4" cy="7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1" name="Rectangle 344"/>
            <p:cNvSpPr>
              <a:spLocks noChangeArrowheads="1"/>
            </p:cNvSpPr>
            <p:nvPr/>
          </p:nvSpPr>
          <p:spPr bwMode="auto">
            <a:xfrm>
              <a:off x="4299" y="5333"/>
              <a:ext cx="4" cy="7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2" name="Rectangle 346"/>
            <p:cNvSpPr>
              <a:spLocks noChangeArrowheads="1"/>
            </p:cNvSpPr>
            <p:nvPr/>
          </p:nvSpPr>
          <p:spPr bwMode="auto">
            <a:xfrm>
              <a:off x="5374" y="5333"/>
              <a:ext cx="4" cy="7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3" name="Rectangle 348"/>
            <p:cNvSpPr>
              <a:spLocks noChangeArrowheads="1"/>
            </p:cNvSpPr>
            <p:nvPr/>
          </p:nvSpPr>
          <p:spPr bwMode="auto">
            <a:xfrm>
              <a:off x="3" y="202"/>
              <a:ext cx="806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4" name="Rectangle 349"/>
            <p:cNvSpPr>
              <a:spLocks noChangeArrowheads="1"/>
            </p:cNvSpPr>
            <p:nvPr/>
          </p:nvSpPr>
          <p:spPr bwMode="auto">
            <a:xfrm>
              <a:off x="6990" y="382"/>
              <a:ext cx="10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5" name="Rectangle 350"/>
            <p:cNvSpPr>
              <a:spLocks noChangeArrowheads="1"/>
            </p:cNvSpPr>
            <p:nvPr/>
          </p:nvSpPr>
          <p:spPr bwMode="auto">
            <a:xfrm>
              <a:off x="3" y="743"/>
              <a:ext cx="806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6" name="Rectangle 351"/>
            <p:cNvSpPr>
              <a:spLocks noChangeArrowheads="1"/>
            </p:cNvSpPr>
            <p:nvPr/>
          </p:nvSpPr>
          <p:spPr bwMode="auto">
            <a:xfrm>
              <a:off x="1615" y="834"/>
              <a:ext cx="644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7" name="Rectangle 352"/>
            <p:cNvSpPr>
              <a:spLocks noChangeArrowheads="1"/>
            </p:cNvSpPr>
            <p:nvPr/>
          </p:nvSpPr>
          <p:spPr bwMode="auto">
            <a:xfrm>
              <a:off x="540" y="1014"/>
              <a:ext cx="752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8" name="Rectangle 353"/>
            <p:cNvSpPr>
              <a:spLocks noChangeArrowheads="1"/>
            </p:cNvSpPr>
            <p:nvPr/>
          </p:nvSpPr>
          <p:spPr bwMode="auto">
            <a:xfrm>
              <a:off x="540" y="1284"/>
              <a:ext cx="645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9" name="Rectangle 354"/>
            <p:cNvSpPr>
              <a:spLocks noChangeArrowheads="1"/>
            </p:cNvSpPr>
            <p:nvPr/>
          </p:nvSpPr>
          <p:spPr bwMode="auto">
            <a:xfrm>
              <a:off x="3" y="1553"/>
              <a:ext cx="806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0" name="Rectangle 355"/>
            <p:cNvSpPr>
              <a:spLocks noChangeArrowheads="1"/>
            </p:cNvSpPr>
            <p:nvPr/>
          </p:nvSpPr>
          <p:spPr bwMode="auto">
            <a:xfrm>
              <a:off x="540" y="1823"/>
              <a:ext cx="752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1" name="Rectangle 356"/>
            <p:cNvSpPr>
              <a:spLocks noChangeArrowheads="1"/>
            </p:cNvSpPr>
            <p:nvPr/>
          </p:nvSpPr>
          <p:spPr bwMode="auto">
            <a:xfrm>
              <a:off x="540" y="2093"/>
              <a:ext cx="645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2" name="Rectangle 357"/>
            <p:cNvSpPr>
              <a:spLocks noChangeArrowheads="1"/>
            </p:cNvSpPr>
            <p:nvPr/>
          </p:nvSpPr>
          <p:spPr bwMode="auto">
            <a:xfrm>
              <a:off x="3" y="2362"/>
              <a:ext cx="806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3" name="Rectangle 358"/>
            <p:cNvSpPr>
              <a:spLocks noChangeArrowheads="1"/>
            </p:cNvSpPr>
            <p:nvPr/>
          </p:nvSpPr>
          <p:spPr bwMode="auto">
            <a:xfrm>
              <a:off x="540" y="2632"/>
              <a:ext cx="752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4" name="Rectangle 359"/>
            <p:cNvSpPr>
              <a:spLocks noChangeArrowheads="1"/>
            </p:cNvSpPr>
            <p:nvPr/>
          </p:nvSpPr>
          <p:spPr bwMode="auto">
            <a:xfrm>
              <a:off x="4840" y="2812"/>
              <a:ext cx="53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5" name="Rectangle 360"/>
            <p:cNvSpPr>
              <a:spLocks noChangeArrowheads="1"/>
            </p:cNvSpPr>
            <p:nvPr/>
          </p:nvSpPr>
          <p:spPr bwMode="auto">
            <a:xfrm>
              <a:off x="540" y="2903"/>
              <a:ext cx="645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6" name="Rectangle 361"/>
            <p:cNvSpPr>
              <a:spLocks noChangeArrowheads="1"/>
            </p:cNvSpPr>
            <p:nvPr/>
          </p:nvSpPr>
          <p:spPr bwMode="auto">
            <a:xfrm>
              <a:off x="3" y="3262"/>
              <a:ext cx="806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7" name="Rectangle 362"/>
            <p:cNvSpPr>
              <a:spLocks noChangeArrowheads="1"/>
            </p:cNvSpPr>
            <p:nvPr/>
          </p:nvSpPr>
          <p:spPr bwMode="auto">
            <a:xfrm>
              <a:off x="540" y="3532"/>
              <a:ext cx="752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8" name="Rectangle 363"/>
            <p:cNvSpPr>
              <a:spLocks noChangeArrowheads="1"/>
            </p:cNvSpPr>
            <p:nvPr/>
          </p:nvSpPr>
          <p:spPr bwMode="auto">
            <a:xfrm>
              <a:off x="540" y="3802"/>
              <a:ext cx="6450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9" name="Rectangle 364"/>
            <p:cNvSpPr>
              <a:spLocks noChangeArrowheads="1"/>
            </p:cNvSpPr>
            <p:nvPr/>
          </p:nvSpPr>
          <p:spPr bwMode="auto">
            <a:xfrm>
              <a:off x="3" y="4251"/>
              <a:ext cx="806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0" name="Rectangle 370"/>
            <p:cNvSpPr>
              <a:spLocks noChangeArrowheads="1"/>
            </p:cNvSpPr>
            <p:nvPr/>
          </p:nvSpPr>
          <p:spPr bwMode="auto">
            <a:xfrm>
              <a:off x="3" y="6048"/>
              <a:ext cx="8062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4" name="Rectangle 232"/>
          <p:cNvSpPr>
            <a:spLocks noChangeArrowheads="1"/>
          </p:cNvSpPr>
          <p:nvPr/>
        </p:nvSpPr>
        <p:spPr bwMode="auto">
          <a:xfrm>
            <a:off x="4816475" y="4295775"/>
            <a:ext cx="7016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Отсутствует</a:t>
            </a:r>
            <a:endParaRPr lang="ru-RU" sz="1800" b="0">
              <a:latin typeface="Arial" charset="0"/>
            </a:endParaRPr>
          </a:p>
        </p:txBody>
      </p:sp>
      <p:sp>
        <p:nvSpPr>
          <p:cNvPr id="40965" name="Rectangle 232"/>
          <p:cNvSpPr>
            <a:spLocks noChangeArrowheads="1"/>
          </p:cNvSpPr>
          <p:nvPr/>
        </p:nvSpPr>
        <p:spPr bwMode="auto">
          <a:xfrm>
            <a:off x="9929813" y="4295775"/>
            <a:ext cx="7016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Отсутствует</a:t>
            </a:r>
            <a:endParaRPr lang="ru-RU" sz="1800" b="0">
              <a:latin typeface="Arial" charset="0"/>
            </a:endParaRPr>
          </a:p>
        </p:txBody>
      </p:sp>
      <p:sp>
        <p:nvSpPr>
          <p:cNvPr id="40966" name="Rectangle 232"/>
          <p:cNvSpPr>
            <a:spLocks noChangeArrowheads="1"/>
          </p:cNvSpPr>
          <p:nvPr/>
        </p:nvSpPr>
        <p:spPr bwMode="auto">
          <a:xfrm>
            <a:off x="8561388" y="4295775"/>
            <a:ext cx="7016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Отсутствует</a:t>
            </a:r>
            <a:endParaRPr lang="ru-RU" sz="1800" b="0">
              <a:latin typeface="Arial" charset="0"/>
            </a:endParaRPr>
          </a:p>
        </p:txBody>
      </p:sp>
      <p:sp>
        <p:nvSpPr>
          <p:cNvPr id="40967" name="Rectangle 232"/>
          <p:cNvSpPr>
            <a:spLocks noChangeArrowheads="1"/>
          </p:cNvSpPr>
          <p:nvPr/>
        </p:nvSpPr>
        <p:spPr bwMode="auto">
          <a:xfrm>
            <a:off x="7696200" y="4295775"/>
            <a:ext cx="7016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Отсутствует</a:t>
            </a:r>
            <a:endParaRPr lang="ru-RU" sz="1800" b="0">
              <a:latin typeface="Arial" charset="0"/>
            </a:endParaRPr>
          </a:p>
        </p:txBody>
      </p:sp>
      <p:sp>
        <p:nvSpPr>
          <p:cNvPr id="40968" name="Rectangle 262"/>
          <p:cNvSpPr>
            <a:spLocks noChangeArrowheads="1"/>
          </p:cNvSpPr>
          <p:nvPr/>
        </p:nvSpPr>
        <p:spPr bwMode="auto">
          <a:xfrm>
            <a:off x="4960938" y="4800600"/>
            <a:ext cx="2254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нет</a:t>
            </a:r>
            <a:endParaRPr lang="ru-RU" sz="1800" b="0">
              <a:latin typeface="Arial" charset="0"/>
            </a:endParaRPr>
          </a:p>
        </p:txBody>
      </p:sp>
      <p:sp>
        <p:nvSpPr>
          <p:cNvPr id="40969" name="Rectangle 262"/>
          <p:cNvSpPr>
            <a:spLocks noChangeArrowheads="1"/>
          </p:cNvSpPr>
          <p:nvPr/>
        </p:nvSpPr>
        <p:spPr bwMode="auto">
          <a:xfrm>
            <a:off x="7985125" y="4800600"/>
            <a:ext cx="2254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нет</a:t>
            </a:r>
            <a:endParaRPr lang="ru-RU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2" descr="slide0001_image001"/>
          <p:cNvPicPr>
            <a:picLocks noChangeAspect="1" noChangeArrowheads="1"/>
          </p:cNvPicPr>
          <p:nvPr/>
        </p:nvPicPr>
        <p:blipFill>
          <a:blip r:embed="rId4" cstate="print"/>
          <a:srcRect l="15747" t="8513" r="8646" b="453"/>
          <a:stretch>
            <a:fillRect/>
          </a:stretch>
        </p:blipFill>
        <p:spPr bwMode="auto">
          <a:xfrm>
            <a:off x="0" y="666750"/>
            <a:ext cx="12801600" cy="893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Oval 3"/>
          <p:cNvSpPr>
            <a:spLocks noChangeArrowheads="1"/>
          </p:cNvSpPr>
          <p:nvPr/>
        </p:nvSpPr>
        <p:spPr bwMode="auto">
          <a:xfrm>
            <a:off x="2120900" y="768350"/>
            <a:ext cx="10236200" cy="8128000"/>
          </a:xfrm>
          <a:prstGeom prst="ellipse">
            <a:avLst/>
          </a:prstGeom>
          <a:solidFill>
            <a:srgbClr val="FFCC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Freeform 4"/>
          <p:cNvSpPr>
            <a:spLocks/>
          </p:cNvSpPr>
          <p:nvPr/>
        </p:nvSpPr>
        <p:spPr bwMode="auto">
          <a:xfrm>
            <a:off x="2312988" y="4729163"/>
            <a:ext cx="3727450" cy="4733925"/>
          </a:xfrm>
          <a:custGeom>
            <a:avLst/>
            <a:gdLst>
              <a:gd name="T0" fmla="*/ 2147483647 w 1816"/>
              <a:gd name="T1" fmla="*/ 2147483647 h 2130"/>
              <a:gd name="T2" fmla="*/ 2147483647 w 1816"/>
              <a:gd name="T3" fmla="*/ 2147483647 h 2130"/>
              <a:gd name="T4" fmla="*/ 2147483647 w 1816"/>
              <a:gd name="T5" fmla="*/ 2147483647 h 2130"/>
              <a:gd name="T6" fmla="*/ 2147483647 w 1816"/>
              <a:gd name="T7" fmla="*/ 2147483647 h 2130"/>
              <a:gd name="T8" fmla="*/ 2147483647 w 1816"/>
              <a:gd name="T9" fmla="*/ 2147483647 h 2130"/>
              <a:gd name="T10" fmla="*/ 2147483647 w 1816"/>
              <a:gd name="T11" fmla="*/ 2147483647 h 2130"/>
              <a:gd name="T12" fmla="*/ 2147483647 w 1816"/>
              <a:gd name="T13" fmla="*/ 2147483647 h 2130"/>
              <a:gd name="T14" fmla="*/ 2147483647 w 1816"/>
              <a:gd name="T15" fmla="*/ 2147483647 h 2130"/>
              <a:gd name="T16" fmla="*/ 2147483647 w 1816"/>
              <a:gd name="T17" fmla="*/ 2147483647 h 2130"/>
              <a:gd name="T18" fmla="*/ 2147483647 w 1816"/>
              <a:gd name="T19" fmla="*/ 2147483647 h 2130"/>
              <a:gd name="T20" fmla="*/ 2147483647 w 1816"/>
              <a:gd name="T21" fmla="*/ 2147483647 h 2130"/>
              <a:gd name="T22" fmla="*/ 2147483647 w 1816"/>
              <a:gd name="T23" fmla="*/ 0 h 2130"/>
              <a:gd name="T24" fmla="*/ 2147483647 w 1816"/>
              <a:gd name="T25" fmla="*/ 2147483647 h 2130"/>
              <a:gd name="T26" fmla="*/ 2147483647 w 1816"/>
              <a:gd name="T27" fmla="*/ 2147483647 h 2130"/>
              <a:gd name="T28" fmla="*/ 2147483647 w 1816"/>
              <a:gd name="T29" fmla="*/ 2147483647 h 2130"/>
              <a:gd name="T30" fmla="*/ 2147483647 w 1816"/>
              <a:gd name="T31" fmla="*/ 2147483647 h 2130"/>
              <a:gd name="T32" fmla="*/ 2147483647 w 1816"/>
              <a:gd name="T33" fmla="*/ 2147483647 h 2130"/>
              <a:gd name="T34" fmla="*/ 2147483647 w 1816"/>
              <a:gd name="T35" fmla="*/ 2147483647 h 2130"/>
              <a:gd name="T36" fmla="*/ 2147483647 w 1816"/>
              <a:gd name="T37" fmla="*/ 2147483647 h 2130"/>
              <a:gd name="T38" fmla="*/ 2147483647 w 1816"/>
              <a:gd name="T39" fmla="*/ 2147483647 h 2130"/>
              <a:gd name="T40" fmla="*/ 2147483647 w 1816"/>
              <a:gd name="T41" fmla="*/ 2147483647 h 2130"/>
              <a:gd name="T42" fmla="*/ 2147483647 w 1816"/>
              <a:gd name="T43" fmla="*/ 2147483647 h 2130"/>
              <a:gd name="T44" fmla="*/ 2147483647 w 1816"/>
              <a:gd name="T45" fmla="*/ 2147483647 h 2130"/>
              <a:gd name="T46" fmla="*/ 2147483647 w 1816"/>
              <a:gd name="T47" fmla="*/ 2147483647 h 2130"/>
              <a:gd name="T48" fmla="*/ 2147483647 w 1816"/>
              <a:gd name="T49" fmla="*/ 2147483647 h 2130"/>
              <a:gd name="T50" fmla="*/ 2147483647 w 1816"/>
              <a:gd name="T51" fmla="*/ 2147483647 h 2130"/>
              <a:gd name="T52" fmla="*/ 2147483647 w 1816"/>
              <a:gd name="T53" fmla="*/ 2147483647 h 2130"/>
              <a:gd name="T54" fmla="*/ 2147483647 w 1816"/>
              <a:gd name="T55" fmla="*/ 2147483647 h 2130"/>
              <a:gd name="T56" fmla="*/ 2147483647 w 1816"/>
              <a:gd name="T57" fmla="*/ 2147483647 h 2130"/>
              <a:gd name="T58" fmla="*/ 2147483647 w 1816"/>
              <a:gd name="T59" fmla="*/ 2147483647 h 2130"/>
              <a:gd name="T60" fmla="*/ 2147483647 w 1816"/>
              <a:gd name="T61" fmla="*/ 2147483647 h 2130"/>
              <a:gd name="T62" fmla="*/ 2147483647 w 1816"/>
              <a:gd name="T63" fmla="*/ 2147483647 h 2130"/>
              <a:gd name="T64" fmla="*/ 2147483647 w 1816"/>
              <a:gd name="T65" fmla="*/ 2147483647 h 2130"/>
              <a:gd name="T66" fmla="*/ 2147483647 w 1816"/>
              <a:gd name="T67" fmla="*/ 2147483647 h 2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16"/>
              <a:gd name="T103" fmla="*/ 0 h 2130"/>
              <a:gd name="T104" fmla="*/ 1816 w 1816"/>
              <a:gd name="T105" fmla="*/ 2130 h 213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16" h="2130">
                <a:moveTo>
                  <a:pt x="1800" y="1904"/>
                </a:moveTo>
                <a:cubicBezTo>
                  <a:pt x="1781" y="1847"/>
                  <a:pt x="1705" y="1795"/>
                  <a:pt x="1648" y="1776"/>
                </a:cubicBezTo>
                <a:cubicBezTo>
                  <a:pt x="1631" y="1750"/>
                  <a:pt x="1605" y="1725"/>
                  <a:pt x="1592" y="1696"/>
                </a:cubicBezTo>
                <a:cubicBezTo>
                  <a:pt x="1554" y="1610"/>
                  <a:pt x="1596" y="1678"/>
                  <a:pt x="1560" y="1624"/>
                </a:cubicBezTo>
                <a:cubicBezTo>
                  <a:pt x="1552" y="1555"/>
                  <a:pt x="1561" y="1541"/>
                  <a:pt x="1504" y="1512"/>
                </a:cubicBezTo>
                <a:cubicBezTo>
                  <a:pt x="1482" y="1480"/>
                  <a:pt x="1493" y="1490"/>
                  <a:pt x="1456" y="1464"/>
                </a:cubicBezTo>
                <a:cubicBezTo>
                  <a:pt x="1440" y="1453"/>
                  <a:pt x="1408" y="1432"/>
                  <a:pt x="1408" y="1432"/>
                </a:cubicBezTo>
                <a:cubicBezTo>
                  <a:pt x="1391" y="1398"/>
                  <a:pt x="1376" y="1381"/>
                  <a:pt x="1344" y="1360"/>
                </a:cubicBezTo>
                <a:cubicBezTo>
                  <a:pt x="1319" y="1322"/>
                  <a:pt x="1288" y="1323"/>
                  <a:pt x="1256" y="1296"/>
                </a:cubicBezTo>
                <a:cubicBezTo>
                  <a:pt x="1225" y="1270"/>
                  <a:pt x="1196" y="1228"/>
                  <a:pt x="1160" y="1216"/>
                </a:cubicBezTo>
                <a:cubicBezTo>
                  <a:pt x="1132" y="1188"/>
                  <a:pt x="1118" y="1177"/>
                  <a:pt x="1080" y="1168"/>
                </a:cubicBezTo>
                <a:cubicBezTo>
                  <a:pt x="988" y="1107"/>
                  <a:pt x="943" y="1118"/>
                  <a:pt x="816" y="1112"/>
                </a:cubicBezTo>
                <a:cubicBezTo>
                  <a:pt x="763" y="1094"/>
                  <a:pt x="709" y="1082"/>
                  <a:pt x="656" y="1064"/>
                </a:cubicBezTo>
                <a:cubicBezTo>
                  <a:pt x="640" y="1059"/>
                  <a:pt x="608" y="1048"/>
                  <a:pt x="608" y="1048"/>
                </a:cubicBezTo>
                <a:cubicBezTo>
                  <a:pt x="555" y="995"/>
                  <a:pt x="506" y="913"/>
                  <a:pt x="432" y="888"/>
                </a:cubicBezTo>
                <a:cubicBezTo>
                  <a:pt x="406" y="862"/>
                  <a:pt x="388" y="828"/>
                  <a:pt x="376" y="792"/>
                </a:cubicBezTo>
                <a:cubicBezTo>
                  <a:pt x="405" y="763"/>
                  <a:pt x="433" y="730"/>
                  <a:pt x="456" y="696"/>
                </a:cubicBezTo>
                <a:cubicBezTo>
                  <a:pt x="643" y="705"/>
                  <a:pt x="786" y="726"/>
                  <a:pt x="960" y="784"/>
                </a:cubicBezTo>
                <a:cubicBezTo>
                  <a:pt x="1277" y="771"/>
                  <a:pt x="1074" y="787"/>
                  <a:pt x="1216" y="752"/>
                </a:cubicBezTo>
                <a:cubicBezTo>
                  <a:pt x="1251" y="728"/>
                  <a:pt x="1274" y="705"/>
                  <a:pt x="1288" y="664"/>
                </a:cubicBezTo>
                <a:cubicBezTo>
                  <a:pt x="1291" y="565"/>
                  <a:pt x="1289" y="466"/>
                  <a:pt x="1296" y="368"/>
                </a:cubicBezTo>
                <a:cubicBezTo>
                  <a:pt x="1299" y="330"/>
                  <a:pt x="1409" y="229"/>
                  <a:pt x="1440" y="208"/>
                </a:cubicBezTo>
                <a:cubicBezTo>
                  <a:pt x="1434" y="126"/>
                  <a:pt x="1450" y="103"/>
                  <a:pt x="1392" y="64"/>
                </a:cubicBezTo>
                <a:cubicBezTo>
                  <a:pt x="1353" y="5"/>
                  <a:pt x="1422" y="31"/>
                  <a:pt x="1344" y="0"/>
                </a:cubicBezTo>
                <a:cubicBezTo>
                  <a:pt x="1335" y="1"/>
                  <a:pt x="1240" y="2"/>
                  <a:pt x="1208" y="16"/>
                </a:cubicBezTo>
                <a:cubicBezTo>
                  <a:pt x="1180" y="28"/>
                  <a:pt x="1157" y="46"/>
                  <a:pt x="1128" y="56"/>
                </a:cubicBezTo>
                <a:cubicBezTo>
                  <a:pt x="1068" y="146"/>
                  <a:pt x="1108" y="211"/>
                  <a:pt x="1096" y="344"/>
                </a:cubicBezTo>
                <a:cubicBezTo>
                  <a:pt x="1093" y="373"/>
                  <a:pt x="1072" y="400"/>
                  <a:pt x="1048" y="408"/>
                </a:cubicBezTo>
                <a:cubicBezTo>
                  <a:pt x="1035" y="447"/>
                  <a:pt x="1005" y="499"/>
                  <a:pt x="976" y="528"/>
                </a:cubicBezTo>
                <a:cubicBezTo>
                  <a:pt x="959" y="580"/>
                  <a:pt x="934" y="577"/>
                  <a:pt x="904" y="616"/>
                </a:cubicBezTo>
                <a:cubicBezTo>
                  <a:pt x="892" y="631"/>
                  <a:pt x="872" y="664"/>
                  <a:pt x="872" y="664"/>
                </a:cubicBezTo>
                <a:cubicBezTo>
                  <a:pt x="845" y="661"/>
                  <a:pt x="818" y="664"/>
                  <a:pt x="792" y="656"/>
                </a:cubicBezTo>
                <a:cubicBezTo>
                  <a:pt x="774" y="650"/>
                  <a:pt x="762" y="630"/>
                  <a:pt x="744" y="624"/>
                </a:cubicBezTo>
                <a:cubicBezTo>
                  <a:pt x="718" y="615"/>
                  <a:pt x="699" y="591"/>
                  <a:pt x="672" y="584"/>
                </a:cubicBezTo>
                <a:cubicBezTo>
                  <a:pt x="632" y="574"/>
                  <a:pt x="650" y="579"/>
                  <a:pt x="616" y="568"/>
                </a:cubicBezTo>
                <a:cubicBezTo>
                  <a:pt x="539" y="576"/>
                  <a:pt x="474" y="598"/>
                  <a:pt x="400" y="616"/>
                </a:cubicBezTo>
                <a:cubicBezTo>
                  <a:pt x="348" y="651"/>
                  <a:pt x="285" y="649"/>
                  <a:pt x="224" y="656"/>
                </a:cubicBezTo>
                <a:cubicBezTo>
                  <a:pt x="185" y="669"/>
                  <a:pt x="140" y="660"/>
                  <a:pt x="104" y="680"/>
                </a:cubicBezTo>
                <a:cubicBezTo>
                  <a:pt x="87" y="689"/>
                  <a:pt x="56" y="712"/>
                  <a:pt x="56" y="712"/>
                </a:cubicBezTo>
                <a:cubicBezTo>
                  <a:pt x="40" y="737"/>
                  <a:pt x="27" y="764"/>
                  <a:pt x="16" y="792"/>
                </a:cubicBezTo>
                <a:cubicBezTo>
                  <a:pt x="10" y="808"/>
                  <a:pt x="0" y="840"/>
                  <a:pt x="0" y="840"/>
                </a:cubicBezTo>
                <a:cubicBezTo>
                  <a:pt x="6" y="907"/>
                  <a:pt x="11" y="961"/>
                  <a:pt x="32" y="1024"/>
                </a:cubicBezTo>
                <a:cubicBezTo>
                  <a:pt x="35" y="1032"/>
                  <a:pt x="48" y="1028"/>
                  <a:pt x="56" y="1032"/>
                </a:cubicBezTo>
                <a:cubicBezTo>
                  <a:pt x="115" y="1062"/>
                  <a:pt x="157" y="1072"/>
                  <a:pt x="224" y="1080"/>
                </a:cubicBezTo>
                <a:cubicBezTo>
                  <a:pt x="242" y="1086"/>
                  <a:pt x="264" y="1085"/>
                  <a:pt x="280" y="1096"/>
                </a:cubicBezTo>
                <a:cubicBezTo>
                  <a:pt x="288" y="1101"/>
                  <a:pt x="290" y="1113"/>
                  <a:pt x="296" y="1120"/>
                </a:cubicBezTo>
                <a:cubicBezTo>
                  <a:pt x="318" y="1146"/>
                  <a:pt x="344" y="1169"/>
                  <a:pt x="360" y="1200"/>
                </a:cubicBezTo>
                <a:cubicBezTo>
                  <a:pt x="364" y="1208"/>
                  <a:pt x="360" y="1220"/>
                  <a:pt x="368" y="1224"/>
                </a:cubicBezTo>
                <a:cubicBezTo>
                  <a:pt x="385" y="1232"/>
                  <a:pt x="405" y="1229"/>
                  <a:pt x="424" y="1232"/>
                </a:cubicBezTo>
                <a:cubicBezTo>
                  <a:pt x="479" y="1250"/>
                  <a:pt x="525" y="1258"/>
                  <a:pt x="584" y="1264"/>
                </a:cubicBezTo>
                <a:cubicBezTo>
                  <a:pt x="647" y="1285"/>
                  <a:pt x="683" y="1355"/>
                  <a:pt x="752" y="1360"/>
                </a:cubicBezTo>
                <a:cubicBezTo>
                  <a:pt x="808" y="1364"/>
                  <a:pt x="864" y="1365"/>
                  <a:pt x="920" y="1368"/>
                </a:cubicBezTo>
                <a:cubicBezTo>
                  <a:pt x="999" y="1421"/>
                  <a:pt x="1031" y="1539"/>
                  <a:pt x="1104" y="1600"/>
                </a:cubicBezTo>
                <a:cubicBezTo>
                  <a:pt x="1138" y="1629"/>
                  <a:pt x="1182" y="1633"/>
                  <a:pt x="1224" y="1640"/>
                </a:cubicBezTo>
                <a:cubicBezTo>
                  <a:pt x="1262" y="1666"/>
                  <a:pt x="1322" y="1664"/>
                  <a:pt x="1352" y="1704"/>
                </a:cubicBezTo>
                <a:cubicBezTo>
                  <a:pt x="1390" y="1754"/>
                  <a:pt x="1367" y="1727"/>
                  <a:pt x="1424" y="1784"/>
                </a:cubicBezTo>
                <a:cubicBezTo>
                  <a:pt x="1455" y="1815"/>
                  <a:pt x="1444" y="1843"/>
                  <a:pt x="1488" y="1872"/>
                </a:cubicBezTo>
                <a:cubicBezTo>
                  <a:pt x="1484" y="1895"/>
                  <a:pt x="1486" y="1927"/>
                  <a:pt x="1464" y="1944"/>
                </a:cubicBezTo>
                <a:cubicBezTo>
                  <a:pt x="1457" y="1949"/>
                  <a:pt x="1447" y="1948"/>
                  <a:pt x="1440" y="1952"/>
                </a:cubicBezTo>
                <a:cubicBezTo>
                  <a:pt x="1423" y="1961"/>
                  <a:pt x="1392" y="1984"/>
                  <a:pt x="1392" y="1984"/>
                </a:cubicBezTo>
                <a:cubicBezTo>
                  <a:pt x="1364" y="2069"/>
                  <a:pt x="1498" y="2066"/>
                  <a:pt x="1552" y="2080"/>
                </a:cubicBezTo>
                <a:cubicBezTo>
                  <a:pt x="1603" y="2114"/>
                  <a:pt x="1618" y="2118"/>
                  <a:pt x="1680" y="2128"/>
                </a:cubicBezTo>
                <a:cubicBezTo>
                  <a:pt x="1717" y="2125"/>
                  <a:pt x="1756" y="2130"/>
                  <a:pt x="1792" y="2120"/>
                </a:cubicBezTo>
                <a:cubicBezTo>
                  <a:pt x="1800" y="2118"/>
                  <a:pt x="1801" y="2104"/>
                  <a:pt x="1800" y="2096"/>
                </a:cubicBezTo>
                <a:cubicBezTo>
                  <a:pt x="1795" y="2069"/>
                  <a:pt x="1755" y="2061"/>
                  <a:pt x="1736" y="2048"/>
                </a:cubicBezTo>
                <a:cubicBezTo>
                  <a:pt x="1726" y="2018"/>
                  <a:pt x="1730" y="2001"/>
                  <a:pt x="1752" y="1976"/>
                </a:cubicBezTo>
                <a:cubicBezTo>
                  <a:pt x="1767" y="1959"/>
                  <a:pt x="1800" y="1928"/>
                  <a:pt x="1800" y="1928"/>
                </a:cubicBezTo>
                <a:cubicBezTo>
                  <a:pt x="1809" y="1892"/>
                  <a:pt x="1816" y="1888"/>
                  <a:pt x="1800" y="1904"/>
                </a:cubicBezTo>
                <a:close/>
              </a:path>
            </a:pathLst>
          </a:custGeom>
          <a:solidFill>
            <a:srgbClr val="FFCC00">
              <a:alpha val="5803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Text Box 5"/>
          <p:cNvSpPr txBox="1">
            <a:spLocks noChangeArrowheads="1"/>
          </p:cNvSpPr>
          <p:nvPr/>
        </p:nvSpPr>
        <p:spPr bwMode="auto">
          <a:xfrm>
            <a:off x="1255713" y="6823075"/>
            <a:ext cx="6651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697" tIns="63854" rIns="127697" bIns="63854">
            <a:spAutoFit/>
          </a:bodyPr>
          <a:lstStyle/>
          <a:p>
            <a:pPr defTabSz="1279525"/>
            <a:r>
              <a:rPr lang="ru-RU" sz="1300">
                <a:latin typeface="Arial Rounded MT Bold" pitchFamily="34" charset="0"/>
              </a:rPr>
              <a:t>Омск</a:t>
            </a:r>
          </a:p>
        </p:txBody>
      </p:sp>
      <p:sp>
        <p:nvSpPr>
          <p:cNvPr id="8205" name="Rectangle 6"/>
          <p:cNvSpPr>
            <a:spLocks noChangeArrowheads="1"/>
          </p:cNvSpPr>
          <p:nvPr/>
        </p:nvSpPr>
        <p:spPr bwMode="auto">
          <a:xfrm>
            <a:off x="0" y="-762000"/>
            <a:ext cx="12801600" cy="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6" name="Rectangle 7"/>
          <p:cNvSpPr>
            <a:spLocks noChangeArrowheads="1"/>
          </p:cNvSpPr>
          <p:nvPr/>
        </p:nvSpPr>
        <p:spPr bwMode="auto">
          <a:xfrm>
            <a:off x="0" y="-717550"/>
            <a:ext cx="12801600" cy="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7" name="Rectangle 8"/>
          <p:cNvSpPr>
            <a:spLocks noChangeArrowheads="1"/>
          </p:cNvSpPr>
          <p:nvPr/>
        </p:nvSpPr>
        <p:spPr bwMode="auto">
          <a:xfrm>
            <a:off x="0" y="4479925"/>
            <a:ext cx="12801600" cy="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8" name="TextBox 93"/>
          <p:cNvSpPr txBox="1">
            <a:spLocks noChangeArrowheads="1"/>
          </p:cNvSpPr>
          <p:nvPr/>
        </p:nvSpPr>
        <p:spPr bwMode="auto">
          <a:xfrm>
            <a:off x="700088" y="8701088"/>
            <a:ext cx="25003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52" tIns="63931" rIns="127852" bIns="63931">
            <a:spAutoFit/>
          </a:bodyPr>
          <a:lstStyle/>
          <a:p>
            <a:pPr defTabSz="1279525"/>
            <a:r>
              <a:rPr lang="ru-RU" sz="1100" b="0">
                <a:latin typeface="Calibri" pitchFamily="34" charset="0"/>
              </a:rPr>
              <a:t>- ФСБ;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87975" y="8329613"/>
            <a:ext cx="1012825" cy="560387"/>
            <a:chOff x="2279" y="1510"/>
            <a:chExt cx="414" cy="17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62" y="1510"/>
              <a:ext cx="251" cy="177"/>
              <a:chOff x="2244" y="1133"/>
              <a:chExt cx="454" cy="43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44" y="1162"/>
                <a:ext cx="38" cy="406"/>
                <a:chOff x="3364" y="1709"/>
                <a:chExt cx="33" cy="406"/>
              </a:xfrm>
            </p:grpSpPr>
            <p:grpSp>
              <p:nvGrpSpPr>
                <p:cNvPr id="5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364" y="1709"/>
                  <a:ext cx="32" cy="406"/>
                  <a:chOff x="901" y="2135"/>
                  <a:chExt cx="156" cy="3009"/>
                </a:xfrm>
              </p:grpSpPr>
              <p:sp>
                <p:nvSpPr>
                  <p:cNvPr id="8301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973" y="2135"/>
                    <a:ext cx="84" cy="3001"/>
                  </a:xfrm>
                  <a:custGeom>
                    <a:avLst/>
                    <a:gdLst>
                      <a:gd name="T0" fmla="*/ 41 w 84"/>
                      <a:gd name="T1" fmla="*/ 0 h 3001"/>
                      <a:gd name="T2" fmla="*/ 83 w 84"/>
                      <a:gd name="T3" fmla="*/ 0 h 3001"/>
                      <a:gd name="T4" fmla="*/ 83 w 84"/>
                      <a:gd name="T5" fmla="*/ 3000 h 3001"/>
                      <a:gd name="T6" fmla="*/ 0 w 84"/>
                      <a:gd name="T7" fmla="*/ 3000 h 3001"/>
                      <a:gd name="T8" fmla="*/ 41 w 84"/>
                      <a:gd name="T9" fmla="*/ 0 h 30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3001"/>
                      <a:gd name="T17" fmla="*/ 84 w 84"/>
                      <a:gd name="T18" fmla="*/ 3001 h 30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3001">
                        <a:moveTo>
                          <a:pt x="41" y="0"/>
                        </a:moveTo>
                        <a:lnTo>
                          <a:pt x="83" y="0"/>
                        </a:lnTo>
                        <a:lnTo>
                          <a:pt x="83" y="3000"/>
                        </a:lnTo>
                        <a:lnTo>
                          <a:pt x="0" y="3000"/>
                        </a:lnTo>
                        <a:lnTo>
                          <a:pt x="41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99933"/>
                      </a:gs>
                      <a:gs pos="100000">
                        <a:srgbClr val="7A7A29"/>
                      </a:gs>
                    </a:gsLst>
                    <a:lin ang="0" scaled="1"/>
                  </a:gra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lIns="91432" tIns="45716" rIns="91432" bIns="45716"/>
                  <a:lstStyle/>
                  <a:p>
                    <a:endParaRPr lang="ru-RU"/>
                  </a:p>
                </p:txBody>
              </p:sp>
              <p:sp>
                <p:nvSpPr>
                  <p:cNvPr id="8302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901" y="2143"/>
                    <a:ext cx="121" cy="3001"/>
                  </a:xfrm>
                  <a:custGeom>
                    <a:avLst/>
                    <a:gdLst>
                      <a:gd name="T0" fmla="*/ 57 w 121"/>
                      <a:gd name="T1" fmla="*/ 0 h 3001"/>
                      <a:gd name="T2" fmla="*/ 111 w 121"/>
                      <a:gd name="T3" fmla="*/ 0 h 3001"/>
                      <a:gd name="T4" fmla="*/ 120 w 121"/>
                      <a:gd name="T5" fmla="*/ 3000 h 3001"/>
                      <a:gd name="T6" fmla="*/ 0 w 121"/>
                      <a:gd name="T7" fmla="*/ 3000 h 3001"/>
                      <a:gd name="T8" fmla="*/ 57 w 121"/>
                      <a:gd name="T9" fmla="*/ 0 h 30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1"/>
                      <a:gd name="T16" fmla="*/ 0 h 3001"/>
                      <a:gd name="T17" fmla="*/ 121 w 121"/>
                      <a:gd name="T18" fmla="*/ 3001 h 30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1" h="3001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120" y="3000"/>
                        </a:lnTo>
                        <a:lnTo>
                          <a:pt x="0" y="3000"/>
                        </a:lnTo>
                        <a:lnTo>
                          <a:pt x="5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663300"/>
                      </a:gs>
                      <a:gs pos="100000">
                        <a:srgbClr val="522900"/>
                      </a:gs>
                    </a:gsLst>
                    <a:lin ang="0" scaled="1"/>
                  </a:gra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lIns="91432" tIns="45716" rIns="91432" bIns="45716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99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3383" y="1940"/>
                  <a:ext cx="14" cy="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7840" tIns="63924" rIns="127840" bIns="63924" anchor="ctr"/>
                <a:lstStyle/>
                <a:p>
                  <a:pPr defTabSz="1279525"/>
                  <a:endParaRPr lang="ru-RU" sz="2500" b="0">
                    <a:latin typeface="Calibri" pitchFamily="34" charset="0"/>
                  </a:endParaRPr>
                </a:p>
              </p:txBody>
            </p:sp>
            <p:sp>
              <p:nvSpPr>
                <p:cNvPr id="830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378" y="1722"/>
                  <a:ext cx="14" cy="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7840" tIns="63924" rIns="127840" bIns="63924" anchor="ctr"/>
                <a:lstStyle/>
                <a:p>
                  <a:pPr defTabSz="1279525"/>
                  <a:endParaRPr lang="ru-RU" sz="2500" b="0">
                    <a:latin typeface="Calibri" pitchFamily="34" charset="0"/>
                  </a:endParaRPr>
                </a:p>
              </p:txBody>
            </p:sp>
          </p:grpSp>
          <p:pic>
            <p:nvPicPr>
              <p:cNvPr id="8297" name="Picture 11" descr="флаг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45" y="1133"/>
                <a:ext cx="45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279" y="1544"/>
              <a:ext cx="414" cy="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873125">
                <a:defRPr/>
              </a:pPr>
              <a:r>
                <a:rPr lang="ru-RU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ГУ</a:t>
              </a:r>
            </a:p>
          </p:txBody>
        </p:sp>
      </p:grpSp>
      <p:grpSp>
        <p:nvGrpSpPr>
          <p:cNvPr id="6" name="Group 194"/>
          <p:cNvGrpSpPr>
            <a:grpSpLocks/>
          </p:cNvGrpSpPr>
          <p:nvPr/>
        </p:nvGrpSpPr>
        <p:grpSpPr bwMode="auto">
          <a:xfrm>
            <a:off x="0" y="5810250"/>
            <a:ext cx="1098550" cy="512763"/>
            <a:chOff x="2306" y="1519"/>
            <a:chExt cx="414" cy="167"/>
          </a:xfrm>
        </p:grpSpPr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2362" y="1519"/>
              <a:ext cx="251" cy="167"/>
              <a:chOff x="2244" y="1157"/>
              <a:chExt cx="454" cy="411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2244" y="1162"/>
                <a:ext cx="38" cy="406"/>
                <a:chOff x="3364" y="1709"/>
                <a:chExt cx="33" cy="406"/>
              </a:xfrm>
            </p:grpSpPr>
            <p:grpSp>
              <p:nvGrpSpPr>
                <p:cNvPr id="9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3364" y="1709"/>
                  <a:ext cx="32" cy="406"/>
                  <a:chOff x="901" y="2135"/>
                  <a:chExt cx="156" cy="3009"/>
                </a:xfrm>
              </p:grpSpPr>
              <p:sp>
                <p:nvSpPr>
                  <p:cNvPr id="8292" name="Freeform 198"/>
                  <p:cNvSpPr>
                    <a:spLocks noChangeAspect="1"/>
                  </p:cNvSpPr>
                  <p:nvPr/>
                </p:nvSpPr>
                <p:spPr bwMode="auto">
                  <a:xfrm>
                    <a:off x="973" y="2135"/>
                    <a:ext cx="84" cy="3001"/>
                  </a:xfrm>
                  <a:custGeom>
                    <a:avLst/>
                    <a:gdLst>
                      <a:gd name="T0" fmla="*/ 41 w 84"/>
                      <a:gd name="T1" fmla="*/ 0 h 3001"/>
                      <a:gd name="T2" fmla="*/ 83 w 84"/>
                      <a:gd name="T3" fmla="*/ 0 h 3001"/>
                      <a:gd name="T4" fmla="*/ 83 w 84"/>
                      <a:gd name="T5" fmla="*/ 3000 h 3001"/>
                      <a:gd name="T6" fmla="*/ 0 w 84"/>
                      <a:gd name="T7" fmla="*/ 3000 h 3001"/>
                      <a:gd name="T8" fmla="*/ 41 w 84"/>
                      <a:gd name="T9" fmla="*/ 0 h 30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3001"/>
                      <a:gd name="T17" fmla="*/ 84 w 84"/>
                      <a:gd name="T18" fmla="*/ 3001 h 30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3001">
                        <a:moveTo>
                          <a:pt x="41" y="0"/>
                        </a:moveTo>
                        <a:lnTo>
                          <a:pt x="83" y="0"/>
                        </a:lnTo>
                        <a:lnTo>
                          <a:pt x="83" y="3000"/>
                        </a:lnTo>
                        <a:lnTo>
                          <a:pt x="0" y="3000"/>
                        </a:lnTo>
                        <a:lnTo>
                          <a:pt x="41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99933"/>
                      </a:gs>
                      <a:gs pos="100000">
                        <a:srgbClr val="7A7A29"/>
                      </a:gs>
                    </a:gsLst>
                    <a:lin ang="0" scaled="1"/>
                  </a:gra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lIns="91403" tIns="45702" rIns="91403" bIns="45702"/>
                  <a:lstStyle/>
                  <a:p>
                    <a:endParaRPr lang="ru-RU"/>
                  </a:p>
                </p:txBody>
              </p:sp>
              <p:sp>
                <p:nvSpPr>
                  <p:cNvPr id="8293" name="Freeform 199"/>
                  <p:cNvSpPr>
                    <a:spLocks noChangeAspect="1"/>
                  </p:cNvSpPr>
                  <p:nvPr/>
                </p:nvSpPr>
                <p:spPr bwMode="auto">
                  <a:xfrm>
                    <a:off x="901" y="2143"/>
                    <a:ext cx="121" cy="3001"/>
                  </a:xfrm>
                  <a:custGeom>
                    <a:avLst/>
                    <a:gdLst>
                      <a:gd name="T0" fmla="*/ 57 w 121"/>
                      <a:gd name="T1" fmla="*/ 0 h 3001"/>
                      <a:gd name="T2" fmla="*/ 111 w 121"/>
                      <a:gd name="T3" fmla="*/ 0 h 3001"/>
                      <a:gd name="T4" fmla="*/ 120 w 121"/>
                      <a:gd name="T5" fmla="*/ 3000 h 3001"/>
                      <a:gd name="T6" fmla="*/ 0 w 121"/>
                      <a:gd name="T7" fmla="*/ 3000 h 3001"/>
                      <a:gd name="T8" fmla="*/ 57 w 121"/>
                      <a:gd name="T9" fmla="*/ 0 h 30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1"/>
                      <a:gd name="T16" fmla="*/ 0 h 3001"/>
                      <a:gd name="T17" fmla="*/ 121 w 121"/>
                      <a:gd name="T18" fmla="*/ 3001 h 30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1" h="3001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120" y="3000"/>
                        </a:lnTo>
                        <a:lnTo>
                          <a:pt x="0" y="3000"/>
                        </a:lnTo>
                        <a:lnTo>
                          <a:pt x="5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663300"/>
                      </a:gs>
                      <a:gs pos="100000">
                        <a:srgbClr val="522900"/>
                      </a:gs>
                    </a:gsLst>
                    <a:lin ang="0" scaled="1"/>
                  </a:gra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lIns="91403" tIns="45702" rIns="91403" bIns="45702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90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3383" y="1940"/>
                  <a:ext cx="14" cy="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7799" tIns="63906" rIns="127799" bIns="63906" anchor="ctr"/>
                <a:lstStyle/>
                <a:p>
                  <a:pPr defTabSz="1273175"/>
                  <a:endParaRPr lang="ru-RU" sz="3500">
                    <a:latin typeface="Calibri" pitchFamily="34" charset="0"/>
                  </a:endParaRPr>
                </a:p>
              </p:txBody>
            </p:sp>
            <p:sp>
              <p:nvSpPr>
                <p:cNvPr id="8291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3378" y="1722"/>
                  <a:ext cx="14" cy="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7799" tIns="63906" rIns="127799" bIns="63906" anchor="ctr"/>
                <a:lstStyle/>
                <a:p>
                  <a:pPr defTabSz="1273175"/>
                  <a:endParaRPr lang="ru-RU" sz="3500">
                    <a:latin typeface="Calibri" pitchFamily="34" charset="0"/>
                  </a:endParaRPr>
                </a:p>
              </p:txBody>
            </p:sp>
          </p:grpSp>
          <p:pic>
            <p:nvPicPr>
              <p:cNvPr id="8288" name="Picture 202" descr="флаг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45" y="1157"/>
                <a:ext cx="45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1" name="Text Box 203"/>
            <p:cNvSpPr txBox="1">
              <a:spLocks noChangeArrowheads="1"/>
            </p:cNvSpPr>
            <p:nvPr/>
          </p:nvSpPr>
          <p:spPr bwMode="auto">
            <a:xfrm>
              <a:off x="2306" y="1548"/>
              <a:ext cx="414" cy="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1222375">
                <a:defRPr/>
              </a:pPr>
              <a:r>
                <a:rPr lang="ru-RU" sz="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СРЦ</a:t>
              </a:r>
            </a:p>
          </p:txBody>
        </p:sp>
      </p:grpSp>
      <p:sp>
        <p:nvSpPr>
          <p:cNvPr id="729118" name="Rectangle 30"/>
          <p:cNvSpPr>
            <a:spLocks noChangeArrowheads="1"/>
          </p:cNvSpPr>
          <p:nvPr/>
        </p:nvSpPr>
        <p:spPr bwMode="auto">
          <a:xfrm>
            <a:off x="0" y="0"/>
            <a:ext cx="12801600" cy="5127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127852" tIns="63931" rIns="127852" bIns="63931">
            <a:spAutoFit/>
          </a:bodyPr>
          <a:lstStyle/>
          <a:p>
            <a:pPr algn="ctr" defTabSz="1279525">
              <a:defRPr/>
            </a:pPr>
            <a:r>
              <a:rPr lang="ru-RU" sz="25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ЗОНА ПОКРЫТИЯ Иркутской области  ТЕЛЕ- И РАДИОВЕЩАНИЕМ</a:t>
            </a:r>
          </a:p>
        </p:txBody>
      </p:sp>
      <p:sp>
        <p:nvSpPr>
          <p:cNvPr id="8212" name="TextBox 54"/>
          <p:cNvSpPr txBox="1">
            <a:spLocks noChangeArrowheads="1"/>
          </p:cNvSpPr>
          <p:nvPr/>
        </p:nvSpPr>
        <p:spPr bwMode="auto">
          <a:xfrm>
            <a:off x="7796213" y="8128000"/>
            <a:ext cx="36290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79" tIns="66947" rIns="133879" bIns="66947">
            <a:spAutoFit/>
          </a:bodyPr>
          <a:lstStyle/>
          <a:p>
            <a:pPr defTabSz="1338263"/>
            <a:r>
              <a:rPr lang="ru-RU" sz="1700" b="0">
                <a:cs typeface="Times New Roman" pitchFamily="18" charset="0"/>
              </a:rPr>
              <a:t>Теле- радиотрансляционная станция</a:t>
            </a:r>
          </a:p>
        </p:txBody>
      </p:sp>
      <p:sp>
        <p:nvSpPr>
          <p:cNvPr id="8213" name="Rectangle 375"/>
          <p:cNvSpPr>
            <a:spLocks noChangeArrowheads="1"/>
          </p:cNvSpPr>
          <p:nvPr/>
        </p:nvSpPr>
        <p:spPr bwMode="auto">
          <a:xfrm>
            <a:off x="6588125" y="7723188"/>
            <a:ext cx="6213475" cy="1878012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127117" tIns="63567" rIns="127117" bIns="63567"/>
          <a:lstStyle/>
          <a:p>
            <a:pPr algn="ctr" defTabSz="1277938"/>
            <a:r>
              <a:rPr lang="ru-RU" sz="1100" b="0"/>
              <a:t>Условные обозначения</a:t>
            </a:r>
          </a:p>
        </p:txBody>
      </p:sp>
      <p:sp>
        <p:nvSpPr>
          <p:cNvPr id="8214" name="TextBox 54"/>
          <p:cNvSpPr txBox="1">
            <a:spLocks noChangeArrowheads="1"/>
          </p:cNvSpPr>
          <p:nvPr/>
        </p:nvSpPr>
        <p:spPr bwMode="auto">
          <a:xfrm>
            <a:off x="7778750" y="8532813"/>
            <a:ext cx="36290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79" tIns="66947" rIns="133879" bIns="66947">
            <a:spAutoFit/>
          </a:bodyPr>
          <a:lstStyle/>
          <a:p>
            <a:pPr defTabSz="1338263"/>
            <a:r>
              <a:rPr lang="ru-RU" sz="1700" b="0">
                <a:cs typeface="Times New Roman" pitchFamily="18" charset="0"/>
              </a:rPr>
              <a:t>Хороший уровень сигнала</a:t>
            </a:r>
          </a:p>
        </p:txBody>
      </p:sp>
      <p:sp>
        <p:nvSpPr>
          <p:cNvPr id="8215" name="Rectangle 8"/>
          <p:cNvSpPr>
            <a:spLocks noChangeAspect="1" noChangeArrowheads="1"/>
          </p:cNvSpPr>
          <p:nvPr/>
        </p:nvSpPr>
        <p:spPr bwMode="auto">
          <a:xfrm>
            <a:off x="7054850" y="8696325"/>
            <a:ext cx="233363" cy="1365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lIns="127866" tIns="63938" rIns="127866" bIns="63938" anchor="ctr"/>
          <a:lstStyle/>
          <a:p>
            <a:pPr defTabSz="1279525"/>
            <a:endParaRPr lang="ru-RU" sz="1700" i="1">
              <a:latin typeface="Arial" charset="0"/>
            </a:endParaRPr>
          </a:p>
        </p:txBody>
      </p:sp>
      <p:sp>
        <p:nvSpPr>
          <p:cNvPr id="8216" name="TextBox 54"/>
          <p:cNvSpPr txBox="1">
            <a:spLocks noChangeArrowheads="1"/>
          </p:cNvSpPr>
          <p:nvPr/>
        </p:nvSpPr>
        <p:spPr bwMode="auto">
          <a:xfrm>
            <a:off x="7796213" y="8947150"/>
            <a:ext cx="36290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79" tIns="66947" rIns="133879" bIns="66947">
            <a:spAutoFit/>
          </a:bodyPr>
          <a:lstStyle/>
          <a:p>
            <a:pPr defTabSz="1338263"/>
            <a:r>
              <a:rPr lang="ru-RU" sz="1700" b="0">
                <a:cs typeface="Times New Roman" pitchFamily="18" charset="0"/>
              </a:rPr>
              <a:t>Удовлетворительный уровень сигнала</a:t>
            </a:r>
          </a:p>
        </p:txBody>
      </p:sp>
      <p:sp>
        <p:nvSpPr>
          <p:cNvPr id="8217" name="Rectangle 8"/>
          <p:cNvSpPr>
            <a:spLocks noChangeAspect="1" noChangeArrowheads="1"/>
          </p:cNvSpPr>
          <p:nvPr/>
        </p:nvSpPr>
        <p:spPr bwMode="auto">
          <a:xfrm>
            <a:off x="7054850" y="9034463"/>
            <a:ext cx="233363" cy="134937"/>
          </a:xfrm>
          <a:prstGeom prst="rect">
            <a:avLst/>
          </a:prstGeom>
          <a:solidFill>
            <a:srgbClr val="FFC000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27866" tIns="63938" rIns="127866" bIns="63938" anchor="ctr"/>
          <a:lstStyle/>
          <a:p>
            <a:pPr defTabSz="1279525"/>
            <a:endParaRPr lang="ru-RU" sz="1700" i="1">
              <a:latin typeface="Arial" charset="0"/>
            </a:endParaRPr>
          </a:p>
        </p:txBody>
      </p:sp>
      <p:grpSp>
        <p:nvGrpSpPr>
          <p:cNvPr id="10" name="Group 167"/>
          <p:cNvGrpSpPr>
            <a:grpSpLocks/>
          </p:cNvGrpSpPr>
          <p:nvPr/>
        </p:nvGrpSpPr>
        <p:grpSpPr bwMode="auto">
          <a:xfrm>
            <a:off x="6961188" y="8067675"/>
            <a:ext cx="463550" cy="461963"/>
            <a:chOff x="3256" y="1842"/>
            <a:chExt cx="224" cy="162"/>
          </a:xfrm>
        </p:grpSpPr>
        <p:sp>
          <p:nvSpPr>
            <p:cNvPr id="8279" name="AutoShape 235"/>
            <p:cNvSpPr>
              <a:spLocks noChangeAspect="1" noChangeArrowheads="1"/>
            </p:cNvSpPr>
            <p:nvPr/>
          </p:nvSpPr>
          <p:spPr bwMode="auto">
            <a:xfrm>
              <a:off x="3256" y="1891"/>
              <a:ext cx="215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92" tIns="40200" rIns="80392" bIns="40200"/>
            <a:lstStyle/>
            <a:p>
              <a:pPr defTabSz="957263"/>
              <a:endParaRPr lang="ru-RU" sz="400" b="0">
                <a:latin typeface="Arial" charset="0"/>
              </a:endParaRPr>
            </a:p>
          </p:txBody>
        </p:sp>
        <p:grpSp>
          <p:nvGrpSpPr>
            <p:cNvPr id="12" name="Group 237"/>
            <p:cNvGrpSpPr>
              <a:grpSpLocks/>
            </p:cNvGrpSpPr>
            <p:nvPr/>
          </p:nvGrpSpPr>
          <p:grpSpPr bwMode="auto">
            <a:xfrm>
              <a:off x="3357" y="1842"/>
              <a:ext cx="123" cy="54"/>
              <a:chOff x="1918" y="2160"/>
              <a:chExt cx="419" cy="283"/>
            </a:xfrm>
          </p:grpSpPr>
          <p:sp>
            <p:nvSpPr>
              <p:cNvPr id="8282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1918" y="2160"/>
                <a:ext cx="140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3" name="Line 239"/>
              <p:cNvSpPr>
                <a:spLocks noChangeAspect="1" noChangeShapeType="1"/>
              </p:cNvSpPr>
              <p:nvPr/>
            </p:nvSpPr>
            <p:spPr bwMode="auto">
              <a:xfrm>
                <a:off x="2058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4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2196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81" name="Text Box 241"/>
            <p:cNvSpPr txBox="1">
              <a:spLocks noChangeArrowheads="1"/>
            </p:cNvSpPr>
            <p:nvPr/>
          </p:nvSpPr>
          <p:spPr bwMode="auto">
            <a:xfrm>
              <a:off x="3280" y="1950"/>
              <a:ext cx="16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/>
              <a:r>
                <a:rPr lang="ru-RU" sz="600">
                  <a:latin typeface="Arial" charset="0"/>
                </a:rPr>
                <a:t>ТВ/РВ</a:t>
              </a:r>
              <a:endParaRPr lang="ru-RU" sz="600" b="0">
                <a:latin typeface="Arial" charset="0"/>
              </a:endParaRPr>
            </a:p>
          </p:txBody>
        </p:sp>
      </p:grpSp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4727575" y="4800600"/>
            <a:ext cx="461963" cy="461963"/>
            <a:chOff x="3256" y="1842"/>
            <a:chExt cx="224" cy="162"/>
          </a:xfrm>
        </p:grpSpPr>
        <p:sp>
          <p:nvSpPr>
            <p:cNvPr id="8273" name="AutoShape 235"/>
            <p:cNvSpPr>
              <a:spLocks noChangeAspect="1" noChangeArrowheads="1"/>
            </p:cNvSpPr>
            <p:nvPr/>
          </p:nvSpPr>
          <p:spPr bwMode="auto">
            <a:xfrm>
              <a:off x="3256" y="1891"/>
              <a:ext cx="215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92" tIns="40200" rIns="80392" bIns="40200"/>
            <a:lstStyle/>
            <a:p>
              <a:pPr defTabSz="957263"/>
              <a:endParaRPr lang="ru-RU" sz="400" b="0">
                <a:latin typeface="Arial" charset="0"/>
              </a:endParaRPr>
            </a:p>
          </p:txBody>
        </p:sp>
        <p:grpSp>
          <p:nvGrpSpPr>
            <p:cNvPr id="14" name="Group 237"/>
            <p:cNvGrpSpPr>
              <a:grpSpLocks/>
            </p:cNvGrpSpPr>
            <p:nvPr/>
          </p:nvGrpSpPr>
          <p:grpSpPr bwMode="auto">
            <a:xfrm>
              <a:off x="3357" y="1842"/>
              <a:ext cx="123" cy="54"/>
              <a:chOff x="1918" y="2160"/>
              <a:chExt cx="419" cy="283"/>
            </a:xfrm>
          </p:grpSpPr>
          <p:sp>
            <p:nvSpPr>
              <p:cNvPr id="8276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1918" y="2160"/>
                <a:ext cx="140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7" name="Line 239"/>
              <p:cNvSpPr>
                <a:spLocks noChangeAspect="1" noChangeShapeType="1"/>
              </p:cNvSpPr>
              <p:nvPr/>
            </p:nvSpPr>
            <p:spPr bwMode="auto">
              <a:xfrm>
                <a:off x="2058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8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2196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75" name="Text Box 241"/>
            <p:cNvSpPr txBox="1">
              <a:spLocks noChangeArrowheads="1"/>
            </p:cNvSpPr>
            <p:nvPr/>
          </p:nvSpPr>
          <p:spPr bwMode="auto">
            <a:xfrm>
              <a:off x="3280" y="1950"/>
              <a:ext cx="16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/>
              <a:r>
                <a:rPr lang="ru-RU" sz="600">
                  <a:latin typeface="Arial" charset="0"/>
                </a:rPr>
                <a:t>ТВ/РВ</a:t>
              </a:r>
              <a:endParaRPr lang="ru-RU" sz="600" b="0">
                <a:latin typeface="Arial" charset="0"/>
              </a:endParaRPr>
            </a:p>
          </p:txBody>
        </p:sp>
      </p:grpSp>
      <p:grpSp>
        <p:nvGrpSpPr>
          <p:cNvPr id="15" name="Group 97"/>
          <p:cNvGrpSpPr>
            <a:grpSpLocks/>
          </p:cNvGrpSpPr>
          <p:nvPr/>
        </p:nvGrpSpPr>
        <p:grpSpPr bwMode="auto">
          <a:xfrm>
            <a:off x="4445000" y="5810250"/>
            <a:ext cx="465138" cy="461963"/>
            <a:chOff x="3256" y="1842"/>
            <a:chExt cx="224" cy="162"/>
          </a:xfrm>
        </p:grpSpPr>
        <p:sp>
          <p:nvSpPr>
            <p:cNvPr id="8267" name="AutoShape 235"/>
            <p:cNvSpPr>
              <a:spLocks noChangeAspect="1" noChangeArrowheads="1"/>
            </p:cNvSpPr>
            <p:nvPr/>
          </p:nvSpPr>
          <p:spPr bwMode="auto">
            <a:xfrm>
              <a:off x="3256" y="1891"/>
              <a:ext cx="215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92" tIns="40200" rIns="80392" bIns="40200"/>
            <a:lstStyle/>
            <a:p>
              <a:pPr defTabSz="957263"/>
              <a:endParaRPr lang="ru-RU" sz="400" b="0">
                <a:latin typeface="Arial" charset="0"/>
              </a:endParaRPr>
            </a:p>
          </p:txBody>
        </p:sp>
        <p:grpSp>
          <p:nvGrpSpPr>
            <p:cNvPr id="16" name="Group 237"/>
            <p:cNvGrpSpPr>
              <a:grpSpLocks/>
            </p:cNvGrpSpPr>
            <p:nvPr/>
          </p:nvGrpSpPr>
          <p:grpSpPr bwMode="auto">
            <a:xfrm>
              <a:off x="3357" y="1842"/>
              <a:ext cx="123" cy="54"/>
              <a:chOff x="1918" y="2160"/>
              <a:chExt cx="419" cy="283"/>
            </a:xfrm>
          </p:grpSpPr>
          <p:sp>
            <p:nvSpPr>
              <p:cNvPr id="8270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1918" y="2160"/>
                <a:ext cx="140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1" name="Line 239"/>
              <p:cNvSpPr>
                <a:spLocks noChangeAspect="1" noChangeShapeType="1"/>
              </p:cNvSpPr>
              <p:nvPr/>
            </p:nvSpPr>
            <p:spPr bwMode="auto">
              <a:xfrm>
                <a:off x="2058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2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2196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69" name="Text Box 241"/>
            <p:cNvSpPr txBox="1">
              <a:spLocks noChangeArrowheads="1"/>
            </p:cNvSpPr>
            <p:nvPr/>
          </p:nvSpPr>
          <p:spPr bwMode="auto">
            <a:xfrm>
              <a:off x="3280" y="1950"/>
              <a:ext cx="16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/>
              <a:r>
                <a:rPr lang="ru-RU" sz="600">
                  <a:latin typeface="Arial" charset="0"/>
                </a:rPr>
                <a:t>ТВ/РВ</a:t>
              </a:r>
              <a:endParaRPr lang="ru-RU" sz="600" b="0">
                <a:latin typeface="Arial" charset="0"/>
              </a:endParaRPr>
            </a:p>
          </p:txBody>
        </p:sp>
      </p:grpSp>
      <p:grpSp>
        <p:nvGrpSpPr>
          <p:cNvPr id="17" name="Group 97"/>
          <p:cNvGrpSpPr>
            <a:grpSpLocks/>
          </p:cNvGrpSpPr>
          <p:nvPr/>
        </p:nvGrpSpPr>
        <p:grpSpPr bwMode="auto">
          <a:xfrm>
            <a:off x="2493963" y="6211888"/>
            <a:ext cx="461962" cy="461962"/>
            <a:chOff x="3256" y="1842"/>
            <a:chExt cx="224" cy="162"/>
          </a:xfrm>
        </p:grpSpPr>
        <p:sp>
          <p:nvSpPr>
            <p:cNvPr id="8261" name="AutoShape 235"/>
            <p:cNvSpPr>
              <a:spLocks noChangeAspect="1" noChangeArrowheads="1"/>
            </p:cNvSpPr>
            <p:nvPr/>
          </p:nvSpPr>
          <p:spPr bwMode="auto">
            <a:xfrm>
              <a:off x="3256" y="1891"/>
              <a:ext cx="215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92" tIns="40200" rIns="80392" bIns="40200"/>
            <a:lstStyle/>
            <a:p>
              <a:pPr defTabSz="957263"/>
              <a:endParaRPr lang="ru-RU" sz="400" b="0">
                <a:latin typeface="Arial" charset="0"/>
              </a:endParaRPr>
            </a:p>
          </p:txBody>
        </p:sp>
        <p:grpSp>
          <p:nvGrpSpPr>
            <p:cNvPr id="18" name="Group 237"/>
            <p:cNvGrpSpPr>
              <a:grpSpLocks/>
            </p:cNvGrpSpPr>
            <p:nvPr/>
          </p:nvGrpSpPr>
          <p:grpSpPr bwMode="auto">
            <a:xfrm>
              <a:off x="3357" y="1842"/>
              <a:ext cx="123" cy="54"/>
              <a:chOff x="1918" y="2160"/>
              <a:chExt cx="419" cy="283"/>
            </a:xfrm>
          </p:grpSpPr>
          <p:sp>
            <p:nvSpPr>
              <p:cNvPr id="8264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1918" y="2160"/>
                <a:ext cx="140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5" name="Line 239"/>
              <p:cNvSpPr>
                <a:spLocks noChangeAspect="1" noChangeShapeType="1"/>
              </p:cNvSpPr>
              <p:nvPr/>
            </p:nvSpPr>
            <p:spPr bwMode="auto">
              <a:xfrm>
                <a:off x="2058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6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2196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63" name="Text Box 241"/>
            <p:cNvSpPr txBox="1">
              <a:spLocks noChangeArrowheads="1"/>
            </p:cNvSpPr>
            <p:nvPr/>
          </p:nvSpPr>
          <p:spPr bwMode="auto">
            <a:xfrm>
              <a:off x="3280" y="1950"/>
              <a:ext cx="16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/>
              <a:r>
                <a:rPr lang="ru-RU" sz="600">
                  <a:latin typeface="Arial" charset="0"/>
                </a:rPr>
                <a:t>ТВ/РВ</a:t>
              </a:r>
              <a:endParaRPr lang="ru-RU" sz="600" b="0">
                <a:latin typeface="Arial" charset="0"/>
              </a:endParaRPr>
            </a:p>
          </p:txBody>
        </p:sp>
      </p:grpSp>
      <p:grpSp>
        <p:nvGrpSpPr>
          <p:cNvPr id="19" name="Group 97"/>
          <p:cNvGrpSpPr>
            <a:grpSpLocks/>
          </p:cNvGrpSpPr>
          <p:nvPr/>
        </p:nvGrpSpPr>
        <p:grpSpPr bwMode="auto">
          <a:xfrm>
            <a:off x="3143250" y="6918325"/>
            <a:ext cx="463550" cy="461963"/>
            <a:chOff x="3256" y="1842"/>
            <a:chExt cx="224" cy="162"/>
          </a:xfrm>
        </p:grpSpPr>
        <p:sp>
          <p:nvSpPr>
            <p:cNvPr id="8255" name="AutoShape 235"/>
            <p:cNvSpPr>
              <a:spLocks noChangeAspect="1" noChangeArrowheads="1"/>
            </p:cNvSpPr>
            <p:nvPr/>
          </p:nvSpPr>
          <p:spPr bwMode="auto">
            <a:xfrm>
              <a:off x="3256" y="1891"/>
              <a:ext cx="215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92" tIns="40200" rIns="80392" bIns="40200"/>
            <a:lstStyle/>
            <a:p>
              <a:pPr defTabSz="957263"/>
              <a:endParaRPr lang="ru-RU" sz="400" b="0">
                <a:latin typeface="Arial" charset="0"/>
              </a:endParaRPr>
            </a:p>
          </p:txBody>
        </p:sp>
        <p:grpSp>
          <p:nvGrpSpPr>
            <p:cNvPr id="20" name="Group 237"/>
            <p:cNvGrpSpPr>
              <a:grpSpLocks/>
            </p:cNvGrpSpPr>
            <p:nvPr/>
          </p:nvGrpSpPr>
          <p:grpSpPr bwMode="auto">
            <a:xfrm>
              <a:off x="3357" y="1842"/>
              <a:ext cx="123" cy="54"/>
              <a:chOff x="1918" y="2160"/>
              <a:chExt cx="419" cy="283"/>
            </a:xfrm>
          </p:grpSpPr>
          <p:sp>
            <p:nvSpPr>
              <p:cNvPr id="8258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1918" y="2160"/>
                <a:ext cx="140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9" name="Line 239"/>
              <p:cNvSpPr>
                <a:spLocks noChangeAspect="1" noChangeShapeType="1"/>
              </p:cNvSpPr>
              <p:nvPr/>
            </p:nvSpPr>
            <p:spPr bwMode="auto">
              <a:xfrm>
                <a:off x="2058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0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2196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57" name="Text Box 241"/>
            <p:cNvSpPr txBox="1">
              <a:spLocks noChangeArrowheads="1"/>
            </p:cNvSpPr>
            <p:nvPr/>
          </p:nvSpPr>
          <p:spPr bwMode="auto">
            <a:xfrm>
              <a:off x="3280" y="1950"/>
              <a:ext cx="16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/>
              <a:r>
                <a:rPr lang="ru-RU" sz="600">
                  <a:latin typeface="Arial" charset="0"/>
                </a:rPr>
                <a:t>ТВ/РВ</a:t>
              </a:r>
              <a:endParaRPr lang="ru-RU" sz="600" b="0">
                <a:latin typeface="Arial" charset="0"/>
              </a:endParaRPr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3795713" y="7118350"/>
            <a:ext cx="461962" cy="461963"/>
            <a:chOff x="3256" y="1842"/>
            <a:chExt cx="224" cy="162"/>
          </a:xfrm>
        </p:grpSpPr>
        <p:sp>
          <p:nvSpPr>
            <p:cNvPr id="8249" name="AutoShape 235"/>
            <p:cNvSpPr>
              <a:spLocks noChangeAspect="1" noChangeArrowheads="1"/>
            </p:cNvSpPr>
            <p:nvPr/>
          </p:nvSpPr>
          <p:spPr bwMode="auto">
            <a:xfrm>
              <a:off x="3256" y="1891"/>
              <a:ext cx="215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92" tIns="40200" rIns="80392" bIns="40200"/>
            <a:lstStyle/>
            <a:p>
              <a:pPr defTabSz="957263"/>
              <a:endParaRPr lang="ru-RU" sz="400" b="0">
                <a:latin typeface="Arial" charset="0"/>
              </a:endParaRPr>
            </a:p>
          </p:txBody>
        </p:sp>
        <p:grpSp>
          <p:nvGrpSpPr>
            <p:cNvPr id="22" name="Group 237"/>
            <p:cNvGrpSpPr>
              <a:grpSpLocks/>
            </p:cNvGrpSpPr>
            <p:nvPr/>
          </p:nvGrpSpPr>
          <p:grpSpPr bwMode="auto">
            <a:xfrm>
              <a:off x="3357" y="1842"/>
              <a:ext cx="123" cy="54"/>
              <a:chOff x="1918" y="2160"/>
              <a:chExt cx="419" cy="283"/>
            </a:xfrm>
          </p:grpSpPr>
          <p:sp>
            <p:nvSpPr>
              <p:cNvPr id="8252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1918" y="2160"/>
                <a:ext cx="140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3" name="Line 239"/>
              <p:cNvSpPr>
                <a:spLocks noChangeAspect="1" noChangeShapeType="1"/>
              </p:cNvSpPr>
              <p:nvPr/>
            </p:nvSpPr>
            <p:spPr bwMode="auto">
              <a:xfrm>
                <a:off x="2058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4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2196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51" name="Text Box 241"/>
            <p:cNvSpPr txBox="1">
              <a:spLocks noChangeArrowheads="1"/>
            </p:cNvSpPr>
            <p:nvPr/>
          </p:nvSpPr>
          <p:spPr bwMode="auto">
            <a:xfrm>
              <a:off x="3280" y="1950"/>
              <a:ext cx="16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/>
              <a:r>
                <a:rPr lang="ru-RU" sz="600">
                  <a:latin typeface="Arial" charset="0"/>
                </a:rPr>
                <a:t>ТВ/РВ</a:t>
              </a:r>
              <a:endParaRPr lang="ru-RU" sz="600" b="0">
                <a:latin typeface="Arial" charset="0"/>
              </a:endParaRPr>
            </a:p>
          </p:txBody>
        </p:sp>
      </p:grpSp>
      <p:grpSp>
        <p:nvGrpSpPr>
          <p:cNvPr id="23" name="Group 97"/>
          <p:cNvGrpSpPr>
            <a:grpSpLocks/>
          </p:cNvGrpSpPr>
          <p:nvPr/>
        </p:nvGrpSpPr>
        <p:grpSpPr bwMode="auto">
          <a:xfrm>
            <a:off x="4632325" y="7523163"/>
            <a:ext cx="463550" cy="461962"/>
            <a:chOff x="3256" y="1842"/>
            <a:chExt cx="224" cy="162"/>
          </a:xfrm>
        </p:grpSpPr>
        <p:sp>
          <p:nvSpPr>
            <p:cNvPr id="8243" name="AutoShape 235"/>
            <p:cNvSpPr>
              <a:spLocks noChangeAspect="1" noChangeArrowheads="1"/>
            </p:cNvSpPr>
            <p:nvPr/>
          </p:nvSpPr>
          <p:spPr bwMode="auto">
            <a:xfrm>
              <a:off x="3256" y="1891"/>
              <a:ext cx="215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92" tIns="40200" rIns="80392" bIns="40200"/>
            <a:lstStyle/>
            <a:p>
              <a:pPr defTabSz="957263"/>
              <a:endParaRPr lang="ru-RU" sz="400" b="0">
                <a:latin typeface="Arial" charset="0"/>
              </a:endParaRPr>
            </a:p>
          </p:txBody>
        </p:sp>
        <p:grpSp>
          <p:nvGrpSpPr>
            <p:cNvPr id="24" name="Group 237"/>
            <p:cNvGrpSpPr>
              <a:grpSpLocks/>
            </p:cNvGrpSpPr>
            <p:nvPr/>
          </p:nvGrpSpPr>
          <p:grpSpPr bwMode="auto">
            <a:xfrm>
              <a:off x="3357" y="1842"/>
              <a:ext cx="123" cy="54"/>
              <a:chOff x="1918" y="2160"/>
              <a:chExt cx="419" cy="283"/>
            </a:xfrm>
          </p:grpSpPr>
          <p:sp>
            <p:nvSpPr>
              <p:cNvPr id="8246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1918" y="2160"/>
                <a:ext cx="140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7" name="Line 239"/>
              <p:cNvSpPr>
                <a:spLocks noChangeAspect="1" noChangeShapeType="1"/>
              </p:cNvSpPr>
              <p:nvPr/>
            </p:nvSpPr>
            <p:spPr bwMode="auto">
              <a:xfrm>
                <a:off x="2058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8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2196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45" name="Text Box 241"/>
            <p:cNvSpPr txBox="1">
              <a:spLocks noChangeArrowheads="1"/>
            </p:cNvSpPr>
            <p:nvPr/>
          </p:nvSpPr>
          <p:spPr bwMode="auto">
            <a:xfrm>
              <a:off x="3280" y="1950"/>
              <a:ext cx="16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/>
              <a:r>
                <a:rPr lang="ru-RU" sz="600">
                  <a:latin typeface="Arial" charset="0"/>
                </a:rPr>
                <a:t>ТВ/РВ</a:t>
              </a:r>
              <a:endParaRPr lang="ru-RU" sz="600" b="0">
                <a:latin typeface="Arial" charset="0"/>
              </a:endParaRPr>
            </a:p>
          </p:txBody>
        </p:sp>
      </p:grpSp>
      <p:grpSp>
        <p:nvGrpSpPr>
          <p:cNvPr id="25" name="Group 97"/>
          <p:cNvGrpSpPr>
            <a:grpSpLocks/>
          </p:cNvGrpSpPr>
          <p:nvPr/>
        </p:nvGrpSpPr>
        <p:grpSpPr bwMode="auto">
          <a:xfrm>
            <a:off x="5099050" y="8128000"/>
            <a:ext cx="461963" cy="461963"/>
            <a:chOff x="3256" y="1842"/>
            <a:chExt cx="224" cy="162"/>
          </a:xfrm>
        </p:grpSpPr>
        <p:sp>
          <p:nvSpPr>
            <p:cNvPr id="8237" name="AutoShape 235"/>
            <p:cNvSpPr>
              <a:spLocks noChangeAspect="1" noChangeArrowheads="1"/>
            </p:cNvSpPr>
            <p:nvPr/>
          </p:nvSpPr>
          <p:spPr bwMode="auto">
            <a:xfrm>
              <a:off x="3256" y="1891"/>
              <a:ext cx="215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92" tIns="40200" rIns="80392" bIns="40200"/>
            <a:lstStyle/>
            <a:p>
              <a:pPr defTabSz="957263"/>
              <a:endParaRPr lang="ru-RU" sz="400" b="0">
                <a:latin typeface="Arial" charset="0"/>
              </a:endParaRPr>
            </a:p>
          </p:txBody>
        </p:sp>
        <p:grpSp>
          <p:nvGrpSpPr>
            <p:cNvPr id="26" name="Group 237"/>
            <p:cNvGrpSpPr>
              <a:grpSpLocks/>
            </p:cNvGrpSpPr>
            <p:nvPr/>
          </p:nvGrpSpPr>
          <p:grpSpPr bwMode="auto">
            <a:xfrm>
              <a:off x="3357" y="1842"/>
              <a:ext cx="123" cy="54"/>
              <a:chOff x="1918" y="2160"/>
              <a:chExt cx="419" cy="283"/>
            </a:xfrm>
          </p:grpSpPr>
          <p:sp>
            <p:nvSpPr>
              <p:cNvPr id="8240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1918" y="2160"/>
                <a:ext cx="140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1" name="Line 239"/>
              <p:cNvSpPr>
                <a:spLocks noChangeAspect="1" noChangeShapeType="1"/>
              </p:cNvSpPr>
              <p:nvPr/>
            </p:nvSpPr>
            <p:spPr bwMode="auto">
              <a:xfrm>
                <a:off x="2058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2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2196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39" name="Text Box 241"/>
            <p:cNvSpPr txBox="1">
              <a:spLocks noChangeArrowheads="1"/>
            </p:cNvSpPr>
            <p:nvPr/>
          </p:nvSpPr>
          <p:spPr bwMode="auto">
            <a:xfrm>
              <a:off x="3280" y="1950"/>
              <a:ext cx="16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/>
              <a:r>
                <a:rPr lang="ru-RU" sz="600">
                  <a:latin typeface="Arial" charset="0"/>
                </a:rPr>
                <a:t>ТВ/РВ</a:t>
              </a:r>
              <a:endParaRPr lang="ru-RU" sz="600" b="0">
                <a:latin typeface="Arial" charset="0"/>
              </a:endParaRPr>
            </a:p>
          </p:txBody>
        </p:sp>
      </p:grpSp>
      <p:grpSp>
        <p:nvGrpSpPr>
          <p:cNvPr id="27" name="Group 97"/>
          <p:cNvGrpSpPr>
            <a:grpSpLocks/>
          </p:cNvGrpSpPr>
          <p:nvPr/>
        </p:nvGrpSpPr>
        <p:grpSpPr bwMode="auto">
          <a:xfrm>
            <a:off x="5562600" y="8632825"/>
            <a:ext cx="465138" cy="461963"/>
            <a:chOff x="3256" y="1842"/>
            <a:chExt cx="224" cy="162"/>
          </a:xfrm>
        </p:grpSpPr>
        <p:sp>
          <p:nvSpPr>
            <p:cNvPr id="8231" name="AutoShape 235"/>
            <p:cNvSpPr>
              <a:spLocks noChangeAspect="1" noChangeArrowheads="1"/>
            </p:cNvSpPr>
            <p:nvPr/>
          </p:nvSpPr>
          <p:spPr bwMode="auto">
            <a:xfrm>
              <a:off x="3256" y="1891"/>
              <a:ext cx="215" cy="1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392" tIns="40200" rIns="80392" bIns="40200"/>
            <a:lstStyle/>
            <a:p>
              <a:pPr defTabSz="957263"/>
              <a:endParaRPr lang="ru-RU" sz="400" b="0">
                <a:latin typeface="Arial" charset="0"/>
              </a:endParaRPr>
            </a:p>
          </p:txBody>
        </p:sp>
        <p:grpSp>
          <p:nvGrpSpPr>
            <p:cNvPr id="28" name="Group 237"/>
            <p:cNvGrpSpPr>
              <a:grpSpLocks/>
            </p:cNvGrpSpPr>
            <p:nvPr/>
          </p:nvGrpSpPr>
          <p:grpSpPr bwMode="auto">
            <a:xfrm>
              <a:off x="3357" y="1842"/>
              <a:ext cx="123" cy="54"/>
              <a:chOff x="1918" y="2160"/>
              <a:chExt cx="419" cy="283"/>
            </a:xfrm>
          </p:grpSpPr>
          <p:sp>
            <p:nvSpPr>
              <p:cNvPr id="8234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1918" y="2160"/>
                <a:ext cx="140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5" name="Line 239"/>
              <p:cNvSpPr>
                <a:spLocks noChangeAspect="1" noChangeShapeType="1"/>
              </p:cNvSpPr>
              <p:nvPr/>
            </p:nvSpPr>
            <p:spPr bwMode="auto">
              <a:xfrm>
                <a:off x="2058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6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2196" y="2160"/>
                <a:ext cx="141" cy="2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33" name="Text Box 241"/>
            <p:cNvSpPr txBox="1">
              <a:spLocks noChangeArrowheads="1"/>
            </p:cNvSpPr>
            <p:nvPr/>
          </p:nvSpPr>
          <p:spPr bwMode="auto">
            <a:xfrm>
              <a:off x="3280" y="1950"/>
              <a:ext cx="16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/>
              <a:r>
                <a:rPr lang="ru-RU" sz="600">
                  <a:latin typeface="Arial" charset="0"/>
                </a:rPr>
                <a:t>ТВ/РВ</a:t>
              </a:r>
              <a:endParaRPr lang="ru-RU" sz="600" b="0">
                <a:latin typeface="Arial" charset="0"/>
              </a:endParaRPr>
            </a:p>
          </p:txBody>
        </p:sp>
      </p:grpSp>
      <p:pic>
        <p:nvPicPr>
          <p:cNvPr id="8227" name="Picture 2" descr="C:\Users\bsvs\Desktop\пейзажи\готовое\спутник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0750" y="2987675"/>
            <a:ext cx="13589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2" descr="C:\Users\bsvs\Desktop\пейзажи\готовое\спутни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61688" y="8027988"/>
            <a:ext cx="7445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Объект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843588" y="6719888"/>
          <a:ext cx="3286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8" name="Visio" r:id="rId9" imgW="594495" imgH="880526" progId="">
                  <p:embed/>
                </p:oleObj>
              </mc:Choice>
              <mc:Fallback>
                <p:oleObj name="Visio" r:id="rId9" imgW="594495" imgH="880526" progId="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6719888"/>
                        <a:ext cx="328612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54850" y="1978025"/>
          <a:ext cx="45243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9" name="Visio" r:id="rId11" imgW="594495" imgH="880526" progId="">
                  <p:embed/>
                </p:oleObj>
              </mc:Choice>
              <mc:Fallback>
                <p:oleObj name="Visio" r:id="rId11" imgW="594495" imgH="880526" progId="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1978025"/>
                        <a:ext cx="452438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9" name="TextBox 54"/>
          <p:cNvSpPr txBox="1">
            <a:spLocks noChangeArrowheads="1"/>
          </p:cNvSpPr>
          <p:nvPr/>
        </p:nvSpPr>
        <p:spPr bwMode="auto">
          <a:xfrm>
            <a:off x="7424738" y="8128000"/>
            <a:ext cx="38163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79" tIns="66947" rIns="133879" bIns="66947">
            <a:spAutoFit/>
          </a:bodyPr>
          <a:lstStyle/>
          <a:p>
            <a:pPr defTabSz="1338263"/>
            <a:r>
              <a:rPr lang="ru-RU" sz="1700" b="0">
                <a:cs typeface="Times New Roman" pitchFamily="18" charset="0"/>
              </a:rPr>
              <a:t>- Теле- радиотрансляционная станция</a:t>
            </a:r>
          </a:p>
        </p:txBody>
      </p:sp>
      <p:sp>
        <p:nvSpPr>
          <p:cNvPr id="8230" name="TextBox 54"/>
          <p:cNvSpPr txBox="1">
            <a:spLocks noChangeArrowheads="1"/>
          </p:cNvSpPr>
          <p:nvPr/>
        </p:nvSpPr>
        <p:spPr bwMode="auto">
          <a:xfrm>
            <a:off x="11241088" y="8529638"/>
            <a:ext cx="36274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79" tIns="66947" rIns="133879" bIns="66947">
            <a:spAutoFit/>
          </a:bodyPr>
          <a:lstStyle/>
          <a:p>
            <a:pPr defTabSz="1338263">
              <a:buFontTx/>
              <a:buChar char="-"/>
            </a:pPr>
            <a:r>
              <a:rPr lang="ru-RU" sz="1400" b="0">
                <a:cs typeface="Times New Roman" pitchFamily="18" charset="0"/>
              </a:rPr>
              <a:t>Спутниковое </a:t>
            </a:r>
          </a:p>
          <a:p>
            <a:pPr defTabSz="1338263">
              <a:buFontTx/>
              <a:buChar char="-"/>
            </a:pPr>
            <a:r>
              <a:rPr lang="ru-RU" sz="1400" b="0">
                <a:cs typeface="Times New Roman" pitchFamily="18" charset="0"/>
              </a:rPr>
              <a:t>телерадиовещание</a:t>
            </a:r>
          </a:p>
        </p:txBody>
      </p:sp>
      <p:graphicFrame>
        <p:nvGraphicFramePr>
          <p:cNvPr id="8196" name="Object 10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0217150" y="4799013"/>
          <a:ext cx="4524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0" name="Visio" r:id="rId12" imgW="594495" imgH="880526" progId="">
                  <p:embed/>
                </p:oleObj>
              </mc:Choice>
              <mc:Fallback>
                <p:oleObj name="Visio" r:id="rId12" imgW="594495" imgH="880526" progId="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150" y="4799013"/>
                        <a:ext cx="452438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07"/>
          <p:cNvGraphicFramePr>
            <a:graphicFrameLocks noChangeAspect="1"/>
          </p:cNvGraphicFramePr>
          <p:nvPr/>
        </p:nvGraphicFramePr>
        <p:xfrm>
          <a:off x="7145338" y="4700588"/>
          <a:ext cx="3937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1" name="Visio" r:id="rId13" imgW="594495" imgH="880526" progId="">
                  <p:embed/>
                </p:oleObj>
              </mc:Choice>
              <mc:Fallback>
                <p:oleObj name="Visio" r:id="rId13" imgW="594495" imgH="880526" progId="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4700588"/>
                        <a:ext cx="3937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08"/>
          <p:cNvGraphicFramePr>
            <a:graphicFrameLocks noChangeAspect="1"/>
          </p:cNvGraphicFramePr>
          <p:nvPr/>
        </p:nvGraphicFramePr>
        <p:xfrm>
          <a:off x="6121400" y="5507038"/>
          <a:ext cx="3952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2" name="Visio" r:id="rId14" imgW="594495" imgH="880526" progId="">
                  <p:embed/>
                </p:oleObj>
              </mc:Choice>
              <mc:Fallback>
                <p:oleObj name="Visio" r:id="rId14" imgW="594495" imgH="880526" progId="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5507038"/>
                        <a:ext cx="395288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09"/>
          <p:cNvGraphicFramePr>
            <a:graphicFrameLocks noChangeAspect="1"/>
          </p:cNvGraphicFramePr>
          <p:nvPr/>
        </p:nvGraphicFramePr>
        <p:xfrm>
          <a:off x="5562600" y="5405438"/>
          <a:ext cx="3952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3" name="Visio" r:id="rId15" imgW="594495" imgH="880526" progId="">
                  <p:embed/>
                </p:oleObj>
              </mc:Choice>
              <mc:Fallback>
                <p:oleObj name="Visio" r:id="rId15" imgW="594495" imgH="880526" progId="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405438"/>
                        <a:ext cx="395288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10"/>
          <p:cNvGraphicFramePr>
            <a:graphicFrameLocks noChangeAspect="1"/>
          </p:cNvGraphicFramePr>
          <p:nvPr/>
        </p:nvGraphicFramePr>
        <p:xfrm>
          <a:off x="7145338" y="5810250"/>
          <a:ext cx="3937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4" name="Visio" r:id="rId16" imgW="594495" imgH="880526" progId="">
                  <p:embed/>
                </p:oleObj>
              </mc:Choice>
              <mc:Fallback>
                <p:oleObj name="Visio" r:id="rId16" imgW="594495" imgH="880526" progId="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810250"/>
                        <a:ext cx="393700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dispetcher\Desktop\для паспортов\Сотовые операторы\БВ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8350"/>
            <a:ext cx="12801600" cy="883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15875" y="12700"/>
            <a:ext cx="12841288" cy="8302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47097" tIns="26201" rIns="47097" bIns="26201" anchor="ctr"/>
          <a:lstStyle/>
          <a:p>
            <a:pPr algn="ctr" defTabSz="1790700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Паспорт территории Иркутского района Иркутской области</a:t>
            </a:r>
          </a:p>
          <a:p>
            <a:pPr algn="ctr" defTabSz="1790700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Зоны покрытия сотовой связи</a:t>
            </a:r>
            <a:endParaRPr lang="ru-RU" sz="3500" b="0" dirty="0">
              <a:latin typeface="Arial" pitchFamily="34" charset="0"/>
            </a:endParaRPr>
          </a:p>
        </p:txBody>
      </p:sp>
      <p:sp>
        <p:nvSpPr>
          <p:cNvPr id="46084" name="Text Box 21"/>
          <p:cNvSpPr txBox="1">
            <a:spLocks noChangeArrowheads="1"/>
          </p:cNvSpPr>
          <p:nvPr/>
        </p:nvSpPr>
        <p:spPr bwMode="auto">
          <a:xfrm>
            <a:off x="0" y="8435975"/>
            <a:ext cx="5321300" cy="1165225"/>
          </a:xfrm>
          <a:prstGeom prst="rect">
            <a:avLst/>
          </a:prstGeom>
          <a:solidFill>
            <a:srgbClr val="993366">
              <a:alpha val="3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980" tIns="45490" rIns="90980" bIns="45490">
            <a:spAutoFit/>
          </a:bodyPr>
          <a:lstStyle/>
          <a:p>
            <a:pPr algn="ctr" defTabSz="1279525"/>
            <a:r>
              <a:rPr lang="ru-RU" sz="1400" u="sng" dirty="0">
                <a:latin typeface="Arial" charset="0"/>
              </a:rPr>
              <a:t>Количество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зарегистрированных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в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сети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абонентов</a:t>
            </a:r>
            <a:r>
              <a:rPr lang="ru-RU" sz="1400" u="sng" dirty="0"/>
              <a:t>: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 smtClean="0"/>
              <a:t>ТЕЛЕ2: </a:t>
            </a:r>
            <a:r>
              <a:rPr lang="ru-RU" sz="1400" b="0" dirty="0"/>
              <a:t>50% (10 250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- </a:t>
            </a:r>
            <a:r>
              <a:rPr lang="ru-RU" sz="1400" b="0" dirty="0">
                <a:latin typeface="Arial" charset="0"/>
              </a:rPr>
              <a:t>МТС</a:t>
            </a:r>
            <a:r>
              <a:rPr lang="ru-RU" sz="1400" b="0" dirty="0"/>
              <a:t>: 20% (4 100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 </a:t>
            </a:r>
            <a:r>
              <a:rPr lang="ru-RU" sz="1400" b="0" dirty="0" err="1">
                <a:latin typeface="Arial" charset="0"/>
              </a:rPr>
              <a:t>Мегафрон</a:t>
            </a:r>
            <a:r>
              <a:rPr lang="ru-RU" sz="1400" b="0" dirty="0"/>
              <a:t>: 15% (3 075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 </a:t>
            </a:r>
            <a:r>
              <a:rPr lang="ru-RU" sz="1400" b="0" dirty="0">
                <a:latin typeface="Arial" charset="0"/>
              </a:rPr>
              <a:t>Билайн</a:t>
            </a:r>
            <a:r>
              <a:rPr lang="ru-RU" sz="1400" b="0" dirty="0"/>
              <a:t>: 15% (3 075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  <a:endParaRPr lang="ru-RU" sz="2700" b="0" dirty="0">
              <a:latin typeface="Arial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0"/>
            <a:ext cx="12801600" cy="898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 defTabSz="1279525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Паспорт территории Иркутского района Иркутской области</a:t>
            </a:r>
            <a:endParaRPr lang="ru-RU" sz="2500" b="0" dirty="0">
              <a:solidFill>
                <a:schemeClr val="tx2"/>
              </a:solidFill>
              <a:latin typeface="Arial" pitchFamily="34" charset="0"/>
            </a:endParaRPr>
          </a:p>
          <a:p>
            <a:pPr algn="ctr" defTabSz="1279525">
              <a:defRPr/>
            </a:pPr>
            <a:r>
              <a:rPr lang="ru-RU" sz="2500" b="0" dirty="0">
                <a:solidFill>
                  <a:schemeClr val="tx2"/>
                </a:solidFill>
                <a:latin typeface="Arial" pitchFamily="34" charset="0"/>
              </a:rPr>
              <a:t>Зона покрытия </a:t>
            </a:r>
            <a:r>
              <a:rPr lang="ru-RU" sz="2500" b="0" dirty="0" smtClean="0">
                <a:solidFill>
                  <a:schemeClr val="tx2"/>
                </a:solidFill>
                <a:latin typeface="Arial" pitchFamily="34" charset="0"/>
              </a:rPr>
              <a:t>ТЕЛЕ2</a:t>
            </a:r>
            <a:r>
              <a:rPr lang="en-US" sz="2500" b="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2500" b="0" dirty="0">
                <a:solidFill>
                  <a:schemeClr val="tx2"/>
                </a:solidFill>
                <a:latin typeface="Arial" pitchFamily="34" charset="0"/>
              </a:rPr>
              <a:t>Иркутского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ispetcher\Desktop\для паспортов\Сотовые операторы\Билайн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9788"/>
            <a:ext cx="12801600" cy="87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15875" y="12700"/>
            <a:ext cx="12841288" cy="8302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47097" tIns="26201" rIns="47097" bIns="26201" anchor="ctr"/>
          <a:lstStyle/>
          <a:p>
            <a:pPr algn="ctr" defTabSz="1790700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Паспорт территории Иркутского района Иркутской области</a:t>
            </a:r>
          </a:p>
          <a:p>
            <a:pPr algn="ctr" defTabSz="1790700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Зоны покрытия сотовой связи</a:t>
            </a:r>
            <a:endParaRPr lang="ru-RU" sz="3500" b="0" dirty="0">
              <a:latin typeface="Arial" pitchFamily="34" charset="0"/>
            </a:endParaRPr>
          </a:p>
        </p:txBody>
      </p:sp>
      <p:sp>
        <p:nvSpPr>
          <p:cNvPr id="47108" name="Text Box 21"/>
          <p:cNvSpPr txBox="1">
            <a:spLocks noChangeArrowheads="1"/>
          </p:cNvSpPr>
          <p:nvPr/>
        </p:nvSpPr>
        <p:spPr bwMode="auto">
          <a:xfrm>
            <a:off x="0" y="8435975"/>
            <a:ext cx="5321300" cy="1165225"/>
          </a:xfrm>
          <a:prstGeom prst="rect">
            <a:avLst/>
          </a:prstGeom>
          <a:solidFill>
            <a:srgbClr val="993366">
              <a:alpha val="3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980" tIns="45490" rIns="90980" bIns="45490">
            <a:spAutoFit/>
          </a:bodyPr>
          <a:lstStyle/>
          <a:p>
            <a:pPr algn="ctr" defTabSz="1279525"/>
            <a:r>
              <a:rPr lang="ru-RU" sz="1400" u="sng" dirty="0">
                <a:latin typeface="Arial" charset="0"/>
              </a:rPr>
              <a:t>Количество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зарегистрированных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в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сети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абонентов</a:t>
            </a:r>
            <a:r>
              <a:rPr lang="ru-RU" sz="1400" u="sng" dirty="0"/>
              <a:t>: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 smtClean="0"/>
              <a:t>ТЕЛЕ2: </a:t>
            </a:r>
            <a:r>
              <a:rPr lang="ru-RU" sz="1400" b="0" dirty="0"/>
              <a:t>50% (10 250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- </a:t>
            </a:r>
            <a:r>
              <a:rPr lang="ru-RU" sz="1400" b="0" dirty="0">
                <a:latin typeface="Arial" charset="0"/>
              </a:rPr>
              <a:t>МТС</a:t>
            </a:r>
            <a:r>
              <a:rPr lang="ru-RU" sz="1400" b="0" dirty="0"/>
              <a:t>: 20% (4 100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 </a:t>
            </a:r>
            <a:r>
              <a:rPr lang="ru-RU" sz="1400" b="0" dirty="0" smtClean="0">
                <a:latin typeface="Arial" charset="0"/>
              </a:rPr>
              <a:t>Мегафон</a:t>
            </a:r>
            <a:r>
              <a:rPr lang="ru-RU" sz="1400" b="0" dirty="0"/>
              <a:t>: 15% (3 075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 </a:t>
            </a:r>
            <a:r>
              <a:rPr lang="ru-RU" sz="1400" b="0" dirty="0">
                <a:latin typeface="Arial" charset="0"/>
              </a:rPr>
              <a:t>Билайн</a:t>
            </a:r>
            <a:r>
              <a:rPr lang="ru-RU" sz="1400" b="0" dirty="0"/>
              <a:t>: 15% (3 075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  <a:endParaRPr lang="ru-RU" sz="2700" b="0" dirty="0">
              <a:latin typeface="Arial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0"/>
            <a:ext cx="12801600" cy="898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 defTabSz="1279525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Паспорт территории Иркутского района Иркутской области</a:t>
            </a:r>
            <a:endParaRPr lang="ru-RU" sz="2500" b="0" dirty="0">
              <a:solidFill>
                <a:schemeClr val="tx2"/>
              </a:solidFill>
              <a:latin typeface="Arial" pitchFamily="34" charset="0"/>
            </a:endParaRPr>
          </a:p>
          <a:p>
            <a:pPr algn="ctr" defTabSz="1279525">
              <a:defRPr/>
            </a:pPr>
            <a:r>
              <a:rPr lang="ru-RU" sz="2500" b="0" dirty="0">
                <a:solidFill>
                  <a:schemeClr val="tx2"/>
                </a:solidFill>
                <a:latin typeface="Arial" pitchFamily="34" charset="0"/>
              </a:rPr>
              <a:t>Зона покрытия </a:t>
            </a:r>
            <a:r>
              <a:rPr lang="ru-RU" sz="2500" b="0" dirty="0" smtClean="0">
                <a:solidFill>
                  <a:schemeClr val="tx2"/>
                </a:solidFill>
                <a:latin typeface="Arial" pitchFamily="34" charset="0"/>
              </a:rPr>
              <a:t>МТС</a:t>
            </a:r>
            <a:r>
              <a:rPr lang="en-US" sz="2500" b="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2500" b="0" dirty="0">
                <a:solidFill>
                  <a:schemeClr val="tx2"/>
                </a:solidFill>
                <a:latin typeface="Arial" pitchFamily="34" charset="0"/>
              </a:rPr>
              <a:t>Иркутского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Группа 169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171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18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0" name="Полилиния 189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2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186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187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188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3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174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177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178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180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183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4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185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181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9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176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Зарубин  Владимир Яковлевич, тел. 69-98-86, койко-мест 100</a:t>
              </a:r>
              <a:endParaRPr lang="ru-RU" dirty="0"/>
            </a:p>
          </p:txBody>
        </p:sp>
      </p:grpSp>
      <p:grpSp>
        <p:nvGrpSpPr>
          <p:cNvPr id="301152" name="Группа 4"/>
          <p:cNvGrpSpPr>
            <a:grpSpLocks/>
          </p:cNvGrpSpPr>
          <p:nvPr/>
        </p:nvGrpSpPr>
        <p:grpSpPr bwMode="auto">
          <a:xfrm>
            <a:off x="0" y="6147757"/>
            <a:ext cx="1800225" cy="1149350"/>
            <a:chOff x="2368550" y="8439052"/>
            <a:chExt cx="1800002" cy="1148938"/>
          </a:xfrm>
        </p:grpSpPr>
        <p:sp>
          <p:nvSpPr>
            <p:cNvPr id="17" name="Text Box 2072"/>
            <p:cNvSpPr txBox="1">
              <a:spLocks noChangeArrowheads="1"/>
            </p:cNvSpPr>
            <p:nvPr/>
          </p:nvSpPr>
          <p:spPr bwMode="auto">
            <a:xfrm>
              <a:off x="2368550" y="8937348"/>
              <a:ext cx="1800002" cy="65064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7" tIns="45692" rIns="91387" bIns="45692">
              <a:spAutoFit/>
            </a:bodyPr>
            <a:lstStyle/>
            <a:p>
              <a:pPr algn="ctr"/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Искусственных пожарных водоемов забора воды для тушении пожаров на территории НП - </a:t>
              </a:r>
              <a:r>
                <a:rPr lang="ru-RU" sz="900" u="sng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нет</a:t>
              </a:r>
              <a:endParaRPr lang="ru-RU" sz="2500" b="0" dirty="0"/>
            </a:p>
          </p:txBody>
        </p:sp>
        <p:sp>
          <p:nvSpPr>
            <p:cNvPr id="23" name="Rectangle 439"/>
            <p:cNvSpPr>
              <a:spLocks noChangeArrowheads="1"/>
            </p:cNvSpPr>
            <p:nvPr/>
          </p:nvSpPr>
          <p:spPr bwMode="auto">
            <a:xfrm>
              <a:off x="2368550" y="8439052"/>
              <a:ext cx="1800002" cy="50940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23" tIns="45712" rIns="91423" bIns="45712" anchor="ctr"/>
            <a:lstStyle/>
            <a:p>
              <a:pPr algn="ctr"/>
              <a:r>
                <a:rPr lang="ru-RU" sz="900" i="1" dirty="0"/>
                <a:t>Организации СЭС на территории населенного пункта отсутствуют</a:t>
              </a:r>
              <a:endParaRPr lang="ru-RU" sz="2500" b="0" dirty="0"/>
            </a:p>
          </p:txBody>
        </p:sp>
      </p:grpSp>
      <p:grpSp>
        <p:nvGrpSpPr>
          <p:cNvPr id="301155" name="Группа 5"/>
          <p:cNvGrpSpPr>
            <a:grpSpLocks/>
          </p:cNvGrpSpPr>
          <p:nvPr/>
        </p:nvGrpSpPr>
        <p:grpSpPr bwMode="auto">
          <a:xfrm>
            <a:off x="0" y="7358324"/>
            <a:ext cx="1800225" cy="1439862"/>
            <a:chOff x="2368550" y="2295508"/>
            <a:chExt cx="1800002" cy="1440758"/>
          </a:xfrm>
        </p:grpSpPr>
        <p:sp>
          <p:nvSpPr>
            <p:cNvPr id="301156" name="Text Box 427"/>
            <p:cNvSpPr txBox="1">
              <a:spLocks noChangeArrowheads="1"/>
            </p:cNvSpPr>
            <p:nvPr/>
          </p:nvSpPr>
          <p:spPr bwMode="auto">
            <a:xfrm>
              <a:off x="2368550" y="2295508"/>
              <a:ext cx="1800002" cy="5062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902" tIns="44925" rIns="89902" bIns="44925">
              <a:spAutoFit/>
            </a:bodyPr>
            <a:lstStyle/>
            <a:p>
              <a:pPr algn="ctr"/>
              <a:r>
                <a:rPr lang="ru-RU" sz="900" i="1"/>
                <a:t>На территории села вертолетная площадка и аэродром  отсутствуют</a:t>
              </a:r>
              <a:endParaRPr lang="ru-RU" sz="2500" b="0"/>
            </a:p>
          </p:txBody>
        </p:sp>
        <p:sp>
          <p:nvSpPr>
            <p:cNvPr id="301157" name="Text Box 4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71387" y="2820466"/>
              <a:ext cx="1797165" cy="52585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09272" tIns="54632" rIns="109272" bIns="54632">
              <a:spAutoFit/>
            </a:bodyPr>
            <a:lstStyle/>
            <a:p>
              <a:pPr algn="ctr"/>
              <a:r>
                <a:rPr lang="ru-RU" sz="900" i="1" dirty="0"/>
                <a:t>На территории села </a:t>
              </a:r>
              <a:r>
                <a:rPr lang="ru-RU" sz="900" i="1" dirty="0" err="1"/>
                <a:t>нефте</a:t>
              </a:r>
              <a:r>
                <a:rPr lang="ru-RU" sz="900" i="1" dirty="0"/>
                <a:t>- и газопроводы отсутствуют</a:t>
              </a:r>
              <a:endParaRPr lang="ru-RU" sz="2500" b="0" dirty="0"/>
            </a:p>
          </p:txBody>
        </p:sp>
        <p:sp>
          <p:nvSpPr>
            <p:cNvPr id="301158" name="Text Box 443"/>
            <p:cNvSpPr txBox="1">
              <a:spLocks noChangeArrowheads="1"/>
            </p:cNvSpPr>
            <p:nvPr/>
          </p:nvSpPr>
          <p:spPr bwMode="auto">
            <a:xfrm>
              <a:off x="2368550" y="3364970"/>
              <a:ext cx="1800002" cy="3712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9890" tIns="44918" rIns="89890" bIns="44918">
              <a:spAutoFit/>
            </a:bodyPr>
            <a:lstStyle/>
            <a:p>
              <a:pPr algn="ctr"/>
              <a:r>
                <a:rPr lang="ru-RU" sz="900" i="1"/>
                <a:t>Аэродромы гражданской Авиации  отсутствуют</a:t>
              </a:r>
              <a:endParaRPr lang="ru-RU" sz="2500" b="0"/>
            </a:p>
          </p:txBody>
        </p:sp>
      </p:grpSp>
      <p:sp>
        <p:nvSpPr>
          <p:cNvPr id="7" name="Text Box 4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175" y="8843963"/>
            <a:ext cx="2725738" cy="390525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 территории села нефте- и газопроводы отсутствуют</a:t>
            </a:r>
            <a:endParaRPr lang="ru-RU" sz="2500" b="0"/>
          </a:p>
        </p:txBody>
      </p:sp>
      <p:sp>
        <p:nvSpPr>
          <p:cNvPr id="8" name="Text Box 4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9038" y="6230938"/>
            <a:ext cx="2725737" cy="728662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социального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культурного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значения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,</a:t>
            </a:r>
          </a:p>
          <a:p>
            <a:pPr algn="ctr"/>
            <a:r>
              <a:rPr lang="ru-RU" sz="800" i="1"/>
              <a:t>Потенциально</a:t>
            </a:r>
            <a:r>
              <a:rPr lang="ru-RU" sz="800" i="1">
                <a:latin typeface="Times New Roman" pitchFamily="18" charset="0"/>
              </a:rPr>
              <a:t>-</a:t>
            </a:r>
            <a:r>
              <a:rPr lang="ru-RU" sz="800" i="1"/>
              <a:t>опасные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промышленные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объекты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территории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населенного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пункта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отсутствуют</a:t>
            </a:r>
            <a:r>
              <a:rPr lang="ru-RU" sz="800" i="1">
                <a:latin typeface="Times New Roman" pitchFamily="18" charset="0"/>
              </a:rPr>
              <a:t>.</a:t>
            </a:r>
            <a:endParaRPr lang="ru-RU" sz="2500" b="0"/>
          </a:p>
        </p:txBody>
      </p:sp>
      <p:sp>
        <p:nvSpPr>
          <p:cNvPr id="301161" name="Text Box 425"/>
          <p:cNvSpPr txBox="1">
            <a:spLocks noChangeArrowheads="1"/>
          </p:cNvSpPr>
          <p:nvPr/>
        </p:nvSpPr>
        <p:spPr bwMode="auto">
          <a:xfrm>
            <a:off x="10079038" y="5862638"/>
            <a:ext cx="2725737" cy="37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530" tIns="45260" rIns="90530" bIns="45260">
            <a:spAutoFit/>
          </a:bodyPr>
          <a:lstStyle/>
          <a:p>
            <a:pPr algn="ctr"/>
            <a:r>
              <a:rPr lang="ru-RU" sz="900" i="1"/>
              <a:t>Подразделения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войск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РФ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села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дислоцируются</a:t>
            </a:r>
            <a:endParaRPr lang="ru-RU" sz="2500" b="0"/>
          </a:p>
        </p:txBody>
      </p:sp>
      <p:sp>
        <p:nvSpPr>
          <p:cNvPr id="12" name="Text Box 428"/>
          <p:cNvSpPr txBox="1">
            <a:spLocks noChangeArrowheads="1"/>
          </p:cNvSpPr>
          <p:nvPr/>
        </p:nvSpPr>
        <p:spPr bwMode="auto">
          <a:xfrm>
            <a:off x="10075863" y="2082800"/>
            <a:ext cx="2725737" cy="511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Отделения железной доги, железная дорога на территории населенного пункта отсутствуют</a:t>
            </a:r>
            <a:endParaRPr lang="ru-RU" sz="2500" b="0"/>
          </a:p>
        </p:txBody>
      </p:sp>
      <p:sp>
        <p:nvSpPr>
          <p:cNvPr id="13" name="Text Box 429"/>
          <p:cNvSpPr txBox="1">
            <a:spLocks noChangeArrowheads="1"/>
          </p:cNvSpPr>
          <p:nvPr/>
        </p:nvSpPr>
        <p:spPr bwMode="auto">
          <a:xfrm>
            <a:off x="10075863" y="2590800"/>
            <a:ext cx="2725737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На территории населенного пункта лесничеств нет</a:t>
            </a:r>
            <a:endParaRPr lang="ru-RU" sz="2500" b="0"/>
          </a:p>
        </p:txBody>
      </p:sp>
      <p:sp>
        <p:nvSpPr>
          <p:cNvPr id="14" name="Text Box 430"/>
          <p:cNvSpPr txBox="1">
            <a:spLocks noChangeArrowheads="1"/>
          </p:cNvSpPr>
          <p:nvPr/>
        </p:nvSpPr>
        <p:spPr bwMode="auto">
          <a:xfrm>
            <a:off x="10079038" y="5229225"/>
            <a:ext cx="2725737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добычи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лесных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ресурсов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пионерские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лагеря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дома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престарелых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места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массового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отдыха</a:t>
            </a:r>
            <a:r>
              <a:rPr lang="ru-RU" sz="800" i="1">
                <a:latin typeface="Times New Roman" pitchFamily="18" charset="0"/>
              </a:rPr>
              <a:t>, </a:t>
            </a:r>
            <a:r>
              <a:rPr lang="ru-RU" sz="800" i="1"/>
              <a:t>туристические</a:t>
            </a:r>
            <a:r>
              <a:rPr lang="ru-RU" sz="800" i="1">
                <a:latin typeface="Times New Roman" pitchFamily="18" charset="0"/>
              </a:rPr>
              <a:t> </a:t>
            </a:r>
            <a:r>
              <a:rPr lang="ru-RU" sz="800" i="1"/>
              <a:t>маршруты</a:t>
            </a:r>
            <a:r>
              <a:rPr lang="ru-RU" sz="800" i="1">
                <a:latin typeface="Times New Roman" pitchFamily="18" charset="0"/>
              </a:rPr>
              <a:t>,  </a:t>
            </a:r>
            <a:r>
              <a:rPr lang="ru-RU" sz="800" i="1"/>
              <a:t>отсутствуют</a:t>
            </a:r>
            <a:endParaRPr lang="ru-RU" sz="2500" b="0"/>
          </a:p>
        </p:txBody>
      </p:sp>
      <p:sp>
        <p:nvSpPr>
          <p:cNvPr id="15" name="Text Box 431"/>
          <p:cNvSpPr txBox="1">
            <a:spLocks noChangeArrowheads="1"/>
          </p:cNvSpPr>
          <p:nvPr/>
        </p:nvSpPr>
        <p:spPr bwMode="auto">
          <a:xfrm>
            <a:off x="10079038" y="4870450"/>
            <a:ext cx="2725737" cy="3746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68" tIns="45534" rIns="91068" bIns="45534">
            <a:spAutoFit/>
          </a:bodyPr>
          <a:lstStyle/>
          <a:p>
            <a:pPr algn="ctr"/>
            <a:r>
              <a:rPr lang="ru-RU" sz="900" i="1"/>
              <a:t>Шахты пещеры, горные выработки отсутствуют</a:t>
            </a:r>
            <a:endParaRPr lang="ru-RU" sz="2500" b="0"/>
          </a:p>
        </p:txBody>
      </p:sp>
      <p:sp>
        <p:nvSpPr>
          <p:cNvPr id="16" name="Rectangle 432"/>
          <p:cNvSpPr>
            <a:spLocks noChangeArrowheads="1"/>
          </p:cNvSpPr>
          <p:nvPr/>
        </p:nvSpPr>
        <p:spPr bwMode="auto">
          <a:xfrm>
            <a:off x="10072688" y="1155700"/>
            <a:ext cx="2728912" cy="511175"/>
          </a:xfrm>
          <a:prstGeom prst="rect">
            <a:avLst/>
          </a:prstGeom>
          <a:solidFill>
            <a:srgbClr val="FF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Места забора воды  с применением авиации на территории НП (вертолетом, самолетом Бе-200чс);  </a:t>
            </a:r>
            <a:r>
              <a:rPr lang="ru-RU" sz="900" u="sng">
                <a:solidFill>
                  <a:schemeClr val="bg1"/>
                </a:solidFill>
              </a:rPr>
              <a:t>отсутствуют</a:t>
            </a:r>
            <a:endParaRPr lang="ru-RU" sz="2500" b="0"/>
          </a:p>
        </p:txBody>
      </p:sp>
      <p:sp>
        <p:nvSpPr>
          <p:cNvPr id="301168" name="Rectangle 435"/>
          <p:cNvSpPr>
            <a:spLocks noChangeArrowheads="1"/>
          </p:cNvSpPr>
          <p:nvPr/>
        </p:nvSpPr>
        <p:spPr bwMode="auto">
          <a:xfrm>
            <a:off x="10075863" y="2960688"/>
            <a:ext cx="2725737" cy="5111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297" tIns="45647" rIns="91297" bIns="45647">
            <a:spAutoFit/>
          </a:bodyPr>
          <a:lstStyle/>
          <a:p>
            <a:pPr algn="ctr"/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Автомобильные дороги 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федерального</a:t>
            </a:r>
            <a:r>
              <a:rPr lang="ru-RU" sz="900" i="1">
                <a:solidFill>
                  <a:srgbClr val="0033CC"/>
                </a:solidFill>
                <a:latin typeface="Times New Roman" pitchFamily="18" charset="0"/>
              </a:rPr>
              <a:t> значения по территории населенного пункта </a:t>
            </a:r>
            <a:r>
              <a:rPr lang="ru-RU" sz="900" i="1" u="sng">
                <a:solidFill>
                  <a:srgbClr val="FF3300"/>
                </a:solidFill>
                <a:latin typeface="Times New Roman" pitchFamily="18" charset="0"/>
              </a:rPr>
              <a:t>не проходят. Опасных участков дороги нет.</a:t>
            </a:r>
            <a:endParaRPr lang="ru-RU" sz="2500" b="0"/>
          </a:p>
        </p:txBody>
      </p:sp>
      <p:sp>
        <p:nvSpPr>
          <p:cNvPr id="20" name="Rectangle 436"/>
          <p:cNvSpPr>
            <a:spLocks noChangeArrowheads="1"/>
          </p:cNvSpPr>
          <p:nvPr/>
        </p:nvSpPr>
        <p:spPr bwMode="auto">
          <a:xfrm>
            <a:off x="10075863" y="1644650"/>
            <a:ext cx="2725737" cy="431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90" tIns="45695" rIns="91390" bIns="45695" anchor="ctr"/>
          <a:lstStyle/>
          <a:p>
            <a:pPr algn="ctr"/>
            <a:r>
              <a:rPr lang="ru-RU" sz="900">
                <a:solidFill>
                  <a:schemeClr val="bg1"/>
                </a:solidFill>
              </a:rPr>
              <a:t>Пожарной части и пожарного поста (подразделения) на территории населенного пункта </a:t>
            </a:r>
            <a:r>
              <a:rPr lang="ru-RU" sz="900" i="1">
                <a:solidFill>
                  <a:schemeClr val="bg1"/>
                </a:solidFill>
              </a:rPr>
              <a:t>нет</a:t>
            </a:r>
            <a:endParaRPr lang="ru-RU" sz="2500" b="0"/>
          </a:p>
        </p:txBody>
      </p:sp>
      <p:sp>
        <p:nvSpPr>
          <p:cNvPr id="21" name="Text Box 4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079038" y="4367213"/>
            <a:ext cx="2725737" cy="52705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9284" tIns="54639" rIns="109284" bIns="54639">
            <a:spAutoFit/>
          </a:bodyPr>
          <a:lstStyle/>
          <a:p>
            <a:pPr algn="ctr"/>
            <a:r>
              <a:rPr lang="ru-RU" sz="900" i="1"/>
              <a:t>На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территории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населенного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пункта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общественные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места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с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наличием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точки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доступа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в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Интернет</a:t>
            </a:r>
            <a:r>
              <a:rPr lang="ru-RU" sz="900" i="1">
                <a:latin typeface="Times New Roman" pitchFamily="18" charset="0"/>
              </a:rPr>
              <a:t> </a:t>
            </a:r>
            <a:r>
              <a:rPr lang="ru-RU" sz="900" i="1"/>
              <a:t>отсутствуют</a:t>
            </a:r>
            <a:endParaRPr lang="ru-RU" sz="2500" b="0"/>
          </a:p>
        </p:txBody>
      </p:sp>
      <p:sp>
        <p:nvSpPr>
          <p:cNvPr id="22" name="Rectangle 438"/>
          <p:cNvSpPr>
            <a:spLocks noChangeArrowheads="1"/>
          </p:cNvSpPr>
          <p:nvPr/>
        </p:nvSpPr>
        <p:spPr bwMode="auto">
          <a:xfrm>
            <a:off x="3175" y="9231313"/>
            <a:ext cx="2725738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>
            <a:spAutoFit/>
          </a:bodyPr>
          <a:lstStyle/>
          <a:p>
            <a:pPr algn="ctr"/>
            <a:r>
              <a:rPr lang="ru-RU" sz="900">
                <a:solidFill>
                  <a:srgbClr val="0033CC"/>
                </a:solidFill>
              </a:rPr>
              <a:t>Стационарных постов ДПС на территории населенного пункта</a:t>
            </a:r>
            <a:r>
              <a:rPr lang="ru-RU" sz="9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900" u="sng">
                <a:solidFill>
                  <a:srgbClr val="FF3300"/>
                </a:solidFill>
              </a:rPr>
              <a:t>нет</a:t>
            </a:r>
            <a:endParaRPr lang="ru-RU" sz="2500" b="0"/>
          </a:p>
        </p:txBody>
      </p:sp>
      <p:sp>
        <p:nvSpPr>
          <p:cNvPr id="24" name="Rectangle 440"/>
          <p:cNvSpPr>
            <a:spLocks noChangeArrowheads="1"/>
          </p:cNvSpPr>
          <p:nvPr/>
        </p:nvSpPr>
        <p:spPr bwMode="auto">
          <a:xfrm>
            <a:off x="10079038" y="4079875"/>
            <a:ext cx="2725737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31" tIns="45664" rIns="91331" bIns="45664" anchor="ctr"/>
          <a:lstStyle/>
          <a:p>
            <a:pPr algn="ctr"/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Поливомоечная техника отсутствует</a:t>
            </a:r>
            <a:r>
              <a:rPr lang="ru-RU" sz="9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500" b="0"/>
          </a:p>
        </p:txBody>
      </p:sp>
      <p:sp>
        <p:nvSpPr>
          <p:cNvPr id="29" name="Rectangle 319"/>
          <p:cNvSpPr>
            <a:spLocks noChangeArrowheads="1"/>
          </p:cNvSpPr>
          <p:nvPr/>
        </p:nvSpPr>
        <p:spPr bwMode="auto">
          <a:xfrm>
            <a:off x="10079038" y="3462338"/>
            <a:ext cx="2725737" cy="598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0" tIns="45695" rIns="91390" bIns="45695" anchor="ctr"/>
          <a:lstStyle/>
          <a:p>
            <a:pPr algn="ctr"/>
            <a:r>
              <a:rPr lang="ru-RU" sz="800" i="1">
                <a:solidFill>
                  <a:schemeClr val="bg1"/>
                </a:solidFill>
              </a:rPr>
              <a:t>Медицинских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учреждений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нет</a:t>
            </a:r>
            <a:endParaRPr lang="ru-RU" sz="8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i="1">
                <a:solidFill>
                  <a:schemeClr val="bg1"/>
                </a:solidFill>
              </a:rPr>
              <a:t>Места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базирования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БСПМ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территории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населенного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пункта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800" i="1">
                <a:solidFill>
                  <a:schemeClr val="bg1"/>
                </a:solidFill>
              </a:rPr>
              <a:t>отсутствуют</a:t>
            </a:r>
            <a:r>
              <a:rPr lang="ru-RU" sz="800" i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sz="2500" b="0"/>
          </a:p>
        </p:txBody>
      </p:sp>
      <p:graphicFrame>
        <p:nvGraphicFramePr>
          <p:cNvPr id="301309" name="Group 253"/>
          <p:cNvGraphicFramePr>
            <a:graphicFrameLocks noGrp="1"/>
          </p:cNvGraphicFramePr>
          <p:nvPr/>
        </p:nvGraphicFramePr>
        <p:xfrm>
          <a:off x="0" y="0"/>
          <a:ext cx="12801600" cy="11874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Общая информация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ispetcher\Desktop\для паспортов\Сотовые операторы\Мегафон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2813"/>
            <a:ext cx="12801600" cy="868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15875" y="12700"/>
            <a:ext cx="12841288" cy="8302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47097" tIns="26201" rIns="47097" bIns="26201" anchor="ctr"/>
          <a:lstStyle/>
          <a:p>
            <a:pPr algn="ctr" defTabSz="1790700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Паспорт территории Иркутского района Иркутской области</a:t>
            </a:r>
          </a:p>
          <a:p>
            <a:pPr algn="ctr" defTabSz="1790700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Зоны покрытия сотовой связи</a:t>
            </a:r>
            <a:endParaRPr lang="ru-RU" sz="3500" b="0" dirty="0">
              <a:latin typeface="Arial" pitchFamily="34" charset="0"/>
            </a:endParaRPr>
          </a:p>
        </p:txBody>
      </p:sp>
      <p:sp>
        <p:nvSpPr>
          <p:cNvPr id="48132" name="Text Box 21"/>
          <p:cNvSpPr txBox="1">
            <a:spLocks noChangeArrowheads="1"/>
          </p:cNvSpPr>
          <p:nvPr/>
        </p:nvSpPr>
        <p:spPr bwMode="auto">
          <a:xfrm>
            <a:off x="0" y="8435975"/>
            <a:ext cx="5321300" cy="1165225"/>
          </a:xfrm>
          <a:prstGeom prst="rect">
            <a:avLst/>
          </a:prstGeom>
          <a:solidFill>
            <a:srgbClr val="993366">
              <a:alpha val="3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980" tIns="45490" rIns="90980" bIns="45490">
            <a:spAutoFit/>
          </a:bodyPr>
          <a:lstStyle/>
          <a:p>
            <a:pPr algn="ctr" defTabSz="1279525"/>
            <a:r>
              <a:rPr lang="ru-RU" sz="1400" u="sng" dirty="0">
                <a:latin typeface="Arial" charset="0"/>
              </a:rPr>
              <a:t>Количество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зарегистрированных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в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сети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абонентов</a:t>
            </a:r>
            <a:r>
              <a:rPr lang="ru-RU" sz="1400" u="sng" dirty="0"/>
              <a:t>: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 smtClean="0"/>
              <a:t>ТЕЛЕ2: </a:t>
            </a:r>
            <a:r>
              <a:rPr lang="ru-RU" sz="1400" b="0" dirty="0"/>
              <a:t>50% (10 250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- </a:t>
            </a:r>
            <a:r>
              <a:rPr lang="ru-RU" sz="1400" b="0" dirty="0">
                <a:latin typeface="Arial" charset="0"/>
              </a:rPr>
              <a:t>МТС</a:t>
            </a:r>
            <a:r>
              <a:rPr lang="ru-RU" sz="1400" b="0" dirty="0"/>
              <a:t>: 20% (4 100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 </a:t>
            </a:r>
            <a:r>
              <a:rPr lang="ru-RU" sz="1400" b="0" dirty="0" smtClean="0">
                <a:latin typeface="Arial" charset="0"/>
              </a:rPr>
              <a:t>Мегафон</a:t>
            </a:r>
            <a:r>
              <a:rPr lang="ru-RU" sz="1400" b="0" dirty="0"/>
              <a:t>: 15% (3 075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 </a:t>
            </a:r>
            <a:r>
              <a:rPr lang="ru-RU" sz="1400" b="0" dirty="0">
                <a:latin typeface="Arial" charset="0"/>
              </a:rPr>
              <a:t>Билайн</a:t>
            </a:r>
            <a:r>
              <a:rPr lang="ru-RU" sz="1400" b="0" dirty="0"/>
              <a:t>: 15% (3 075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  <a:endParaRPr lang="ru-RU" sz="2700" b="0" dirty="0">
              <a:latin typeface="Arial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0"/>
            <a:ext cx="12801600" cy="898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 defTabSz="1279525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Паспорт территории Иркутского района Иркутской области</a:t>
            </a:r>
            <a:endParaRPr lang="ru-RU" sz="2500" b="0" dirty="0">
              <a:solidFill>
                <a:schemeClr val="tx2"/>
              </a:solidFill>
              <a:latin typeface="Arial" pitchFamily="34" charset="0"/>
            </a:endParaRPr>
          </a:p>
          <a:p>
            <a:pPr algn="ctr" defTabSz="1279525">
              <a:defRPr/>
            </a:pPr>
            <a:r>
              <a:rPr lang="ru-RU" sz="2500" b="0" dirty="0">
                <a:solidFill>
                  <a:schemeClr val="tx2"/>
                </a:solidFill>
                <a:latin typeface="Arial" pitchFamily="34" charset="0"/>
              </a:rPr>
              <a:t>Зона покрытия Мегафон</a:t>
            </a:r>
            <a:r>
              <a:rPr lang="en-US" sz="2500" b="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2500" b="0" dirty="0">
                <a:solidFill>
                  <a:schemeClr val="tx2"/>
                </a:solidFill>
                <a:latin typeface="Arial" pitchFamily="34" charset="0"/>
              </a:rPr>
              <a:t>Иркутского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ispetcher\Desktop\для паспортов\Сотовые операторы\МТС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2813"/>
            <a:ext cx="12801600" cy="868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15875" y="12700"/>
            <a:ext cx="12841288" cy="8302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47097" tIns="26201" rIns="47097" bIns="26201" anchor="ctr"/>
          <a:lstStyle/>
          <a:p>
            <a:pPr algn="ctr" defTabSz="1790700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Паспорт территории Иркутского района Иркутской области</a:t>
            </a:r>
          </a:p>
          <a:p>
            <a:pPr algn="ctr" defTabSz="1790700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Зоны покрытия сотовой связи</a:t>
            </a:r>
            <a:endParaRPr lang="ru-RU" sz="3500" b="0" dirty="0">
              <a:latin typeface="Arial" pitchFamily="34" charset="0"/>
            </a:endParaRPr>
          </a:p>
        </p:txBody>
      </p:sp>
      <p:sp>
        <p:nvSpPr>
          <p:cNvPr id="49156" name="Text Box 21"/>
          <p:cNvSpPr txBox="1">
            <a:spLocks noChangeArrowheads="1"/>
          </p:cNvSpPr>
          <p:nvPr/>
        </p:nvSpPr>
        <p:spPr bwMode="auto">
          <a:xfrm>
            <a:off x="0" y="8435975"/>
            <a:ext cx="5321300" cy="1165225"/>
          </a:xfrm>
          <a:prstGeom prst="rect">
            <a:avLst/>
          </a:prstGeom>
          <a:solidFill>
            <a:srgbClr val="993366">
              <a:alpha val="349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980" tIns="45490" rIns="90980" bIns="45490">
            <a:spAutoFit/>
          </a:bodyPr>
          <a:lstStyle/>
          <a:p>
            <a:pPr algn="ctr" defTabSz="1279525"/>
            <a:r>
              <a:rPr lang="ru-RU" sz="1400" u="sng" dirty="0">
                <a:latin typeface="Arial" charset="0"/>
              </a:rPr>
              <a:t>Количество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зарегистрированных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в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сети</a:t>
            </a:r>
            <a:r>
              <a:rPr lang="ru-RU" sz="1400" u="sng" dirty="0"/>
              <a:t> </a:t>
            </a:r>
            <a:r>
              <a:rPr lang="ru-RU" sz="1400" u="sng" dirty="0">
                <a:latin typeface="Arial" charset="0"/>
              </a:rPr>
              <a:t>абонентов</a:t>
            </a:r>
            <a:r>
              <a:rPr lang="ru-RU" sz="1400" u="sng" dirty="0"/>
              <a:t>: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 smtClean="0"/>
              <a:t>ТЕЛЕ: </a:t>
            </a:r>
            <a:r>
              <a:rPr lang="ru-RU" sz="1400" b="0" dirty="0"/>
              <a:t>50% (10 250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- </a:t>
            </a:r>
            <a:r>
              <a:rPr lang="ru-RU" sz="1400" b="0" dirty="0">
                <a:latin typeface="Arial" charset="0"/>
              </a:rPr>
              <a:t>МТС</a:t>
            </a:r>
            <a:r>
              <a:rPr lang="ru-RU" sz="1400" b="0" dirty="0"/>
              <a:t>: 20% (4 100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 </a:t>
            </a:r>
            <a:r>
              <a:rPr lang="ru-RU" sz="1400" b="0" dirty="0" smtClean="0">
                <a:latin typeface="Arial" charset="0"/>
              </a:rPr>
              <a:t>Мегафон</a:t>
            </a:r>
            <a:r>
              <a:rPr lang="ru-RU" sz="1400" b="0" dirty="0"/>
              <a:t>: 15% (3 075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</a:p>
          <a:p>
            <a:pPr algn="ctr" defTabSz="1279525">
              <a:buClr>
                <a:schemeClr val="tx1"/>
              </a:buClr>
              <a:buSzPts val="1400"/>
              <a:buFontTx/>
              <a:buChar char="-"/>
            </a:pPr>
            <a:r>
              <a:rPr lang="ru-RU" sz="1400" b="0" dirty="0"/>
              <a:t> </a:t>
            </a:r>
            <a:r>
              <a:rPr lang="ru-RU" sz="1400" b="0" dirty="0">
                <a:latin typeface="Arial" charset="0"/>
              </a:rPr>
              <a:t>Билайн</a:t>
            </a:r>
            <a:r>
              <a:rPr lang="ru-RU" sz="1400" b="0" dirty="0"/>
              <a:t>: 15% (3 075 </a:t>
            </a:r>
            <a:r>
              <a:rPr lang="ru-RU" sz="1400" b="0" dirty="0">
                <a:latin typeface="Arial" charset="0"/>
              </a:rPr>
              <a:t>чел</a:t>
            </a:r>
            <a:r>
              <a:rPr lang="ru-RU" sz="1400" b="0" dirty="0"/>
              <a:t>.)</a:t>
            </a:r>
            <a:endParaRPr lang="ru-RU" sz="2700" b="0" dirty="0">
              <a:latin typeface="Arial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0"/>
            <a:ext cx="12801600" cy="898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 defTabSz="1279525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Паспорт территории Иркутского района Иркутской области</a:t>
            </a:r>
            <a:endParaRPr lang="ru-RU" sz="2500" b="0" dirty="0">
              <a:solidFill>
                <a:schemeClr val="tx2"/>
              </a:solidFill>
              <a:latin typeface="Arial" pitchFamily="34" charset="0"/>
            </a:endParaRPr>
          </a:p>
          <a:p>
            <a:pPr algn="ctr" defTabSz="1279525">
              <a:defRPr/>
            </a:pPr>
            <a:r>
              <a:rPr lang="ru-RU" sz="2500" b="0" dirty="0">
                <a:solidFill>
                  <a:schemeClr val="tx2"/>
                </a:solidFill>
                <a:latin typeface="Arial" pitchFamily="34" charset="0"/>
              </a:rPr>
              <a:t>Зона покрытия </a:t>
            </a:r>
            <a:r>
              <a:rPr lang="ru-RU" sz="2500" b="0" dirty="0" err="1">
                <a:solidFill>
                  <a:schemeClr val="tx2"/>
                </a:solidFill>
                <a:latin typeface="Arial" pitchFamily="34" charset="0"/>
              </a:rPr>
              <a:t>Билайн</a:t>
            </a:r>
            <a:r>
              <a:rPr lang="en-US" sz="2500" b="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2500" b="0" dirty="0">
                <a:solidFill>
                  <a:schemeClr val="tx2"/>
                </a:solidFill>
                <a:latin typeface="Arial" pitchFamily="34" charset="0"/>
              </a:rPr>
              <a:t>Иркутского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1863"/>
            <a:ext cx="12801600" cy="86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801600" cy="1173163"/>
          </a:xfrm>
          <a:solidFill>
            <a:srgbClr val="C0C0C0"/>
          </a:solidFill>
        </p:spPr>
        <p:txBody>
          <a:bodyPr/>
          <a:lstStyle/>
          <a:p>
            <a:r>
              <a:rPr lang="ru-RU" sz="2900" b="1" smtClean="0"/>
              <a:t>Паспорт территории Иркутского района Иркутской области</a:t>
            </a:r>
            <a:br>
              <a:rPr lang="ru-RU" sz="2900" b="1" smtClean="0"/>
            </a:br>
            <a:r>
              <a:rPr lang="ru-RU" sz="2900" b="1" smtClean="0"/>
              <a:t>Организация информирование населения с использованием терминальных комплексов ОКСИОН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36525" y="4945063"/>
            <a:ext cx="12801600" cy="514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2500" b="0">
                <a:latin typeface="Arial" charset="0"/>
              </a:rPr>
              <a:t>Терминальных комплексов ОКСИОН на территории района нет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16475" y="3721100"/>
            <a:ext cx="806450" cy="881063"/>
            <a:chOff x="539" y="983"/>
            <a:chExt cx="288" cy="317"/>
          </a:xfrm>
        </p:grpSpPr>
        <p:sp>
          <p:nvSpPr>
            <p:cNvPr id="50200" name="Freeform 12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1" name="Freeform 13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2" name="AutoShape 14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03" name="Rectangle 15"/>
            <p:cNvSpPr>
              <a:spLocks noChangeArrowheads="1"/>
            </p:cNvSpPr>
            <p:nvPr/>
          </p:nvSpPr>
          <p:spPr bwMode="auto">
            <a:xfrm>
              <a:off x="585" y="1012"/>
              <a:ext cx="20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 eaLnBrk="0" hangingPunct="0"/>
              <a:r>
                <a:rPr lang="ru-RU" sz="1300">
                  <a:solidFill>
                    <a:schemeClr val="bg1"/>
                  </a:solidFill>
                  <a:latin typeface="Arial" charset="0"/>
                </a:rPr>
                <a:t>ПЧ-105</a:t>
              </a:r>
              <a:endParaRPr lang="ru-RU" sz="13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24763" y="8401050"/>
            <a:ext cx="806450" cy="879475"/>
            <a:chOff x="539" y="983"/>
            <a:chExt cx="288" cy="317"/>
          </a:xfrm>
        </p:grpSpPr>
        <p:sp>
          <p:nvSpPr>
            <p:cNvPr id="50196" name="Freeform 17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7" name="Freeform 18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8" name="AutoShape 19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9" name="Rectangle 20"/>
            <p:cNvSpPr>
              <a:spLocks noChangeArrowheads="1"/>
            </p:cNvSpPr>
            <p:nvPr/>
          </p:nvSpPr>
          <p:spPr bwMode="auto">
            <a:xfrm>
              <a:off x="585" y="1012"/>
              <a:ext cx="20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 eaLnBrk="0" hangingPunct="0"/>
              <a:r>
                <a:rPr lang="ru-RU" sz="1300">
                  <a:solidFill>
                    <a:schemeClr val="bg1"/>
                  </a:solidFill>
                  <a:latin typeface="Arial" charset="0"/>
                </a:rPr>
                <a:t>ПЧ-103</a:t>
              </a:r>
              <a:endParaRPr lang="ru-RU" sz="13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816475" y="5953125"/>
            <a:ext cx="452438" cy="301625"/>
            <a:chOff x="4347" y="1827"/>
            <a:chExt cx="567" cy="567"/>
          </a:xfrm>
        </p:grpSpPr>
        <p:sp>
          <p:nvSpPr>
            <p:cNvPr id="50194" name="Oval 22"/>
            <p:cNvSpPr>
              <a:spLocks noChangeAspect="1" noChangeArrowheads="1"/>
            </p:cNvSpPr>
            <p:nvPr/>
          </p:nvSpPr>
          <p:spPr bwMode="auto">
            <a:xfrm>
              <a:off x="4347" y="1827"/>
              <a:ext cx="567" cy="56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5" name="Rectangle 23"/>
            <p:cNvSpPr>
              <a:spLocks noChangeAspect="1" noChangeArrowheads="1"/>
            </p:cNvSpPr>
            <p:nvPr/>
          </p:nvSpPr>
          <p:spPr bwMode="auto">
            <a:xfrm>
              <a:off x="4559" y="1862"/>
              <a:ext cx="143" cy="497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832600" y="7608888"/>
            <a:ext cx="806450" cy="879475"/>
            <a:chOff x="539" y="983"/>
            <a:chExt cx="288" cy="317"/>
          </a:xfrm>
        </p:grpSpPr>
        <p:sp>
          <p:nvSpPr>
            <p:cNvPr id="50190" name="Freeform 17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1" name="Freeform 18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2" name="AutoShape 19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3" name="Rectangle 20"/>
            <p:cNvSpPr>
              <a:spLocks noChangeArrowheads="1"/>
            </p:cNvSpPr>
            <p:nvPr/>
          </p:nvSpPr>
          <p:spPr bwMode="auto">
            <a:xfrm>
              <a:off x="585" y="1012"/>
              <a:ext cx="20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 eaLnBrk="0" hangingPunct="0"/>
              <a:r>
                <a:rPr lang="ru-RU" sz="1300">
                  <a:solidFill>
                    <a:schemeClr val="bg1"/>
                  </a:solidFill>
                  <a:latin typeface="Arial" charset="0"/>
                </a:rPr>
                <a:t>ПЧ-102</a:t>
              </a:r>
              <a:endParaRPr lang="ru-RU" sz="13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944813" y="1920875"/>
            <a:ext cx="806450" cy="879475"/>
            <a:chOff x="539" y="983"/>
            <a:chExt cx="288" cy="317"/>
          </a:xfrm>
        </p:grpSpPr>
        <p:sp>
          <p:nvSpPr>
            <p:cNvPr id="50186" name="Freeform 17"/>
            <p:cNvSpPr>
              <a:spLocks/>
            </p:cNvSpPr>
            <p:nvPr/>
          </p:nvSpPr>
          <p:spPr bwMode="auto">
            <a:xfrm>
              <a:off x="539" y="1008"/>
              <a:ext cx="23" cy="292"/>
            </a:xfrm>
            <a:custGeom>
              <a:avLst/>
              <a:gdLst>
                <a:gd name="T0" fmla="*/ 0 w 809"/>
                <a:gd name="T1" fmla="*/ 0 h 15037"/>
                <a:gd name="T2" fmla="*/ 0 w 809"/>
                <a:gd name="T3" fmla="*/ 0 h 15037"/>
                <a:gd name="T4" fmla="*/ 0 w 809"/>
                <a:gd name="T5" fmla="*/ 0 h 15037"/>
                <a:gd name="T6" fmla="*/ 0 w 809"/>
                <a:gd name="T7" fmla="*/ 0 h 15037"/>
                <a:gd name="T8" fmla="*/ 0 w 809"/>
                <a:gd name="T9" fmla="*/ 0 h 15037"/>
                <a:gd name="T10" fmla="*/ 0 w 809"/>
                <a:gd name="T11" fmla="*/ 0 h 15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9"/>
                <a:gd name="T19" fmla="*/ 0 h 15037"/>
                <a:gd name="T20" fmla="*/ 809 w 809"/>
                <a:gd name="T21" fmla="*/ 15037 h 15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9" h="15037">
                  <a:moveTo>
                    <a:pt x="397" y="15037"/>
                  </a:moveTo>
                  <a:lnTo>
                    <a:pt x="793" y="15037"/>
                  </a:lnTo>
                  <a:lnTo>
                    <a:pt x="809" y="0"/>
                  </a:lnTo>
                  <a:lnTo>
                    <a:pt x="15" y="0"/>
                  </a:lnTo>
                  <a:lnTo>
                    <a:pt x="0" y="15037"/>
                  </a:lnTo>
                  <a:lnTo>
                    <a:pt x="397" y="1503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7" name="Freeform 18"/>
            <p:cNvSpPr>
              <a:spLocks/>
            </p:cNvSpPr>
            <p:nvPr/>
          </p:nvSpPr>
          <p:spPr bwMode="auto">
            <a:xfrm>
              <a:off x="540" y="983"/>
              <a:ext cx="22" cy="132"/>
            </a:xfrm>
            <a:custGeom>
              <a:avLst/>
              <a:gdLst>
                <a:gd name="T0" fmla="*/ 0 w 794"/>
                <a:gd name="T1" fmla="*/ 0 h 6827"/>
                <a:gd name="T2" fmla="*/ 0 w 794"/>
                <a:gd name="T3" fmla="*/ 0 h 6827"/>
                <a:gd name="T4" fmla="*/ 0 w 794"/>
                <a:gd name="T5" fmla="*/ 0 h 6827"/>
                <a:gd name="T6" fmla="*/ 0 w 794"/>
                <a:gd name="T7" fmla="*/ 0 h 6827"/>
                <a:gd name="T8" fmla="*/ 0 w 794"/>
                <a:gd name="T9" fmla="*/ 0 h 6827"/>
                <a:gd name="T10" fmla="*/ 0 w 794"/>
                <a:gd name="T11" fmla="*/ 0 h 6827"/>
                <a:gd name="T12" fmla="*/ 0 w 794"/>
                <a:gd name="T13" fmla="*/ 0 h 6827"/>
                <a:gd name="T14" fmla="*/ 0 w 794"/>
                <a:gd name="T15" fmla="*/ 0 h 6827"/>
                <a:gd name="T16" fmla="*/ 0 w 794"/>
                <a:gd name="T17" fmla="*/ 0 h 6827"/>
                <a:gd name="T18" fmla="*/ 0 w 794"/>
                <a:gd name="T19" fmla="*/ 0 h 6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6827"/>
                <a:gd name="T32" fmla="*/ 794 w 794"/>
                <a:gd name="T33" fmla="*/ 6827 h 6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6827">
                  <a:moveTo>
                    <a:pt x="447" y="56"/>
                  </a:moveTo>
                  <a:lnTo>
                    <a:pt x="0" y="447"/>
                  </a:lnTo>
                  <a:lnTo>
                    <a:pt x="0" y="6827"/>
                  </a:lnTo>
                  <a:lnTo>
                    <a:pt x="794" y="6827"/>
                  </a:lnTo>
                  <a:lnTo>
                    <a:pt x="794" y="447"/>
                  </a:lnTo>
                  <a:lnTo>
                    <a:pt x="347" y="838"/>
                  </a:lnTo>
                  <a:lnTo>
                    <a:pt x="447" y="56"/>
                  </a:lnTo>
                  <a:lnTo>
                    <a:pt x="0" y="0"/>
                  </a:lnTo>
                  <a:lnTo>
                    <a:pt x="0" y="447"/>
                  </a:lnTo>
                  <a:lnTo>
                    <a:pt x="447" y="5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8" name="AutoShape 19"/>
            <p:cNvSpPr>
              <a:spLocks noChangeArrowheads="1"/>
            </p:cNvSpPr>
            <p:nvPr/>
          </p:nvSpPr>
          <p:spPr bwMode="auto">
            <a:xfrm rot="-5400000">
              <a:off x="623" y="915"/>
              <a:ext cx="13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26 h 21600"/>
                <a:gd name="T14" fmla="*/ 1715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9" name="Rectangle 20"/>
            <p:cNvSpPr>
              <a:spLocks noChangeArrowheads="1"/>
            </p:cNvSpPr>
            <p:nvPr/>
          </p:nvSpPr>
          <p:spPr bwMode="auto">
            <a:xfrm>
              <a:off x="585" y="1012"/>
              <a:ext cx="20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 eaLnBrk="0" hangingPunct="0"/>
              <a:r>
                <a:rPr lang="ru-RU" sz="1300">
                  <a:solidFill>
                    <a:schemeClr val="bg1"/>
                  </a:solidFill>
                  <a:latin typeface="Arial" charset="0"/>
                </a:rPr>
                <a:t>ПЧ-155</a:t>
              </a:r>
              <a:endParaRPr lang="ru-RU" sz="13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9788"/>
            <a:ext cx="12801600" cy="87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1"/>
          <p:cNvSpPr txBox="1">
            <a:spLocks noChangeArrowheads="1"/>
          </p:cNvSpPr>
          <p:nvPr/>
        </p:nvSpPr>
        <p:spPr bwMode="auto">
          <a:xfrm rot="-3251862">
            <a:off x="5407025" y="6700838"/>
            <a:ext cx="34766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149" tIns="33029" rIns="66149" bIns="33029">
            <a:spAutoFit/>
          </a:bodyPr>
          <a:lstStyle/>
          <a:p>
            <a:pPr defTabSz="1076325"/>
            <a:r>
              <a:rPr lang="ru-RU" sz="700" i="1">
                <a:solidFill>
                  <a:schemeClr val="accent2"/>
                </a:solidFill>
                <a:latin typeface="Arial" charset="0"/>
              </a:rPr>
              <a:t>Лена</a:t>
            </a:r>
            <a:endParaRPr lang="ru-RU" sz="700" b="0">
              <a:latin typeface="Arial" charset="0"/>
            </a:endParaRPr>
          </a:p>
        </p:txBody>
      </p:sp>
      <p:sp>
        <p:nvSpPr>
          <p:cNvPr id="51204" name="Text Box 22"/>
          <p:cNvSpPr txBox="1">
            <a:spLocks noChangeArrowheads="1"/>
          </p:cNvSpPr>
          <p:nvPr/>
        </p:nvSpPr>
        <p:spPr bwMode="auto">
          <a:xfrm rot="-786957">
            <a:off x="8555038" y="4657725"/>
            <a:ext cx="3444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149" tIns="33029" rIns="66149" bIns="33029">
            <a:spAutoFit/>
          </a:bodyPr>
          <a:lstStyle/>
          <a:p>
            <a:pPr defTabSz="1076325"/>
            <a:r>
              <a:rPr lang="ru-RU" sz="700" i="1">
                <a:solidFill>
                  <a:schemeClr val="accent2"/>
                </a:solidFill>
                <a:latin typeface="Arial" charset="0"/>
              </a:rPr>
              <a:t>Лена</a:t>
            </a:r>
            <a:endParaRPr lang="ru-RU" sz="700" b="0">
              <a:latin typeface="Arial" charset="0"/>
            </a:endParaRPr>
          </a:p>
        </p:txBody>
      </p:sp>
      <p:sp>
        <p:nvSpPr>
          <p:cNvPr id="51205" name="Text Box 23"/>
          <p:cNvSpPr txBox="1">
            <a:spLocks noChangeArrowheads="1"/>
          </p:cNvSpPr>
          <p:nvPr/>
        </p:nvSpPr>
        <p:spPr bwMode="auto">
          <a:xfrm rot="2683033">
            <a:off x="4124325" y="7116763"/>
            <a:ext cx="4524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149" tIns="33029" rIns="66149" bIns="33029">
            <a:spAutoFit/>
          </a:bodyPr>
          <a:lstStyle/>
          <a:p>
            <a:pPr defTabSz="1076325"/>
            <a:r>
              <a:rPr lang="ru-RU" sz="700" i="1">
                <a:solidFill>
                  <a:schemeClr val="accent2"/>
                </a:solidFill>
                <a:latin typeface="Arial" charset="0"/>
              </a:rPr>
              <a:t>Ангара</a:t>
            </a:r>
            <a:endParaRPr lang="ru-RU" sz="700" b="0">
              <a:latin typeface="Arial" charset="0"/>
            </a:endParaRPr>
          </a:p>
        </p:txBody>
      </p:sp>
      <p:sp>
        <p:nvSpPr>
          <p:cNvPr id="51206" name="Text Box 24"/>
          <p:cNvSpPr txBox="1">
            <a:spLocks noChangeArrowheads="1"/>
          </p:cNvSpPr>
          <p:nvPr/>
        </p:nvSpPr>
        <p:spPr bwMode="auto">
          <a:xfrm rot="-3251862">
            <a:off x="3308351" y="5089525"/>
            <a:ext cx="4508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149" tIns="33029" rIns="66149" bIns="33029">
            <a:spAutoFit/>
          </a:bodyPr>
          <a:lstStyle/>
          <a:p>
            <a:pPr defTabSz="1076325"/>
            <a:r>
              <a:rPr lang="ru-RU" sz="700" i="1">
                <a:solidFill>
                  <a:schemeClr val="accent2"/>
                </a:solidFill>
                <a:latin typeface="Arial" charset="0"/>
              </a:rPr>
              <a:t>Ангара</a:t>
            </a:r>
            <a:endParaRPr lang="ru-RU" sz="700" b="0">
              <a:latin typeface="Arial" charset="0"/>
            </a:endParaRPr>
          </a:p>
        </p:txBody>
      </p:sp>
      <p:sp>
        <p:nvSpPr>
          <p:cNvPr id="51207" name="Oval 26"/>
          <p:cNvSpPr>
            <a:spLocks noChangeArrowheads="1"/>
          </p:cNvSpPr>
          <p:nvPr/>
        </p:nvSpPr>
        <p:spPr bwMode="auto">
          <a:xfrm>
            <a:off x="6502400" y="3495675"/>
            <a:ext cx="52388" cy="381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1177925" y="7335838"/>
            <a:ext cx="15351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2924" tIns="56493" rIns="112924" bIns="56493">
            <a:spAutoFit/>
          </a:bodyPr>
          <a:lstStyle/>
          <a:p>
            <a:pPr defTabSz="1138238">
              <a:spcBef>
                <a:spcPct val="50000"/>
              </a:spcBef>
              <a:defRPr/>
            </a:pPr>
            <a:r>
              <a:rPr lang="ru-RU" sz="7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132 СБДПС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313238" y="5448300"/>
            <a:ext cx="915987" cy="493713"/>
            <a:chOff x="2698" y="4178"/>
            <a:chExt cx="406" cy="290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2741" y="4178"/>
              <a:ext cx="363" cy="256"/>
              <a:chOff x="2602" y="1752"/>
              <a:chExt cx="363" cy="256"/>
            </a:xfrm>
          </p:grpSpPr>
          <p:sp>
            <p:nvSpPr>
              <p:cNvPr id="51214" name="Freeform 47"/>
              <p:cNvSpPr>
                <a:spLocks/>
              </p:cNvSpPr>
              <p:nvPr/>
            </p:nvSpPr>
            <p:spPr bwMode="auto">
              <a:xfrm>
                <a:off x="2602" y="1753"/>
                <a:ext cx="363" cy="127"/>
              </a:xfrm>
              <a:custGeom>
                <a:avLst/>
                <a:gdLst>
                  <a:gd name="T0" fmla="*/ 0 w 1040"/>
                  <a:gd name="T1" fmla="*/ 0 h 552"/>
                  <a:gd name="T2" fmla="*/ 0 w 1040"/>
                  <a:gd name="T3" fmla="*/ 0 h 552"/>
                  <a:gd name="T4" fmla="*/ 0 w 1040"/>
                  <a:gd name="T5" fmla="*/ 0 h 552"/>
                  <a:gd name="T6" fmla="*/ 0 w 1040"/>
                  <a:gd name="T7" fmla="*/ 0 h 552"/>
                  <a:gd name="T8" fmla="*/ 0 w 1040"/>
                  <a:gd name="T9" fmla="*/ 0 h 552"/>
                  <a:gd name="T10" fmla="*/ 0 w 1040"/>
                  <a:gd name="T11" fmla="*/ 0 h 5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0"/>
                  <a:gd name="T19" fmla="*/ 0 h 552"/>
                  <a:gd name="T20" fmla="*/ 1040 w 1040"/>
                  <a:gd name="T21" fmla="*/ 552 h 5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0" h="552">
                    <a:moveTo>
                      <a:pt x="2" y="0"/>
                    </a:moveTo>
                    <a:cubicBezTo>
                      <a:pt x="15" y="0"/>
                      <a:pt x="27" y="0"/>
                      <a:pt x="40" y="0"/>
                    </a:cubicBezTo>
                    <a:lnTo>
                      <a:pt x="816" y="0"/>
                    </a:lnTo>
                    <a:lnTo>
                      <a:pt x="1040" y="552"/>
                    </a:lnTo>
                    <a:lnTo>
                      <a:pt x="0" y="552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99"/>
                  </a:gs>
                  <a:gs pos="5000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86394" tIns="43197" rIns="86394" bIns="4319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215" name="Line 48"/>
              <p:cNvSpPr>
                <a:spLocks noChangeShapeType="1"/>
              </p:cNvSpPr>
              <p:nvPr/>
            </p:nvSpPr>
            <p:spPr bwMode="auto">
              <a:xfrm>
                <a:off x="2602" y="1782"/>
                <a:ext cx="302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86394" tIns="43197" rIns="86394" bIns="4319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216" name="Line 49"/>
              <p:cNvSpPr>
                <a:spLocks noChangeShapeType="1"/>
              </p:cNvSpPr>
              <p:nvPr/>
            </p:nvSpPr>
            <p:spPr bwMode="auto">
              <a:xfrm>
                <a:off x="2602" y="1852"/>
                <a:ext cx="34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86394" tIns="43197" rIns="86394" bIns="4319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217" name="Line 50"/>
              <p:cNvSpPr>
                <a:spLocks noChangeShapeType="1"/>
              </p:cNvSpPr>
              <p:nvPr/>
            </p:nvSpPr>
            <p:spPr bwMode="auto">
              <a:xfrm flipH="1">
                <a:off x="2602" y="1880"/>
                <a:ext cx="362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86394" tIns="43197" rIns="86394" bIns="4319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218" name="Line 51"/>
              <p:cNvSpPr>
                <a:spLocks noChangeShapeType="1"/>
              </p:cNvSpPr>
              <p:nvPr/>
            </p:nvSpPr>
            <p:spPr bwMode="auto">
              <a:xfrm>
                <a:off x="2602" y="1753"/>
                <a:ext cx="0" cy="25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86394" tIns="43197" rIns="86394" bIns="4319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219" name="Line 52"/>
              <p:cNvSpPr>
                <a:spLocks noChangeShapeType="1"/>
              </p:cNvSpPr>
              <p:nvPr/>
            </p:nvSpPr>
            <p:spPr bwMode="auto">
              <a:xfrm>
                <a:off x="2602" y="1753"/>
                <a:ext cx="28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86394" tIns="43197" rIns="86394" bIns="43197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220" name="Rectangle 53"/>
              <p:cNvSpPr>
                <a:spLocks noChangeArrowheads="1"/>
              </p:cNvSpPr>
              <p:nvPr/>
            </p:nvSpPr>
            <p:spPr bwMode="auto">
              <a:xfrm>
                <a:off x="2608" y="1752"/>
                <a:ext cx="22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60" tIns="46057" rIns="92060" bIns="46057">
                <a:spAutoFit/>
              </a:bodyPr>
              <a:lstStyle/>
              <a:p>
                <a:pPr defTabSz="927100" eaLnBrk="0" hangingPunct="0"/>
                <a:r>
                  <a:rPr lang="ru-RU" sz="700">
                    <a:latin typeface="Arial" charset="0"/>
                  </a:rPr>
                  <a:t>ГУ МЧС</a:t>
                </a:r>
              </a:p>
            </p:txBody>
          </p:sp>
        </p:grpSp>
        <p:sp>
          <p:nvSpPr>
            <p:cNvPr id="51213" name="Oval 54"/>
            <p:cNvSpPr>
              <a:spLocks noChangeArrowheads="1"/>
            </p:cNvSpPr>
            <p:nvPr/>
          </p:nvSpPr>
          <p:spPr bwMode="auto">
            <a:xfrm>
              <a:off x="2698" y="4405"/>
              <a:ext cx="71" cy="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10" name="Text Box 55"/>
          <p:cNvSpPr txBox="1">
            <a:spLocks noChangeArrowheads="1"/>
          </p:cNvSpPr>
          <p:nvPr/>
        </p:nvSpPr>
        <p:spPr bwMode="auto">
          <a:xfrm>
            <a:off x="0" y="4368800"/>
            <a:ext cx="12801600" cy="555625"/>
          </a:xfrm>
          <a:prstGeom prst="rect">
            <a:avLst/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FF00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27928" tIns="63966" rIns="127928" bIns="63966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2800" b="0">
                <a:latin typeface="Arial" charset="0"/>
              </a:rPr>
              <a:t>На территории района пунктов управления нет</a:t>
            </a:r>
          </a:p>
        </p:txBody>
      </p:sp>
      <p:sp>
        <p:nvSpPr>
          <p:cNvPr id="51211" name="Text Box 2275"/>
          <p:cNvSpPr txBox="1">
            <a:spLocks noChangeArrowheads="1"/>
          </p:cNvSpPr>
          <p:nvPr/>
        </p:nvSpPr>
        <p:spPr bwMode="auto">
          <a:xfrm>
            <a:off x="0" y="0"/>
            <a:ext cx="12801600" cy="8620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224" tIns="45613" rIns="91224" bIns="45613">
            <a:spAutoFit/>
          </a:bodyPr>
          <a:lstStyle/>
          <a:p>
            <a:pPr algn="ctr" defTabSz="1279525"/>
            <a:r>
              <a:rPr lang="ru-RU" sz="2500">
                <a:solidFill>
                  <a:srgbClr val="000000"/>
                </a:solidFill>
              </a:rPr>
              <a:t>Паспорт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ru-RU" sz="2500">
                <a:solidFill>
                  <a:srgbClr val="000000"/>
                </a:solidFill>
              </a:rPr>
              <a:t>территории Иркутского района Иркутской области </a:t>
            </a:r>
          </a:p>
          <a:p>
            <a:pPr algn="ctr" defTabSz="1279525"/>
            <a:r>
              <a:rPr lang="ru-RU" sz="2500">
                <a:solidFill>
                  <a:srgbClr val="000000"/>
                </a:solidFill>
              </a:rPr>
              <a:t>Данные о наличии оснащённости пунктов 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2813"/>
            <a:ext cx="12801600" cy="868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02" name="Text Box 15"/>
          <p:cNvSpPr txBox="1">
            <a:spLocks noChangeArrowheads="1"/>
          </p:cNvSpPr>
          <p:nvPr/>
        </p:nvSpPr>
        <p:spPr bwMode="auto">
          <a:xfrm>
            <a:off x="0" y="0"/>
            <a:ext cx="12801600" cy="923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153713" tIns="76864" rIns="153713" bIns="76864">
            <a:spAutoFit/>
          </a:bodyPr>
          <a:lstStyle/>
          <a:p>
            <a:pPr algn="ctr" defTabSz="2606675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Паспорт территории Иркутского района Иркутской области</a:t>
            </a:r>
            <a:endParaRPr lang="ru-RU" sz="2500" dirty="0">
              <a:latin typeface="Arial" charset="0"/>
            </a:endParaRPr>
          </a:p>
          <a:p>
            <a:pPr algn="ctr" defTabSz="2606675">
              <a:defRPr/>
            </a:pPr>
            <a:r>
              <a:rPr lang="ru-RU" sz="2500" dirty="0">
                <a:latin typeface="Arial" charset="0"/>
              </a:rPr>
              <a:t>ПЛАН ОРГАНИЗАЦИИ ОПОВЕЩЕНИЯ НАСЕЛЕНИЯ</a:t>
            </a:r>
          </a:p>
        </p:txBody>
      </p:sp>
      <p:graphicFrame>
        <p:nvGraphicFramePr>
          <p:cNvPr id="742411" name="Group 11"/>
          <p:cNvGraphicFramePr>
            <a:graphicFrameLocks noGrp="1"/>
          </p:cNvGraphicFramePr>
          <p:nvPr/>
        </p:nvGraphicFramePr>
        <p:xfrm>
          <a:off x="7005638" y="6311900"/>
          <a:ext cx="5645150" cy="2578608"/>
        </p:xfrm>
        <a:graphic>
          <a:graphicData uri="http://schemas.openxmlformats.org/drawingml/2006/table">
            <a:tbl>
              <a:tblPr/>
              <a:tblGrid>
                <a:gridCol w="971550"/>
                <a:gridCol w="641350"/>
                <a:gridCol w="708025"/>
                <a:gridCol w="603250"/>
                <a:gridCol w="1008062"/>
                <a:gridCol w="803275"/>
                <a:gridCol w="909638"/>
              </a:tblGrid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населенных пунктов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Проживает населения (тыс. чел)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включенных в СО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населения, тыс. чел/%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5 мин.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30 мин.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96,023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96,023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2264" name="Text Box 47"/>
          <p:cNvSpPr txBox="1">
            <a:spLocks noChangeArrowheads="1"/>
          </p:cNvSpPr>
          <p:nvPr/>
        </p:nvSpPr>
        <p:spPr bwMode="auto">
          <a:xfrm>
            <a:off x="7961313" y="5910263"/>
            <a:ext cx="4073525" cy="341312"/>
          </a:xfrm>
          <a:prstGeom prst="rect">
            <a:avLst/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FF00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defTabSz="1790700"/>
            <a:r>
              <a:rPr lang="ru-RU" sz="1400">
                <a:latin typeface="Arial" charset="0"/>
              </a:rPr>
              <a:t>Охват средствами оповещения населения:</a:t>
            </a:r>
          </a:p>
        </p:txBody>
      </p:sp>
      <p:sp>
        <p:nvSpPr>
          <p:cNvPr id="52265" name="Text Box 48"/>
          <p:cNvSpPr txBox="1">
            <a:spLocks noChangeArrowheads="1"/>
          </p:cNvSpPr>
          <p:nvPr/>
        </p:nvSpPr>
        <p:spPr bwMode="auto">
          <a:xfrm>
            <a:off x="0" y="960438"/>
            <a:ext cx="6494463" cy="3413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marL="479425" indent="-479425" defTabSz="1790700"/>
            <a:r>
              <a:rPr lang="ru-RU" sz="1400">
                <a:latin typeface="Arial" charset="0"/>
              </a:rPr>
              <a:t>Количество используемых в РАСЦО оконечных средств оповещения:</a:t>
            </a:r>
          </a:p>
        </p:txBody>
      </p:sp>
      <p:graphicFrame>
        <p:nvGraphicFramePr>
          <p:cNvPr id="742449" name="Group 49"/>
          <p:cNvGraphicFramePr>
            <a:graphicFrameLocks noGrp="1"/>
          </p:cNvGraphicFramePr>
          <p:nvPr/>
        </p:nvGraphicFramePr>
        <p:xfrm>
          <a:off x="0" y="1387475"/>
          <a:ext cx="6602413" cy="1623433"/>
        </p:xfrm>
        <a:graphic>
          <a:graphicData uri="http://schemas.openxmlformats.org/drawingml/2006/table">
            <a:tbl>
              <a:tblPr/>
              <a:tblGrid>
                <a:gridCol w="1101725"/>
                <a:gridCol w="1100138"/>
                <a:gridCol w="1103312"/>
                <a:gridCol w="1066800"/>
                <a:gridCol w="1063625"/>
                <a:gridCol w="1166813"/>
              </a:tblGrid>
              <a:tr h="231775">
                <a:tc rowSpan="2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Электросирен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Сирен с ручным управлением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СЦВ, количество СЦВ/абонентов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Типа АСО-8 (16,32) количество АСО/абонентов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436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Включенных в СО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включенных в СО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В селской    местности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Итого: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2298" name="Text Box 81"/>
          <p:cNvSpPr txBox="1">
            <a:spLocks noChangeArrowheads="1"/>
          </p:cNvSpPr>
          <p:nvPr/>
        </p:nvSpPr>
        <p:spPr bwMode="auto">
          <a:xfrm>
            <a:off x="212725" y="4160838"/>
            <a:ext cx="5643563" cy="341312"/>
          </a:xfrm>
          <a:prstGeom prst="rect">
            <a:avLst/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FF00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marL="479425" indent="-479425" defTabSz="1790700"/>
            <a:r>
              <a:rPr lang="ru-RU" sz="1400">
                <a:latin typeface="Arial" charset="0"/>
              </a:rPr>
              <a:t>Охват населения различными средствами оповещения, в %.</a:t>
            </a:r>
          </a:p>
        </p:txBody>
      </p:sp>
      <p:graphicFrame>
        <p:nvGraphicFramePr>
          <p:cNvPr id="742482" name="Group 82"/>
          <p:cNvGraphicFramePr>
            <a:graphicFrameLocks noGrp="1"/>
          </p:cNvGraphicFramePr>
          <p:nvPr/>
        </p:nvGraphicFramePr>
        <p:xfrm>
          <a:off x="0" y="4587875"/>
          <a:ext cx="5999163" cy="1002720"/>
        </p:xfrm>
        <a:graphic>
          <a:graphicData uri="http://schemas.openxmlformats.org/drawingml/2006/table">
            <a:tbl>
              <a:tblPr/>
              <a:tblGrid>
                <a:gridCol w="1260475"/>
                <a:gridCol w="1057275"/>
                <a:gridCol w="1241425"/>
                <a:gridCol w="1146175"/>
                <a:gridCol w="129381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Электросиренами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Проводным вещанием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Радиовещанием УКВ-ЧМ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Телевещанием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2325" name="Text Box 133"/>
          <p:cNvSpPr txBox="1">
            <a:spLocks noChangeArrowheads="1"/>
          </p:cNvSpPr>
          <p:nvPr/>
        </p:nvSpPr>
        <p:spPr bwMode="auto">
          <a:xfrm>
            <a:off x="960438" y="7788275"/>
            <a:ext cx="2455862" cy="3413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pPr marL="479425" indent="-479425" defTabSz="1790700"/>
            <a:r>
              <a:rPr lang="ru-RU" sz="1400">
                <a:latin typeface="Arial" charset="0"/>
              </a:rPr>
              <a:t>Оснащенность ПОО ЛСО</a:t>
            </a:r>
          </a:p>
        </p:txBody>
      </p:sp>
      <p:graphicFrame>
        <p:nvGraphicFramePr>
          <p:cNvPr id="742534" name="Group 134"/>
          <p:cNvGraphicFramePr>
            <a:graphicFrameLocks noGrp="1"/>
          </p:cNvGraphicFramePr>
          <p:nvPr/>
        </p:nvGraphicFramePr>
        <p:xfrm>
          <a:off x="0" y="8113713"/>
          <a:ext cx="4833938" cy="1450806"/>
        </p:xfrm>
        <a:graphic>
          <a:graphicData uri="http://schemas.openxmlformats.org/drawingml/2006/table">
            <a:tbl>
              <a:tblPr/>
              <a:tblGrid>
                <a:gridCol w="1411288"/>
                <a:gridCol w="738187"/>
                <a:gridCol w="1179513"/>
                <a:gridCol w="150495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01" marR="128001" marT="64001" marB="640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сирен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01" marR="128001" marT="64001" marB="640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 ЛСО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01" marR="128001" marT="64001" marB="640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Сопряжонность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РАСЦО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01" marR="128001" marT="64001" marB="640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49724">
                <a:tc>
                  <a:txBody>
                    <a:bodyPr/>
                    <a:lstStyle/>
                    <a:p>
                      <a:pPr marL="0" marR="0" lvl="0" indent="0" algn="l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ООО «Объединенные пивоварни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Хейникен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marL="128001" marR="128001" marT="64001" marB="640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С-40</a:t>
                      </a:r>
                    </a:p>
                  </a:txBody>
                  <a:tcPr marL="128001" marR="128001" marT="64001" marB="640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П-166 ЦО</a:t>
                      </a:r>
                    </a:p>
                  </a:txBody>
                  <a:tcPr marL="128001" marR="128001" marT="64001" marB="640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несопряжено</a:t>
                      </a:r>
                    </a:p>
                  </a:txBody>
                  <a:tcPr marL="128001" marR="128001" marT="64001" marB="640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12804">
                <a:tc>
                  <a:txBody>
                    <a:bodyPr/>
                    <a:lstStyle/>
                    <a:p>
                      <a:pPr marL="0" marR="0" lvl="0" indent="0" algn="l" defTabSz="6524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01" marR="128001" marT="64001" marB="640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С-40</a:t>
                      </a:r>
                    </a:p>
                  </a:txBody>
                  <a:tcPr marL="128001" marR="128001" marT="64001" marB="640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П-166 ЦО</a:t>
                      </a:r>
                    </a:p>
                  </a:txBody>
                  <a:tcPr marL="128001" marR="128001" marT="64001" marB="640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несопряжено</a:t>
                      </a:r>
                    </a:p>
                  </a:txBody>
                  <a:tcPr marL="128001" marR="128001" marT="64001" marB="640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9788"/>
            <a:ext cx="12801600" cy="87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6499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8620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0978" tIns="45489" rIns="90978" bIns="45489">
            <a:spAutoFit/>
          </a:bodyPr>
          <a:lstStyle/>
          <a:p>
            <a:pPr algn="ctr" defTabSz="1279525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Паспорт территории Иркутского района Иркутской области</a:t>
            </a:r>
            <a:endParaRPr lang="ru-RU" sz="2500" b="0" dirty="0"/>
          </a:p>
          <a:p>
            <a:pPr algn="ctr" defTabSz="1279525">
              <a:defRPr/>
            </a:pPr>
            <a:r>
              <a:rPr lang="ru-RU" sz="2500" b="0" dirty="0"/>
              <a:t>Таблица расположения  мест аппаратуры оповещения и информирования населения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/>
          </p:nvPr>
        </p:nvGraphicFramePr>
        <p:xfrm>
          <a:off x="47625" y="3095625"/>
          <a:ext cx="1261110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6" name="Document" r:id="rId5" imgW="9906347" imgH="4081700" progId="Word.Document.8">
                  <p:embed/>
                </p:oleObj>
              </mc:Choice>
              <mc:Fallback>
                <p:oleObj name="Document" r:id="rId5" imgW="9906347" imgH="4081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3095625"/>
                        <a:ext cx="12611100" cy="517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1588"/>
            <a:ext cx="12801600" cy="832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47" name="Text Box 1648"/>
          <p:cNvSpPr>
            <a:spLocks noChangeArrowheads="1"/>
          </p:cNvSpPr>
          <p:nvPr/>
        </p:nvSpPr>
        <p:spPr bwMode="auto">
          <a:xfrm>
            <a:off x="0" y="0"/>
            <a:ext cx="12801600" cy="1387475"/>
          </a:xfrm>
          <a:prstGeom prst="rect">
            <a:avLst/>
          </a:prstGeom>
          <a:solidFill>
            <a:schemeClr val="bg2">
              <a:alpha val="67999"/>
            </a:schemeClr>
          </a:solidFill>
          <a:ln w="9525">
            <a:noFill/>
            <a:miter lim="800000"/>
            <a:headEnd/>
            <a:tailEnd/>
          </a:ln>
        </p:spPr>
        <p:txBody>
          <a:bodyPr lIns="179222" tIns="89611" rIns="179222" bIns="89611" anchor="ctr"/>
          <a:lstStyle/>
          <a:p>
            <a:pPr algn="ctr" defTabSz="2117725" eaLnBrk="0" hangingPunct="0">
              <a:defRPr/>
            </a:pP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Паспорт территории Иркутского района Иркутской области</a:t>
            </a:r>
            <a:r>
              <a:rPr lang="ru-RU" sz="2100" b="0" dirty="0">
                <a:solidFill>
                  <a:schemeClr val="tx2"/>
                </a:solidFill>
              </a:rPr>
              <a:t> </a:t>
            </a:r>
            <a:r>
              <a:rPr lang="ru-RU" sz="2100" dirty="0">
                <a:solidFill>
                  <a:schemeClr val="tx2"/>
                </a:solidFill>
              </a:rPr>
              <a:t/>
            </a:r>
            <a:br>
              <a:rPr lang="ru-RU" sz="2100" dirty="0">
                <a:solidFill>
                  <a:schemeClr val="tx2"/>
                </a:solidFill>
              </a:rPr>
            </a:br>
            <a:r>
              <a:rPr lang="ru-RU" sz="2100" dirty="0">
                <a:solidFill>
                  <a:schemeClr val="tx2"/>
                </a:solidFill>
              </a:rPr>
              <a:t>Приложение к схеме</a:t>
            </a:r>
            <a:br>
              <a:rPr lang="ru-RU" sz="2100" dirty="0">
                <a:solidFill>
                  <a:schemeClr val="tx2"/>
                </a:solidFill>
              </a:rPr>
            </a:br>
            <a:r>
              <a:rPr lang="ru-RU" sz="2100" dirty="0">
                <a:solidFill>
                  <a:schemeClr val="tx2"/>
                </a:solidFill>
              </a:rPr>
              <a:t>организации оповещения и информирования населения </a:t>
            </a:r>
          </a:p>
        </p:txBody>
      </p:sp>
      <p:graphicFrame>
        <p:nvGraphicFramePr>
          <p:cNvPr id="748548" name="Group 4"/>
          <p:cNvGraphicFramePr>
            <a:graphicFrameLocks noGrp="1"/>
          </p:cNvGraphicFramePr>
          <p:nvPr>
            <p:ph sz="half" idx="1"/>
          </p:nvPr>
        </p:nvGraphicFramePr>
        <p:xfrm>
          <a:off x="0" y="2239963"/>
          <a:ext cx="12801600" cy="2193120"/>
        </p:xfrm>
        <a:graphic>
          <a:graphicData uri="http://schemas.openxmlformats.org/drawingml/2006/table">
            <a:tbl>
              <a:tblPr/>
              <a:tblGrid>
                <a:gridCol w="687388"/>
                <a:gridCol w="688975"/>
                <a:gridCol w="892175"/>
                <a:gridCol w="1549400"/>
                <a:gridCol w="1055687"/>
                <a:gridCol w="1050925"/>
                <a:gridCol w="687388"/>
                <a:gridCol w="688975"/>
                <a:gridCol w="687387"/>
                <a:gridCol w="685800"/>
                <a:gridCol w="688975"/>
                <a:gridCol w="687388"/>
                <a:gridCol w="688975"/>
                <a:gridCol w="685800"/>
                <a:gridCol w="688975"/>
                <a:gridCol w="687387"/>
              </a:tblGrid>
              <a:tr h="419100">
                <a:tc rowSpan="3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установки системы оповещения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нахождения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аппаратуры оповещения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Ответственные за оповещение</a:t>
                      </a: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Лицо, принимающее решение на оповещение (должность, адрес) 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аппаратуры оповещения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П-166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П-164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АДУ-ЦВ 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Ф 88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ОКСИОН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ТВ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Сотовая связь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833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проводное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дв(св)</a:t>
                      </a:r>
                    </a:p>
                  </a:txBody>
                  <a:tcPr marL="181440" marR="181440" marT="90720" marB="90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8589" name="Group 45"/>
          <p:cNvGraphicFramePr>
            <a:graphicFrameLocks noGrp="1"/>
          </p:cNvGraphicFramePr>
          <p:nvPr>
            <p:ph sz="half" idx="2"/>
          </p:nvPr>
        </p:nvGraphicFramePr>
        <p:xfrm>
          <a:off x="0" y="4900613"/>
          <a:ext cx="12801600" cy="2089150"/>
        </p:xfrm>
        <a:graphic>
          <a:graphicData uri="http://schemas.openxmlformats.org/drawingml/2006/table">
            <a:tbl>
              <a:tblPr/>
              <a:tblGrid>
                <a:gridCol w="655638"/>
                <a:gridCol w="704850"/>
                <a:gridCol w="906462"/>
                <a:gridCol w="1512888"/>
                <a:gridCol w="1109662"/>
                <a:gridCol w="1006475"/>
                <a:gridCol w="706438"/>
                <a:gridCol w="704850"/>
                <a:gridCol w="706437"/>
                <a:gridCol w="704850"/>
                <a:gridCol w="604838"/>
                <a:gridCol w="706437"/>
                <a:gridCol w="704850"/>
                <a:gridCol w="706438"/>
                <a:gridCol w="692150"/>
                <a:gridCol w="668337"/>
              </a:tblGrid>
              <a:tr h="2089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неустановлена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Мэр муниципального образования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ул. Рабочего Штаба, 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МТС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Мегафон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Билайн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Ростелеком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6000" marR="126000" marT="65520" marB="6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41"/>
          <p:cNvSpPr>
            <a:spLocks noChangeArrowheads="1"/>
          </p:cNvSpPr>
          <p:nvPr/>
        </p:nvSpPr>
        <p:spPr bwMode="auto">
          <a:xfrm>
            <a:off x="6400800" y="552450"/>
            <a:ext cx="1008063" cy="8351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275" name="Line 7"/>
          <p:cNvSpPr>
            <a:spLocks noChangeShapeType="1"/>
          </p:cNvSpPr>
          <p:nvPr/>
        </p:nvSpPr>
        <p:spPr bwMode="auto">
          <a:xfrm>
            <a:off x="1431925" y="839788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6" name="Line 8"/>
          <p:cNvSpPr>
            <a:spLocks noChangeShapeType="1"/>
          </p:cNvSpPr>
          <p:nvPr/>
        </p:nvSpPr>
        <p:spPr bwMode="auto">
          <a:xfrm>
            <a:off x="1431925" y="1128713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7" name="Line 10"/>
          <p:cNvSpPr>
            <a:spLocks noChangeShapeType="1"/>
          </p:cNvSpPr>
          <p:nvPr/>
        </p:nvSpPr>
        <p:spPr bwMode="auto">
          <a:xfrm>
            <a:off x="136525" y="839788"/>
            <a:ext cx="936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8" name="Line 11"/>
          <p:cNvSpPr>
            <a:spLocks noChangeShapeType="1"/>
          </p:cNvSpPr>
          <p:nvPr/>
        </p:nvSpPr>
        <p:spPr bwMode="auto">
          <a:xfrm>
            <a:off x="134938" y="1128713"/>
            <a:ext cx="936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9" name="AutoShape 25"/>
          <p:cNvSpPr>
            <a:spLocks noChangeArrowheads="1"/>
          </p:cNvSpPr>
          <p:nvPr/>
        </p:nvSpPr>
        <p:spPr bwMode="auto">
          <a:xfrm>
            <a:off x="1792288" y="5160963"/>
            <a:ext cx="209550" cy="13335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280" name="Line 26"/>
          <p:cNvSpPr>
            <a:spLocks noChangeShapeType="1"/>
          </p:cNvSpPr>
          <p:nvPr/>
        </p:nvSpPr>
        <p:spPr bwMode="auto">
          <a:xfrm>
            <a:off x="1936750" y="5087938"/>
            <a:ext cx="139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1" name="Line 27"/>
          <p:cNvSpPr>
            <a:spLocks noChangeShapeType="1"/>
          </p:cNvSpPr>
          <p:nvPr/>
        </p:nvSpPr>
        <p:spPr bwMode="auto">
          <a:xfrm>
            <a:off x="2008188" y="5232400"/>
            <a:ext cx="69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2" name="Line 29"/>
          <p:cNvSpPr>
            <a:spLocks noChangeShapeType="1"/>
          </p:cNvSpPr>
          <p:nvPr/>
        </p:nvSpPr>
        <p:spPr bwMode="auto">
          <a:xfrm>
            <a:off x="2079625" y="48720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3" name="Text Box 46"/>
          <p:cNvSpPr txBox="1">
            <a:spLocks noChangeArrowheads="1"/>
          </p:cNvSpPr>
          <p:nvPr/>
        </p:nvSpPr>
        <p:spPr bwMode="auto">
          <a:xfrm>
            <a:off x="2079625" y="4945063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ru-RU" sz="900" b="0"/>
              <a:t>ТфОП</a:t>
            </a:r>
          </a:p>
        </p:txBody>
      </p:sp>
      <p:sp>
        <p:nvSpPr>
          <p:cNvPr id="54284" name="AutoShape 76"/>
          <p:cNvSpPr>
            <a:spLocks/>
          </p:cNvSpPr>
          <p:nvPr/>
        </p:nvSpPr>
        <p:spPr bwMode="auto">
          <a:xfrm>
            <a:off x="569913" y="1557338"/>
            <a:ext cx="71437" cy="144462"/>
          </a:xfrm>
          <a:prstGeom prst="rightBracket">
            <a:avLst>
              <a:gd name="adj" fmla="val 101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285" name="AutoShape 77"/>
          <p:cNvSpPr>
            <a:spLocks/>
          </p:cNvSpPr>
          <p:nvPr/>
        </p:nvSpPr>
        <p:spPr bwMode="auto">
          <a:xfrm flipH="1">
            <a:off x="2151063" y="1703388"/>
            <a:ext cx="73025" cy="144462"/>
          </a:xfrm>
          <a:prstGeom prst="rightBracket">
            <a:avLst>
              <a:gd name="adj" fmla="val 989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286" name="Line 78"/>
          <p:cNvSpPr>
            <a:spLocks noChangeShapeType="1"/>
          </p:cNvSpPr>
          <p:nvPr/>
        </p:nvSpPr>
        <p:spPr bwMode="auto">
          <a:xfrm>
            <a:off x="2079625" y="16319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287" name="Line 79"/>
          <p:cNvSpPr>
            <a:spLocks noChangeShapeType="1"/>
          </p:cNvSpPr>
          <p:nvPr/>
        </p:nvSpPr>
        <p:spPr bwMode="auto">
          <a:xfrm>
            <a:off x="2078038" y="17764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288" name="Text Box 80"/>
          <p:cNvSpPr txBox="1">
            <a:spLocks noChangeArrowheads="1"/>
          </p:cNvSpPr>
          <p:nvPr/>
        </p:nvSpPr>
        <p:spPr bwMode="auto">
          <a:xfrm>
            <a:off x="496888" y="1951038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>
                <a:latin typeface="Arial" charset="0"/>
              </a:rPr>
              <a:t>ЕВЦСС</a:t>
            </a:r>
          </a:p>
        </p:txBody>
      </p:sp>
      <p:sp>
        <p:nvSpPr>
          <p:cNvPr id="54289" name="Line 91"/>
          <p:cNvSpPr>
            <a:spLocks noChangeShapeType="1"/>
          </p:cNvSpPr>
          <p:nvPr/>
        </p:nvSpPr>
        <p:spPr bwMode="auto">
          <a:xfrm>
            <a:off x="568325" y="1847850"/>
            <a:ext cx="139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0" name="AutoShape 92"/>
          <p:cNvSpPr>
            <a:spLocks noChangeArrowheads="1"/>
          </p:cNvSpPr>
          <p:nvPr/>
        </p:nvSpPr>
        <p:spPr bwMode="auto">
          <a:xfrm rot="16200000" flipH="1">
            <a:off x="425450" y="1778000"/>
            <a:ext cx="142875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291" name="Line 93"/>
          <p:cNvSpPr>
            <a:spLocks noChangeShapeType="1"/>
          </p:cNvSpPr>
          <p:nvPr/>
        </p:nvSpPr>
        <p:spPr bwMode="auto">
          <a:xfrm>
            <a:off x="712788" y="1631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292" name="Rectangle 96"/>
          <p:cNvSpPr>
            <a:spLocks noChangeArrowheads="1"/>
          </p:cNvSpPr>
          <p:nvPr/>
        </p:nvSpPr>
        <p:spPr bwMode="auto">
          <a:xfrm>
            <a:off x="425450" y="2795588"/>
            <a:ext cx="215900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293" name="Rectangle 97"/>
          <p:cNvSpPr>
            <a:spLocks noChangeArrowheads="1"/>
          </p:cNvSpPr>
          <p:nvPr/>
        </p:nvSpPr>
        <p:spPr bwMode="auto">
          <a:xfrm>
            <a:off x="2152650" y="2940050"/>
            <a:ext cx="215900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294" name="Line 98"/>
          <p:cNvSpPr>
            <a:spLocks noChangeShapeType="1"/>
          </p:cNvSpPr>
          <p:nvPr/>
        </p:nvSpPr>
        <p:spPr bwMode="auto">
          <a:xfrm>
            <a:off x="2081213" y="2867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295" name="Line 99"/>
          <p:cNvSpPr>
            <a:spLocks noChangeShapeType="1"/>
          </p:cNvSpPr>
          <p:nvPr/>
        </p:nvSpPr>
        <p:spPr bwMode="auto">
          <a:xfrm>
            <a:off x="2081213" y="30114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296" name="Text Box 100"/>
          <p:cNvSpPr txBox="1">
            <a:spLocks noChangeArrowheads="1"/>
          </p:cNvSpPr>
          <p:nvPr/>
        </p:nvSpPr>
        <p:spPr bwMode="auto">
          <a:xfrm>
            <a:off x="352425" y="2928938"/>
            <a:ext cx="4714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>
                <a:latin typeface="Arial" charset="0"/>
              </a:rPr>
              <a:t>АТА</a:t>
            </a:r>
          </a:p>
        </p:txBody>
      </p:sp>
      <p:sp>
        <p:nvSpPr>
          <p:cNvPr id="54297" name="Line 107"/>
          <p:cNvSpPr>
            <a:spLocks noChangeShapeType="1"/>
          </p:cNvSpPr>
          <p:nvPr/>
        </p:nvSpPr>
        <p:spPr bwMode="auto">
          <a:xfrm>
            <a:off x="6410325" y="1098550"/>
            <a:ext cx="9985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8" name="Line 136"/>
          <p:cNvSpPr>
            <a:spLocks noChangeShapeType="1"/>
          </p:cNvSpPr>
          <p:nvPr/>
        </p:nvSpPr>
        <p:spPr bwMode="auto">
          <a:xfrm>
            <a:off x="3098800" y="839788"/>
            <a:ext cx="998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9" name="Line 138"/>
          <p:cNvSpPr>
            <a:spLocks noChangeShapeType="1"/>
          </p:cNvSpPr>
          <p:nvPr/>
        </p:nvSpPr>
        <p:spPr bwMode="auto">
          <a:xfrm>
            <a:off x="4170363" y="4295775"/>
            <a:ext cx="9985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0" name="Line 139"/>
          <p:cNvSpPr>
            <a:spLocks noChangeShapeType="1"/>
          </p:cNvSpPr>
          <p:nvPr/>
        </p:nvSpPr>
        <p:spPr bwMode="auto">
          <a:xfrm>
            <a:off x="3098800" y="1128713"/>
            <a:ext cx="998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1" name="Line 141"/>
          <p:cNvSpPr>
            <a:spLocks noChangeShapeType="1"/>
          </p:cNvSpPr>
          <p:nvPr/>
        </p:nvSpPr>
        <p:spPr bwMode="auto">
          <a:xfrm>
            <a:off x="5259388" y="4295775"/>
            <a:ext cx="9985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2" name="Line 146"/>
          <p:cNvSpPr>
            <a:spLocks noChangeShapeType="1"/>
          </p:cNvSpPr>
          <p:nvPr/>
        </p:nvSpPr>
        <p:spPr bwMode="auto">
          <a:xfrm>
            <a:off x="4160838" y="4511675"/>
            <a:ext cx="9985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3" name="Line 147"/>
          <p:cNvSpPr>
            <a:spLocks noChangeShapeType="1"/>
          </p:cNvSpPr>
          <p:nvPr/>
        </p:nvSpPr>
        <p:spPr bwMode="auto">
          <a:xfrm>
            <a:off x="5249863" y="4511675"/>
            <a:ext cx="9985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4" name="Line 150"/>
          <p:cNvSpPr>
            <a:spLocks noChangeShapeType="1"/>
          </p:cNvSpPr>
          <p:nvPr/>
        </p:nvSpPr>
        <p:spPr bwMode="auto">
          <a:xfrm>
            <a:off x="4179888" y="839788"/>
            <a:ext cx="998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5" name="Line 151"/>
          <p:cNvSpPr>
            <a:spLocks noChangeShapeType="1"/>
          </p:cNvSpPr>
          <p:nvPr/>
        </p:nvSpPr>
        <p:spPr bwMode="auto">
          <a:xfrm>
            <a:off x="4179888" y="1128713"/>
            <a:ext cx="998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6" name="Line 153"/>
          <p:cNvSpPr>
            <a:spLocks noChangeShapeType="1"/>
          </p:cNvSpPr>
          <p:nvPr/>
        </p:nvSpPr>
        <p:spPr bwMode="auto">
          <a:xfrm>
            <a:off x="5259388" y="839788"/>
            <a:ext cx="998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7" name="Line 154"/>
          <p:cNvSpPr>
            <a:spLocks noChangeShapeType="1"/>
          </p:cNvSpPr>
          <p:nvPr/>
        </p:nvSpPr>
        <p:spPr bwMode="auto">
          <a:xfrm>
            <a:off x="5259388" y="1128713"/>
            <a:ext cx="998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8" name="Line 431"/>
          <p:cNvSpPr>
            <a:spLocks noChangeShapeType="1"/>
          </p:cNvSpPr>
          <p:nvPr/>
        </p:nvSpPr>
        <p:spPr bwMode="auto">
          <a:xfrm>
            <a:off x="635000" y="1631950"/>
            <a:ext cx="1030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9" name="Line 432"/>
          <p:cNvSpPr>
            <a:spLocks noChangeShapeType="1"/>
          </p:cNvSpPr>
          <p:nvPr/>
        </p:nvSpPr>
        <p:spPr bwMode="auto">
          <a:xfrm flipV="1">
            <a:off x="639763" y="2176463"/>
            <a:ext cx="7200900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0" name="Text Box 450"/>
          <p:cNvSpPr txBox="1">
            <a:spLocks noChangeArrowheads="1"/>
          </p:cNvSpPr>
          <p:nvPr/>
        </p:nvSpPr>
        <p:spPr bwMode="auto">
          <a:xfrm>
            <a:off x="496888" y="1344613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МГТС</a:t>
            </a:r>
          </a:p>
        </p:txBody>
      </p:sp>
      <p:sp>
        <p:nvSpPr>
          <p:cNvPr id="54311" name="AutoShape 484"/>
          <p:cNvSpPr>
            <a:spLocks noChangeArrowheads="1"/>
          </p:cNvSpPr>
          <p:nvPr/>
        </p:nvSpPr>
        <p:spPr bwMode="auto">
          <a:xfrm rot="5400000">
            <a:off x="2153444" y="1920081"/>
            <a:ext cx="142875" cy="14446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12" name="Line 485"/>
          <p:cNvSpPr>
            <a:spLocks noChangeShapeType="1"/>
          </p:cNvSpPr>
          <p:nvPr/>
        </p:nvSpPr>
        <p:spPr bwMode="auto">
          <a:xfrm>
            <a:off x="2078038" y="1993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13" name="AutoShape 486"/>
          <p:cNvSpPr>
            <a:spLocks/>
          </p:cNvSpPr>
          <p:nvPr/>
        </p:nvSpPr>
        <p:spPr bwMode="auto">
          <a:xfrm flipH="1">
            <a:off x="3594100" y="1703388"/>
            <a:ext cx="73025" cy="144462"/>
          </a:xfrm>
          <a:prstGeom prst="rightBracket">
            <a:avLst>
              <a:gd name="adj" fmla="val 989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14" name="Line 487"/>
          <p:cNvSpPr>
            <a:spLocks noChangeShapeType="1"/>
          </p:cNvSpPr>
          <p:nvPr/>
        </p:nvSpPr>
        <p:spPr bwMode="auto">
          <a:xfrm>
            <a:off x="3522663" y="16319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15" name="Line 488"/>
          <p:cNvSpPr>
            <a:spLocks noChangeShapeType="1"/>
          </p:cNvSpPr>
          <p:nvPr/>
        </p:nvSpPr>
        <p:spPr bwMode="auto">
          <a:xfrm>
            <a:off x="3521075" y="17764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16" name="AutoShape 489"/>
          <p:cNvSpPr>
            <a:spLocks noChangeArrowheads="1"/>
          </p:cNvSpPr>
          <p:nvPr/>
        </p:nvSpPr>
        <p:spPr bwMode="auto">
          <a:xfrm rot="5400000">
            <a:off x="3596481" y="1920082"/>
            <a:ext cx="142875" cy="14446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17" name="Line 490"/>
          <p:cNvSpPr>
            <a:spLocks noChangeShapeType="1"/>
          </p:cNvSpPr>
          <p:nvPr/>
        </p:nvSpPr>
        <p:spPr bwMode="auto">
          <a:xfrm>
            <a:off x="3521075" y="1993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18" name="AutoShape 491"/>
          <p:cNvSpPr>
            <a:spLocks/>
          </p:cNvSpPr>
          <p:nvPr/>
        </p:nvSpPr>
        <p:spPr bwMode="auto">
          <a:xfrm flipH="1">
            <a:off x="4745038" y="1703388"/>
            <a:ext cx="73025" cy="144462"/>
          </a:xfrm>
          <a:prstGeom prst="rightBracket">
            <a:avLst>
              <a:gd name="adj" fmla="val 989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19" name="Line 492"/>
          <p:cNvSpPr>
            <a:spLocks noChangeShapeType="1"/>
          </p:cNvSpPr>
          <p:nvPr/>
        </p:nvSpPr>
        <p:spPr bwMode="auto">
          <a:xfrm>
            <a:off x="4673600" y="16319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20" name="Line 493"/>
          <p:cNvSpPr>
            <a:spLocks noChangeShapeType="1"/>
          </p:cNvSpPr>
          <p:nvPr/>
        </p:nvSpPr>
        <p:spPr bwMode="auto">
          <a:xfrm>
            <a:off x="4672013" y="17764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21" name="AutoShape 494"/>
          <p:cNvSpPr>
            <a:spLocks noChangeArrowheads="1"/>
          </p:cNvSpPr>
          <p:nvPr/>
        </p:nvSpPr>
        <p:spPr bwMode="auto">
          <a:xfrm rot="5400000">
            <a:off x="4747419" y="1920081"/>
            <a:ext cx="142875" cy="14446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22" name="Line 495"/>
          <p:cNvSpPr>
            <a:spLocks noChangeShapeType="1"/>
          </p:cNvSpPr>
          <p:nvPr/>
        </p:nvSpPr>
        <p:spPr bwMode="auto">
          <a:xfrm>
            <a:off x="4672013" y="1993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grpSp>
        <p:nvGrpSpPr>
          <p:cNvPr id="2" name="Group 658"/>
          <p:cNvGrpSpPr>
            <a:grpSpLocks/>
          </p:cNvGrpSpPr>
          <p:nvPr/>
        </p:nvGrpSpPr>
        <p:grpSpPr bwMode="auto">
          <a:xfrm>
            <a:off x="5754688" y="1631950"/>
            <a:ext cx="219075" cy="431800"/>
            <a:chOff x="3759" y="1011"/>
            <a:chExt cx="138" cy="272"/>
          </a:xfrm>
        </p:grpSpPr>
        <p:sp>
          <p:nvSpPr>
            <p:cNvPr id="54758" name="AutoShape 496"/>
            <p:cNvSpPr>
              <a:spLocks/>
            </p:cNvSpPr>
            <p:nvPr/>
          </p:nvSpPr>
          <p:spPr bwMode="auto">
            <a:xfrm flipH="1">
              <a:off x="3805" y="1056"/>
              <a:ext cx="46" cy="91"/>
            </a:xfrm>
            <a:prstGeom prst="rightBracket">
              <a:avLst>
                <a:gd name="adj" fmla="val 989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59" name="Line 497"/>
            <p:cNvSpPr>
              <a:spLocks noChangeShapeType="1"/>
            </p:cNvSpPr>
            <p:nvPr/>
          </p:nvSpPr>
          <p:spPr bwMode="auto">
            <a:xfrm>
              <a:off x="3760" y="101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  <p:sp>
          <p:nvSpPr>
            <p:cNvPr id="54760" name="Line 498"/>
            <p:cNvSpPr>
              <a:spLocks noChangeShapeType="1"/>
            </p:cNvSpPr>
            <p:nvPr/>
          </p:nvSpPr>
          <p:spPr bwMode="auto">
            <a:xfrm>
              <a:off x="3759" y="110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  <p:sp>
          <p:nvSpPr>
            <p:cNvPr id="54761" name="AutoShape 499"/>
            <p:cNvSpPr>
              <a:spLocks noChangeArrowheads="1"/>
            </p:cNvSpPr>
            <p:nvPr/>
          </p:nvSpPr>
          <p:spPr bwMode="auto">
            <a:xfrm rot="5400000">
              <a:off x="3807" y="1192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62" name="Line 500"/>
            <p:cNvSpPr>
              <a:spLocks noChangeShapeType="1"/>
            </p:cNvSpPr>
            <p:nvPr/>
          </p:nvSpPr>
          <p:spPr bwMode="auto">
            <a:xfrm>
              <a:off x="3759" y="123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</p:grpSp>
      <p:sp>
        <p:nvSpPr>
          <p:cNvPr id="54324" name="Line 506"/>
          <p:cNvSpPr>
            <a:spLocks noChangeShapeType="1"/>
          </p:cNvSpPr>
          <p:nvPr/>
        </p:nvSpPr>
        <p:spPr bwMode="auto">
          <a:xfrm flipV="1">
            <a:off x="639763" y="2855913"/>
            <a:ext cx="61928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5" name="Rectangle 507"/>
          <p:cNvSpPr>
            <a:spLocks noChangeArrowheads="1"/>
          </p:cNvSpPr>
          <p:nvPr/>
        </p:nvSpPr>
        <p:spPr bwMode="auto">
          <a:xfrm>
            <a:off x="3594100" y="2940050"/>
            <a:ext cx="215900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26" name="Line 508"/>
          <p:cNvSpPr>
            <a:spLocks noChangeShapeType="1"/>
          </p:cNvSpPr>
          <p:nvPr/>
        </p:nvSpPr>
        <p:spPr bwMode="auto">
          <a:xfrm>
            <a:off x="3522663" y="2867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27" name="Line 509"/>
          <p:cNvSpPr>
            <a:spLocks noChangeShapeType="1"/>
          </p:cNvSpPr>
          <p:nvPr/>
        </p:nvSpPr>
        <p:spPr bwMode="auto">
          <a:xfrm>
            <a:off x="3522663" y="30114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28" name="Rectangle 510"/>
          <p:cNvSpPr>
            <a:spLocks noChangeArrowheads="1"/>
          </p:cNvSpPr>
          <p:nvPr/>
        </p:nvSpPr>
        <p:spPr bwMode="auto">
          <a:xfrm>
            <a:off x="4746625" y="2940050"/>
            <a:ext cx="215900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29" name="Line 511"/>
          <p:cNvSpPr>
            <a:spLocks noChangeShapeType="1"/>
          </p:cNvSpPr>
          <p:nvPr/>
        </p:nvSpPr>
        <p:spPr bwMode="auto">
          <a:xfrm>
            <a:off x="4675188" y="2867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30" name="Line 512"/>
          <p:cNvSpPr>
            <a:spLocks noChangeShapeType="1"/>
          </p:cNvSpPr>
          <p:nvPr/>
        </p:nvSpPr>
        <p:spPr bwMode="auto">
          <a:xfrm>
            <a:off x="4675188" y="30114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31" name="Rectangle 513"/>
          <p:cNvSpPr>
            <a:spLocks noChangeArrowheads="1"/>
          </p:cNvSpPr>
          <p:nvPr/>
        </p:nvSpPr>
        <p:spPr bwMode="auto">
          <a:xfrm>
            <a:off x="5753100" y="2927350"/>
            <a:ext cx="215900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32" name="Line 599"/>
          <p:cNvSpPr>
            <a:spLocks noChangeShapeType="1"/>
          </p:cNvSpPr>
          <p:nvPr/>
        </p:nvSpPr>
        <p:spPr bwMode="auto">
          <a:xfrm>
            <a:off x="2224088" y="4872038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3" name="Text Box 613"/>
          <p:cNvSpPr txBox="1">
            <a:spLocks noChangeArrowheads="1"/>
          </p:cNvSpPr>
          <p:nvPr/>
        </p:nvSpPr>
        <p:spPr bwMode="auto">
          <a:xfrm>
            <a:off x="7480300" y="4656138"/>
            <a:ext cx="10080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0"/>
              <a:t>р/с№2 НСРЦ</a:t>
            </a:r>
            <a:endParaRPr lang="ru-RU" sz="1200" b="0"/>
          </a:p>
        </p:txBody>
      </p:sp>
      <p:grpSp>
        <p:nvGrpSpPr>
          <p:cNvPr id="3" name="Group 624"/>
          <p:cNvGrpSpPr>
            <a:grpSpLocks/>
          </p:cNvGrpSpPr>
          <p:nvPr/>
        </p:nvGrpSpPr>
        <p:grpSpPr bwMode="auto">
          <a:xfrm>
            <a:off x="2008188" y="3792538"/>
            <a:ext cx="215900" cy="144462"/>
            <a:chOff x="1356" y="2026"/>
            <a:chExt cx="136" cy="91"/>
          </a:xfrm>
        </p:grpSpPr>
        <p:sp>
          <p:nvSpPr>
            <p:cNvPr id="54755" name="Rectangle 621"/>
            <p:cNvSpPr>
              <a:spLocks noChangeArrowheads="1"/>
            </p:cNvSpPr>
            <p:nvPr/>
          </p:nvSpPr>
          <p:spPr bwMode="auto">
            <a:xfrm>
              <a:off x="1356" y="2026"/>
              <a:ext cx="136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56" name="Rectangle 622"/>
            <p:cNvSpPr>
              <a:spLocks noChangeArrowheads="1"/>
            </p:cNvSpPr>
            <p:nvPr/>
          </p:nvSpPr>
          <p:spPr bwMode="auto">
            <a:xfrm>
              <a:off x="1356" y="2026"/>
              <a:ext cx="66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57" name="Text Box 623"/>
            <p:cNvSpPr txBox="1">
              <a:spLocks noChangeArrowheads="1"/>
            </p:cNvSpPr>
            <p:nvPr/>
          </p:nvSpPr>
          <p:spPr bwMode="auto">
            <a:xfrm>
              <a:off x="1444" y="2038"/>
              <a:ext cx="4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79525">
                <a:spcBef>
                  <a:spcPct val="50000"/>
                </a:spcBef>
              </a:pPr>
              <a:r>
                <a:rPr lang="ru-RU" sz="700" b="0">
                  <a:latin typeface="Arial" charset="0"/>
                </a:rPr>
                <a:t>8</a:t>
              </a:r>
            </a:p>
          </p:txBody>
        </p:sp>
      </p:grpSp>
      <p:grpSp>
        <p:nvGrpSpPr>
          <p:cNvPr id="4" name="Group 625"/>
          <p:cNvGrpSpPr>
            <a:grpSpLocks/>
          </p:cNvGrpSpPr>
          <p:nvPr/>
        </p:nvGrpSpPr>
        <p:grpSpPr bwMode="auto">
          <a:xfrm flipH="1">
            <a:off x="423863" y="3792538"/>
            <a:ext cx="215900" cy="144462"/>
            <a:chOff x="1356" y="2026"/>
            <a:chExt cx="136" cy="91"/>
          </a:xfrm>
        </p:grpSpPr>
        <p:sp>
          <p:nvSpPr>
            <p:cNvPr id="54752" name="Rectangle 626"/>
            <p:cNvSpPr>
              <a:spLocks noChangeArrowheads="1"/>
            </p:cNvSpPr>
            <p:nvPr/>
          </p:nvSpPr>
          <p:spPr bwMode="auto">
            <a:xfrm>
              <a:off x="1356" y="2026"/>
              <a:ext cx="136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53" name="Rectangle 627"/>
            <p:cNvSpPr>
              <a:spLocks noChangeArrowheads="1"/>
            </p:cNvSpPr>
            <p:nvPr/>
          </p:nvSpPr>
          <p:spPr bwMode="auto">
            <a:xfrm>
              <a:off x="1356" y="2026"/>
              <a:ext cx="66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54" name="Text Box 628"/>
            <p:cNvSpPr txBox="1">
              <a:spLocks noChangeArrowheads="1"/>
            </p:cNvSpPr>
            <p:nvPr/>
          </p:nvSpPr>
          <p:spPr bwMode="auto">
            <a:xfrm>
              <a:off x="1444" y="2038"/>
              <a:ext cx="4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1279525">
                <a:spcBef>
                  <a:spcPct val="50000"/>
                </a:spcBef>
              </a:pPr>
              <a:r>
                <a:rPr lang="ru-RU" sz="700" b="0">
                  <a:latin typeface="Arial" charset="0"/>
                </a:rPr>
                <a:t>8</a:t>
              </a:r>
            </a:p>
          </p:txBody>
        </p:sp>
      </p:grpSp>
      <p:sp>
        <p:nvSpPr>
          <p:cNvPr id="54336" name="Line 629"/>
          <p:cNvSpPr>
            <a:spLocks noChangeShapeType="1"/>
          </p:cNvSpPr>
          <p:nvPr/>
        </p:nvSpPr>
        <p:spPr bwMode="auto">
          <a:xfrm>
            <a:off x="639763" y="3863975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7" name="Text Box 630"/>
          <p:cNvSpPr txBox="1">
            <a:spLocks noChangeArrowheads="1"/>
          </p:cNvSpPr>
          <p:nvPr/>
        </p:nvSpPr>
        <p:spPr bwMode="auto">
          <a:xfrm>
            <a:off x="6400800" y="839788"/>
            <a:ext cx="1008063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>
              <a:lnSpc>
                <a:spcPct val="80000"/>
              </a:lnSpc>
            </a:pPr>
            <a:r>
              <a:rPr lang="ru-RU" sz="1200"/>
              <a:t>Индона</a:t>
            </a:r>
          </a:p>
        </p:txBody>
      </p:sp>
      <p:sp>
        <p:nvSpPr>
          <p:cNvPr id="54338" name="Text Box 828"/>
          <p:cNvSpPr txBox="1">
            <a:spLocks noChangeArrowheads="1"/>
          </p:cNvSpPr>
          <p:nvPr/>
        </p:nvSpPr>
        <p:spPr bwMode="auto">
          <a:xfrm>
            <a:off x="471488" y="0"/>
            <a:ext cx="1233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/>
            <a:r>
              <a:rPr lang="ru-RU" sz="2000">
                <a:latin typeface="Arial" charset="0"/>
              </a:rPr>
              <a:t>Схема организации связи Иркутской области  в районе ЧС</a:t>
            </a:r>
            <a:endParaRPr lang="ru-RU" sz="20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4339" name="Text Box 829"/>
          <p:cNvSpPr txBox="1">
            <a:spLocks noChangeArrowheads="1"/>
          </p:cNvSpPr>
          <p:nvPr/>
        </p:nvSpPr>
        <p:spPr bwMode="auto">
          <a:xfrm>
            <a:off x="5032375" y="9144000"/>
            <a:ext cx="48244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279525"/>
            <a:r>
              <a:rPr lang="ru-RU" sz="1200" dirty="0" smtClean="0"/>
              <a:t>                              </a:t>
            </a:r>
            <a:endParaRPr lang="ru-RU" sz="1200" dirty="0"/>
          </a:p>
        </p:txBody>
      </p:sp>
      <p:sp>
        <p:nvSpPr>
          <p:cNvPr id="54340" name="Rectangle 830"/>
          <p:cNvSpPr>
            <a:spLocks noChangeArrowheads="1"/>
          </p:cNvSpPr>
          <p:nvPr/>
        </p:nvSpPr>
        <p:spPr bwMode="auto">
          <a:xfrm>
            <a:off x="8561388" y="623888"/>
            <a:ext cx="4103687" cy="8280400"/>
          </a:xfrm>
          <a:prstGeom prst="rect">
            <a:avLst/>
          </a:prstGeom>
          <a:noFill/>
          <a:ln w="254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41" name="Text Box 831"/>
          <p:cNvSpPr txBox="1">
            <a:spLocks noChangeArrowheads="1"/>
          </p:cNvSpPr>
          <p:nvPr/>
        </p:nvSpPr>
        <p:spPr bwMode="auto">
          <a:xfrm>
            <a:off x="9785350" y="696913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0"/>
              <a:t>Район ЧС</a:t>
            </a:r>
          </a:p>
        </p:txBody>
      </p:sp>
      <p:grpSp>
        <p:nvGrpSpPr>
          <p:cNvPr id="5" name="Group 833"/>
          <p:cNvGrpSpPr>
            <a:grpSpLocks/>
          </p:cNvGrpSpPr>
          <p:nvPr/>
        </p:nvGrpSpPr>
        <p:grpSpPr bwMode="auto">
          <a:xfrm>
            <a:off x="6832600" y="1631950"/>
            <a:ext cx="219075" cy="431800"/>
            <a:chOff x="3759" y="1011"/>
            <a:chExt cx="138" cy="272"/>
          </a:xfrm>
        </p:grpSpPr>
        <p:sp>
          <p:nvSpPr>
            <p:cNvPr id="54747" name="AutoShape 834"/>
            <p:cNvSpPr>
              <a:spLocks/>
            </p:cNvSpPr>
            <p:nvPr/>
          </p:nvSpPr>
          <p:spPr bwMode="auto">
            <a:xfrm flipH="1">
              <a:off x="3805" y="1056"/>
              <a:ext cx="46" cy="91"/>
            </a:xfrm>
            <a:prstGeom prst="rightBracket">
              <a:avLst>
                <a:gd name="adj" fmla="val 989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48" name="Line 835"/>
            <p:cNvSpPr>
              <a:spLocks noChangeShapeType="1"/>
            </p:cNvSpPr>
            <p:nvPr/>
          </p:nvSpPr>
          <p:spPr bwMode="auto">
            <a:xfrm>
              <a:off x="3760" y="101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  <p:sp>
          <p:nvSpPr>
            <p:cNvPr id="54749" name="Line 836"/>
            <p:cNvSpPr>
              <a:spLocks noChangeShapeType="1"/>
            </p:cNvSpPr>
            <p:nvPr/>
          </p:nvSpPr>
          <p:spPr bwMode="auto">
            <a:xfrm>
              <a:off x="3759" y="110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  <p:sp>
          <p:nvSpPr>
            <p:cNvPr id="54750" name="AutoShape 837"/>
            <p:cNvSpPr>
              <a:spLocks noChangeArrowheads="1"/>
            </p:cNvSpPr>
            <p:nvPr/>
          </p:nvSpPr>
          <p:spPr bwMode="auto">
            <a:xfrm rot="5400000">
              <a:off x="3807" y="1192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51" name="Line 838"/>
            <p:cNvSpPr>
              <a:spLocks noChangeShapeType="1"/>
            </p:cNvSpPr>
            <p:nvPr/>
          </p:nvSpPr>
          <p:spPr bwMode="auto">
            <a:xfrm>
              <a:off x="3759" y="123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</p:grpSp>
      <p:sp>
        <p:nvSpPr>
          <p:cNvPr id="54343" name="Text Box 949"/>
          <p:cNvSpPr txBox="1">
            <a:spLocks noChangeArrowheads="1"/>
          </p:cNvSpPr>
          <p:nvPr/>
        </p:nvSpPr>
        <p:spPr bwMode="auto">
          <a:xfrm>
            <a:off x="1647825" y="427990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00" b="0"/>
              <a:t>Codan</a:t>
            </a:r>
          </a:p>
          <a:p>
            <a:pPr algn="ctr">
              <a:lnSpc>
                <a:spcPct val="70000"/>
              </a:lnSpc>
            </a:pPr>
            <a:r>
              <a:rPr lang="en-US" sz="1000" b="0"/>
              <a:t>NGT-SR</a:t>
            </a:r>
            <a:endParaRPr lang="ru-RU" sz="1000" b="0"/>
          </a:p>
        </p:txBody>
      </p:sp>
      <p:sp>
        <p:nvSpPr>
          <p:cNvPr id="54344" name="Rectangle 991"/>
          <p:cNvSpPr>
            <a:spLocks noChangeArrowheads="1"/>
          </p:cNvSpPr>
          <p:nvPr/>
        </p:nvSpPr>
        <p:spPr bwMode="auto">
          <a:xfrm>
            <a:off x="5535613" y="7610475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45" name="Text Box 992"/>
          <p:cNvSpPr txBox="1">
            <a:spLocks noChangeArrowheads="1"/>
          </p:cNvSpPr>
          <p:nvPr/>
        </p:nvSpPr>
        <p:spPr bwMode="auto">
          <a:xfrm>
            <a:off x="5607050" y="7681913"/>
            <a:ext cx="6492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>
                <a:latin typeface="Arial" charset="0"/>
              </a:rPr>
              <a:t>Отдел</a:t>
            </a:r>
          </a:p>
          <a:p>
            <a:pPr algn="ctr">
              <a:spcBef>
                <a:spcPct val="50000"/>
              </a:spcBef>
            </a:pPr>
            <a:r>
              <a:rPr lang="ru-RU" sz="900" b="0"/>
              <a:t>ГОЧС МР</a:t>
            </a:r>
          </a:p>
        </p:txBody>
      </p:sp>
      <p:sp>
        <p:nvSpPr>
          <p:cNvPr id="54346" name="Line 996"/>
          <p:cNvSpPr>
            <a:spLocks noChangeShapeType="1"/>
          </p:cNvSpPr>
          <p:nvPr/>
        </p:nvSpPr>
        <p:spPr bwMode="auto">
          <a:xfrm>
            <a:off x="2944813" y="818515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347" name="Line 1000"/>
          <p:cNvSpPr>
            <a:spLocks noChangeShapeType="1"/>
          </p:cNvSpPr>
          <p:nvPr/>
        </p:nvSpPr>
        <p:spPr bwMode="auto">
          <a:xfrm flipV="1">
            <a:off x="2944813" y="1631950"/>
            <a:ext cx="0" cy="7129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4348" name="Rectangle 1001"/>
          <p:cNvSpPr>
            <a:spLocks noChangeArrowheads="1"/>
          </p:cNvSpPr>
          <p:nvPr/>
        </p:nvSpPr>
        <p:spPr bwMode="auto">
          <a:xfrm>
            <a:off x="1431925" y="552450"/>
            <a:ext cx="1296988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49" name="Text Box 1002"/>
          <p:cNvSpPr txBox="1">
            <a:spLocks noChangeArrowheads="1"/>
          </p:cNvSpPr>
          <p:nvPr/>
        </p:nvSpPr>
        <p:spPr bwMode="auto">
          <a:xfrm>
            <a:off x="1503363" y="595313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/>
            <a:r>
              <a:rPr lang="ru-RU" sz="1200" b="0"/>
              <a:t>СРЦ</a:t>
            </a:r>
          </a:p>
          <a:p>
            <a:pPr algn="ctr" defTabSz="1279525"/>
            <a:endParaRPr lang="ru-RU" sz="500" b="0"/>
          </a:p>
          <a:p>
            <a:pPr algn="ctr" defTabSz="1279525"/>
            <a:r>
              <a:rPr lang="ru-RU" sz="1200"/>
              <a:t>Флюксия</a:t>
            </a:r>
            <a:endParaRPr lang="ru-RU" sz="2500" b="0"/>
          </a:p>
        </p:txBody>
      </p:sp>
      <p:sp>
        <p:nvSpPr>
          <p:cNvPr id="54350" name="Text Box 1003"/>
          <p:cNvSpPr txBox="1">
            <a:spLocks noChangeArrowheads="1"/>
          </p:cNvSpPr>
          <p:nvPr/>
        </p:nvSpPr>
        <p:spPr bwMode="auto">
          <a:xfrm>
            <a:off x="119063" y="630238"/>
            <a:ext cx="1000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79525"/>
            <a:r>
              <a:rPr lang="ru-RU" sz="1200" b="0"/>
              <a:t>МЧС России</a:t>
            </a:r>
          </a:p>
          <a:p>
            <a:pPr algn="ctr" defTabSz="1279525"/>
            <a:endParaRPr lang="ru-RU" sz="400" b="0"/>
          </a:p>
          <a:p>
            <a:pPr algn="ctr" defTabSz="1279525"/>
            <a:r>
              <a:rPr lang="ru-RU" sz="1200"/>
              <a:t>Фотон</a:t>
            </a:r>
            <a:endParaRPr lang="ru-RU" sz="2500" b="0"/>
          </a:p>
        </p:txBody>
      </p:sp>
      <p:sp>
        <p:nvSpPr>
          <p:cNvPr id="54351" name="Rectangle 1004"/>
          <p:cNvSpPr>
            <a:spLocks noChangeArrowheads="1"/>
          </p:cNvSpPr>
          <p:nvPr/>
        </p:nvSpPr>
        <p:spPr bwMode="auto">
          <a:xfrm>
            <a:off x="136525" y="552450"/>
            <a:ext cx="935038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pic>
        <p:nvPicPr>
          <p:cNvPr id="54352" name="Picture 1007" descr="Радиостанция-подвиж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600" y="4584700"/>
            <a:ext cx="260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53" name="Picture 1008" descr="Радиостанция-подвиж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4584700"/>
            <a:ext cx="260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54" name="Picture 1009" descr="Радиостанция-подвиж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138" y="4584700"/>
            <a:ext cx="261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55" name="Picture 1010" descr="Радиостанция-подвиж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25" y="4513263"/>
            <a:ext cx="3254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56" name="Line 1027"/>
          <p:cNvSpPr>
            <a:spLocks noChangeShapeType="1"/>
          </p:cNvSpPr>
          <p:nvPr/>
        </p:nvSpPr>
        <p:spPr bwMode="auto">
          <a:xfrm flipH="1">
            <a:off x="2944813" y="516096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4357" name="Text Box 1035"/>
          <p:cNvSpPr txBox="1">
            <a:spLocks noChangeArrowheads="1"/>
          </p:cNvSpPr>
          <p:nvPr/>
        </p:nvSpPr>
        <p:spPr bwMode="auto">
          <a:xfrm>
            <a:off x="3211513" y="658813"/>
            <a:ext cx="790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79525">
              <a:spcBef>
                <a:spcPct val="15000"/>
              </a:spcBef>
            </a:pPr>
            <a:r>
              <a:rPr lang="ru-RU" sz="1000" b="0"/>
              <a:t>ЦУКС</a:t>
            </a:r>
          </a:p>
          <a:p>
            <a:pPr algn="ctr" defTabSz="1279525">
              <a:spcBef>
                <a:spcPct val="15000"/>
              </a:spcBef>
            </a:pPr>
            <a:endParaRPr lang="ru-RU" sz="100"/>
          </a:p>
          <a:p>
            <a:pPr algn="ctr" defTabSz="1279525">
              <a:spcBef>
                <a:spcPct val="15000"/>
              </a:spcBef>
            </a:pPr>
            <a:r>
              <a:rPr lang="ru-RU" sz="1200"/>
              <a:t>Эклимер</a:t>
            </a:r>
          </a:p>
        </p:txBody>
      </p:sp>
      <p:sp>
        <p:nvSpPr>
          <p:cNvPr id="54358" name="Rectangle 1036"/>
          <p:cNvSpPr>
            <a:spLocks noChangeArrowheads="1"/>
          </p:cNvSpPr>
          <p:nvPr/>
        </p:nvSpPr>
        <p:spPr bwMode="auto">
          <a:xfrm>
            <a:off x="3087688" y="552450"/>
            <a:ext cx="10096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59" name="Rectangle 1037"/>
          <p:cNvSpPr>
            <a:spLocks noChangeArrowheads="1"/>
          </p:cNvSpPr>
          <p:nvPr/>
        </p:nvSpPr>
        <p:spPr bwMode="auto">
          <a:xfrm>
            <a:off x="4168775" y="552450"/>
            <a:ext cx="10096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60" name="Text Box 1038"/>
          <p:cNvSpPr txBox="1">
            <a:spLocks noChangeArrowheads="1"/>
          </p:cNvSpPr>
          <p:nvPr/>
        </p:nvSpPr>
        <p:spPr bwMode="auto">
          <a:xfrm>
            <a:off x="4194175" y="674688"/>
            <a:ext cx="935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79525">
              <a:spcBef>
                <a:spcPct val="15000"/>
              </a:spcBef>
            </a:pPr>
            <a:r>
              <a:rPr lang="ru-RU" sz="1000" b="0"/>
              <a:t>653 СЦ</a:t>
            </a:r>
          </a:p>
          <a:p>
            <a:pPr algn="ctr" defTabSz="1279525">
              <a:spcBef>
                <a:spcPct val="15000"/>
              </a:spcBef>
            </a:pPr>
            <a:endParaRPr lang="ru-RU" sz="100"/>
          </a:p>
          <a:p>
            <a:pPr algn="ctr" defTabSz="1279525">
              <a:spcBef>
                <a:spcPct val="15000"/>
              </a:spcBef>
            </a:pPr>
            <a:r>
              <a:rPr lang="ru-RU" sz="1200"/>
              <a:t>Гептоза</a:t>
            </a:r>
          </a:p>
        </p:txBody>
      </p:sp>
      <p:sp>
        <p:nvSpPr>
          <p:cNvPr id="54361" name="Rectangle 1039"/>
          <p:cNvSpPr>
            <a:spLocks noChangeArrowheads="1"/>
          </p:cNvSpPr>
          <p:nvPr/>
        </p:nvSpPr>
        <p:spPr bwMode="auto">
          <a:xfrm>
            <a:off x="5248275" y="552450"/>
            <a:ext cx="10096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62" name="Text Box 1040"/>
          <p:cNvSpPr txBox="1">
            <a:spLocks noChangeArrowheads="1"/>
          </p:cNvSpPr>
          <p:nvPr/>
        </p:nvSpPr>
        <p:spPr bwMode="auto">
          <a:xfrm>
            <a:off x="5248275" y="674688"/>
            <a:ext cx="935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79525">
              <a:spcBef>
                <a:spcPct val="15000"/>
              </a:spcBef>
            </a:pPr>
            <a:r>
              <a:rPr lang="ru-RU" sz="1000" b="0"/>
              <a:t>АСЦ</a:t>
            </a:r>
          </a:p>
          <a:p>
            <a:pPr algn="ctr" defTabSz="1279525">
              <a:spcBef>
                <a:spcPct val="15000"/>
              </a:spcBef>
            </a:pPr>
            <a:endParaRPr lang="ru-RU" sz="100"/>
          </a:p>
          <a:p>
            <a:pPr algn="ctr" defTabSz="1279525">
              <a:spcBef>
                <a:spcPct val="15000"/>
              </a:spcBef>
            </a:pPr>
            <a:r>
              <a:rPr lang="ru-RU" sz="1200"/>
              <a:t>Хромосфера</a:t>
            </a:r>
          </a:p>
        </p:txBody>
      </p:sp>
      <p:sp>
        <p:nvSpPr>
          <p:cNvPr id="54363" name="Text Box 1042"/>
          <p:cNvSpPr txBox="1">
            <a:spLocks noChangeArrowheads="1"/>
          </p:cNvSpPr>
          <p:nvPr/>
        </p:nvSpPr>
        <p:spPr bwMode="auto">
          <a:xfrm>
            <a:off x="6400800" y="595313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79525"/>
            <a:r>
              <a:rPr lang="ru-RU" sz="800" b="0"/>
              <a:t>ГУ МЧС России по Иркутской обл.</a:t>
            </a:r>
          </a:p>
        </p:txBody>
      </p:sp>
      <p:sp>
        <p:nvSpPr>
          <p:cNvPr id="54364" name="Rectangle 1045"/>
          <p:cNvSpPr>
            <a:spLocks noChangeArrowheads="1"/>
          </p:cNvSpPr>
          <p:nvPr/>
        </p:nvSpPr>
        <p:spPr bwMode="auto">
          <a:xfrm>
            <a:off x="4168775" y="3863975"/>
            <a:ext cx="10096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65" name="Text Box 1046"/>
          <p:cNvSpPr txBox="1">
            <a:spLocks noChangeArrowheads="1"/>
          </p:cNvSpPr>
          <p:nvPr/>
        </p:nvSpPr>
        <p:spPr bwMode="auto">
          <a:xfrm>
            <a:off x="4194175" y="3937000"/>
            <a:ext cx="9350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79525"/>
            <a:r>
              <a:rPr lang="ru-RU" sz="1000" b="0"/>
              <a:t>Байкальский ПСО</a:t>
            </a:r>
          </a:p>
          <a:p>
            <a:pPr algn="ctr" defTabSz="1279525"/>
            <a:endParaRPr lang="ru-RU" sz="700" b="0"/>
          </a:p>
          <a:p>
            <a:pPr algn="ctr" defTabSz="1279525"/>
            <a:r>
              <a:rPr lang="ru-RU" sz="1000" b="0"/>
              <a:t>Экология</a:t>
            </a:r>
          </a:p>
        </p:txBody>
      </p:sp>
      <p:sp>
        <p:nvSpPr>
          <p:cNvPr id="54366" name="Rectangle 1047"/>
          <p:cNvSpPr>
            <a:spLocks noChangeArrowheads="1"/>
          </p:cNvSpPr>
          <p:nvPr/>
        </p:nvSpPr>
        <p:spPr bwMode="auto">
          <a:xfrm>
            <a:off x="5248275" y="3863975"/>
            <a:ext cx="10096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67" name="Text Box 1048"/>
          <p:cNvSpPr txBox="1">
            <a:spLocks noChangeArrowheads="1"/>
          </p:cNvSpPr>
          <p:nvPr/>
        </p:nvSpPr>
        <p:spPr bwMode="auto">
          <a:xfrm>
            <a:off x="5321300" y="3937000"/>
            <a:ext cx="9350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79525"/>
            <a:r>
              <a:rPr lang="ru-RU" sz="1000" b="0"/>
              <a:t>Сибирский РПСО</a:t>
            </a:r>
          </a:p>
          <a:p>
            <a:pPr algn="ctr" defTabSz="1279525"/>
            <a:endParaRPr lang="ru-RU" sz="700" b="0"/>
          </a:p>
          <a:p>
            <a:pPr algn="ctr" defTabSz="1279525"/>
            <a:r>
              <a:rPr lang="ru-RU" sz="1000" b="0"/>
              <a:t>Эквивалентный</a:t>
            </a:r>
          </a:p>
        </p:txBody>
      </p:sp>
      <p:sp>
        <p:nvSpPr>
          <p:cNvPr id="54368" name="Rectangle 1056"/>
          <p:cNvSpPr>
            <a:spLocks noChangeArrowheads="1"/>
          </p:cNvSpPr>
          <p:nvPr/>
        </p:nvSpPr>
        <p:spPr bwMode="auto">
          <a:xfrm>
            <a:off x="11844338" y="609600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69" name="Text Box 1057"/>
          <p:cNvSpPr txBox="1">
            <a:spLocks noChangeArrowheads="1"/>
          </p:cNvSpPr>
          <p:nvPr/>
        </p:nvSpPr>
        <p:spPr bwMode="auto">
          <a:xfrm>
            <a:off x="11872913" y="6169025"/>
            <a:ext cx="649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РГ ОШ НАК</a:t>
            </a:r>
          </a:p>
        </p:txBody>
      </p:sp>
      <p:pic>
        <p:nvPicPr>
          <p:cNvPr id="54370" name="Picture 1058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58650" y="652938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71" name="Picture 1059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5950" y="6919913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72" name="Rectangle 1060"/>
          <p:cNvSpPr>
            <a:spLocks noChangeArrowheads="1"/>
          </p:cNvSpPr>
          <p:nvPr/>
        </p:nvSpPr>
        <p:spPr bwMode="auto">
          <a:xfrm>
            <a:off x="5537200" y="6097588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73" name="Text Box 1061"/>
          <p:cNvSpPr txBox="1">
            <a:spLocks noChangeArrowheads="1"/>
          </p:cNvSpPr>
          <p:nvPr/>
        </p:nvSpPr>
        <p:spPr bwMode="auto">
          <a:xfrm>
            <a:off x="5608638" y="6169025"/>
            <a:ext cx="531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УВД  </a:t>
            </a:r>
            <a:r>
              <a:rPr lang="ru-RU" sz="600" b="0"/>
              <a:t>по</a:t>
            </a:r>
            <a:r>
              <a:rPr lang="ru-RU" sz="900" b="0">
                <a:latin typeface="Arial" charset="0"/>
              </a:rPr>
              <a:t> </a:t>
            </a:r>
            <a:r>
              <a:rPr lang="ru-RU" sz="600" b="0">
                <a:latin typeface="Arial" charset="0"/>
              </a:rPr>
              <a:t>Иркутской области</a:t>
            </a:r>
          </a:p>
        </p:txBody>
      </p:sp>
      <p:sp>
        <p:nvSpPr>
          <p:cNvPr id="54374" name="Rectangle 1066"/>
          <p:cNvSpPr>
            <a:spLocks noChangeArrowheads="1"/>
          </p:cNvSpPr>
          <p:nvPr/>
        </p:nvSpPr>
        <p:spPr bwMode="auto">
          <a:xfrm>
            <a:off x="11009313" y="609600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75" name="Text Box 1067"/>
          <p:cNvSpPr txBox="1">
            <a:spLocks noChangeArrowheads="1"/>
          </p:cNvSpPr>
          <p:nvPr/>
        </p:nvSpPr>
        <p:spPr bwMode="auto">
          <a:xfrm>
            <a:off x="11037888" y="6169025"/>
            <a:ext cx="6492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РГ УВД</a:t>
            </a:r>
          </a:p>
        </p:txBody>
      </p:sp>
      <p:pic>
        <p:nvPicPr>
          <p:cNvPr id="54376" name="Picture 1068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3625" y="652938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77" name="Picture 1069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0925" y="6919913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78" name="Rectangle 1070"/>
          <p:cNvSpPr>
            <a:spLocks noChangeArrowheads="1"/>
          </p:cNvSpPr>
          <p:nvPr/>
        </p:nvSpPr>
        <p:spPr bwMode="auto">
          <a:xfrm>
            <a:off x="10145713" y="609600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79" name="Text Box 1071"/>
          <p:cNvSpPr txBox="1">
            <a:spLocks noChangeArrowheads="1"/>
          </p:cNvSpPr>
          <p:nvPr/>
        </p:nvSpPr>
        <p:spPr bwMode="auto">
          <a:xfrm>
            <a:off x="10174288" y="6169025"/>
            <a:ext cx="6492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РГ ФСБ</a:t>
            </a:r>
          </a:p>
        </p:txBody>
      </p:sp>
      <p:pic>
        <p:nvPicPr>
          <p:cNvPr id="54380" name="Picture 1072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0025" y="652938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81" name="Picture 1073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7325" y="6919913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82" name="Rectangle 1074"/>
          <p:cNvSpPr>
            <a:spLocks noChangeArrowheads="1"/>
          </p:cNvSpPr>
          <p:nvPr/>
        </p:nvSpPr>
        <p:spPr bwMode="auto">
          <a:xfrm>
            <a:off x="11844338" y="753745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83" name="Text Box 1075"/>
          <p:cNvSpPr txBox="1">
            <a:spLocks noChangeArrowheads="1"/>
          </p:cNvSpPr>
          <p:nvPr/>
        </p:nvSpPr>
        <p:spPr bwMode="auto">
          <a:xfrm>
            <a:off x="11872913" y="7610475"/>
            <a:ext cx="649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РГ КЧС и ПБ</a:t>
            </a:r>
          </a:p>
        </p:txBody>
      </p:sp>
      <p:pic>
        <p:nvPicPr>
          <p:cNvPr id="54384" name="Picture 1076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58650" y="804068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85" name="Picture 1077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5950" y="8361363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86" name="Rectangle 1078"/>
          <p:cNvSpPr>
            <a:spLocks noChangeArrowheads="1"/>
          </p:cNvSpPr>
          <p:nvPr/>
        </p:nvSpPr>
        <p:spPr bwMode="auto">
          <a:xfrm>
            <a:off x="11009313" y="753745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87" name="Text Box 1079"/>
          <p:cNvSpPr txBox="1">
            <a:spLocks noChangeArrowheads="1"/>
          </p:cNvSpPr>
          <p:nvPr/>
        </p:nvSpPr>
        <p:spPr bwMode="auto">
          <a:xfrm>
            <a:off x="11037888" y="7575550"/>
            <a:ext cx="6492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РГ  центра медицины катастроф</a:t>
            </a:r>
          </a:p>
        </p:txBody>
      </p:sp>
      <p:pic>
        <p:nvPicPr>
          <p:cNvPr id="54388" name="Picture 1080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3625" y="804068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89" name="Picture 1081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0925" y="8361363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90" name="Rectangle 1082"/>
          <p:cNvSpPr>
            <a:spLocks noChangeArrowheads="1"/>
          </p:cNvSpPr>
          <p:nvPr/>
        </p:nvSpPr>
        <p:spPr bwMode="auto">
          <a:xfrm>
            <a:off x="10145713" y="753745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91" name="Text Box 1083"/>
          <p:cNvSpPr txBox="1">
            <a:spLocks noChangeArrowheads="1"/>
          </p:cNvSpPr>
          <p:nvPr/>
        </p:nvSpPr>
        <p:spPr bwMode="auto">
          <a:xfrm>
            <a:off x="10174288" y="7610475"/>
            <a:ext cx="6492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СМП</a:t>
            </a:r>
          </a:p>
        </p:txBody>
      </p:sp>
      <p:pic>
        <p:nvPicPr>
          <p:cNvPr id="54392" name="Picture 1084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0025" y="804068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93" name="Picture 1085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7325" y="8361363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94" name="Rectangle 1086"/>
          <p:cNvSpPr>
            <a:spLocks noChangeArrowheads="1"/>
          </p:cNvSpPr>
          <p:nvPr/>
        </p:nvSpPr>
        <p:spPr bwMode="auto">
          <a:xfrm>
            <a:off x="3878263" y="7608888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95" name="Text Box 1087"/>
          <p:cNvSpPr txBox="1">
            <a:spLocks noChangeArrowheads="1"/>
          </p:cNvSpPr>
          <p:nvPr/>
        </p:nvSpPr>
        <p:spPr bwMode="auto">
          <a:xfrm>
            <a:off x="3952875" y="7608888"/>
            <a:ext cx="6492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Центр медицины катастроф по И.О</a:t>
            </a:r>
          </a:p>
        </p:txBody>
      </p:sp>
      <p:sp>
        <p:nvSpPr>
          <p:cNvPr id="54396" name="Rectangle 1092"/>
          <p:cNvSpPr>
            <a:spLocks noChangeArrowheads="1"/>
          </p:cNvSpPr>
          <p:nvPr/>
        </p:nvSpPr>
        <p:spPr bwMode="auto">
          <a:xfrm>
            <a:off x="4700588" y="609600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97" name="Text Box 1093"/>
          <p:cNvSpPr txBox="1">
            <a:spLocks noChangeArrowheads="1"/>
          </p:cNvSpPr>
          <p:nvPr/>
        </p:nvSpPr>
        <p:spPr bwMode="auto">
          <a:xfrm>
            <a:off x="4745038" y="6169025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УФСБ</a:t>
            </a:r>
            <a:endParaRPr lang="ru-RU" sz="900" b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600" b="0">
                <a:latin typeface="Arial" charset="0"/>
              </a:rPr>
              <a:t>по Иркутской области</a:t>
            </a:r>
          </a:p>
          <a:p>
            <a:pPr algn="ctr">
              <a:spcBef>
                <a:spcPct val="50000"/>
              </a:spcBef>
            </a:pPr>
            <a:endParaRPr lang="ru-RU" sz="600" b="0"/>
          </a:p>
        </p:txBody>
      </p:sp>
      <p:sp>
        <p:nvSpPr>
          <p:cNvPr id="54398" name="Rectangle 1098"/>
          <p:cNvSpPr>
            <a:spLocks noChangeArrowheads="1"/>
          </p:cNvSpPr>
          <p:nvPr/>
        </p:nvSpPr>
        <p:spPr bwMode="auto">
          <a:xfrm>
            <a:off x="3835400" y="609600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399" name="Text Box 1099"/>
          <p:cNvSpPr txBox="1">
            <a:spLocks noChangeArrowheads="1"/>
          </p:cNvSpPr>
          <p:nvPr/>
        </p:nvSpPr>
        <p:spPr bwMode="auto">
          <a:xfrm>
            <a:off x="3879850" y="6169025"/>
            <a:ext cx="6492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КЧС и ПБ</a:t>
            </a:r>
            <a:r>
              <a:rPr lang="ru-RU" sz="900" b="0">
                <a:latin typeface="Arial" charset="0"/>
              </a:rPr>
              <a:t> Правительства И.О.</a:t>
            </a:r>
          </a:p>
        </p:txBody>
      </p:sp>
      <p:sp>
        <p:nvSpPr>
          <p:cNvPr id="54400" name="Rectangle 1105"/>
          <p:cNvSpPr>
            <a:spLocks noChangeArrowheads="1"/>
          </p:cNvSpPr>
          <p:nvPr/>
        </p:nvSpPr>
        <p:spPr bwMode="auto">
          <a:xfrm>
            <a:off x="4741863" y="7608888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01" name="Text Box 1106"/>
          <p:cNvSpPr txBox="1">
            <a:spLocks noChangeArrowheads="1"/>
          </p:cNvSpPr>
          <p:nvPr/>
        </p:nvSpPr>
        <p:spPr bwMode="auto">
          <a:xfrm>
            <a:off x="4741863" y="7680325"/>
            <a:ext cx="7223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>
                <a:latin typeface="Arial" charset="0"/>
              </a:rPr>
              <a:t>Участки ГИМС</a:t>
            </a:r>
          </a:p>
        </p:txBody>
      </p:sp>
      <p:sp>
        <p:nvSpPr>
          <p:cNvPr id="54402" name="Line 1111"/>
          <p:cNvSpPr>
            <a:spLocks noChangeShapeType="1"/>
          </p:cNvSpPr>
          <p:nvPr/>
        </p:nvSpPr>
        <p:spPr bwMode="auto">
          <a:xfrm>
            <a:off x="2944813" y="6600825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403" name="Line 1121"/>
          <p:cNvSpPr>
            <a:spLocks noChangeShapeType="1"/>
          </p:cNvSpPr>
          <p:nvPr/>
        </p:nvSpPr>
        <p:spPr bwMode="auto">
          <a:xfrm flipH="1" flipV="1">
            <a:off x="9280525" y="5808663"/>
            <a:ext cx="2665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4" name="Line 1122"/>
          <p:cNvSpPr>
            <a:spLocks noChangeShapeType="1"/>
          </p:cNvSpPr>
          <p:nvPr/>
        </p:nvSpPr>
        <p:spPr bwMode="auto">
          <a:xfrm>
            <a:off x="10001250" y="5808663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5" name="Line 1123"/>
          <p:cNvSpPr>
            <a:spLocks noChangeShapeType="1"/>
          </p:cNvSpPr>
          <p:nvPr/>
        </p:nvSpPr>
        <p:spPr bwMode="auto">
          <a:xfrm>
            <a:off x="9424988" y="861695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6" name="Line 1124"/>
          <p:cNvSpPr>
            <a:spLocks noChangeShapeType="1"/>
          </p:cNvSpPr>
          <p:nvPr/>
        </p:nvSpPr>
        <p:spPr bwMode="auto">
          <a:xfrm>
            <a:off x="10001250" y="717708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7" name="Line 1125"/>
          <p:cNvSpPr>
            <a:spLocks noChangeShapeType="1"/>
          </p:cNvSpPr>
          <p:nvPr/>
        </p:nvSpPr>
        <p:spPr bwMode="auto">
          <a:xfrm flipH="1">
            <a:off x="10433050" y="68167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4408" name="Line 1126"/>
          <p:cNvSpPr>
            <a:spLocks noChangeShapeType="1"/>
          </p:cNvSpPr>
          <p:nvPr/>
        </p:nvSpPr>
        <p:spPr bwMode="auto">
          <a:xfrm flipH="1">
            <a:off x="9353550" y="8329613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9" name="Line 1127"/>
          <p:cNvSpPr>
            <a:spLocks noChangeShapeType="1"/>
          </p:cNvSpPr>
          <p:nvPr/>
        </p:nvSpPr>
        <p:spPr bwMode="auto">
          <a:xfrm flipV="1">
            <a:off x="10937875" y="1631950"/>
            <a:ext cx="0" cy="669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4410" name="Rectangle 1132"/>
          <p:cNvSpPr>
            <a:spLocks noChangeArrowheads="1"/>
          </p:cNvSpPr>
          <p:nvPr/>
        </p:nvSpPr>
        <p:spPr bwMode="auto">
          <a:xfrm>
            <a:off x="9064625" y="753745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11" name="Text Box 1133"/>
          <p:cNvSpPr txBox="1">
            <a:spLocks noChangeArrowheads="1"/>
          </p:cNvSpPr>
          <p:nvPr/>
        </p:nvSpPr>
        <p:spPr bwMode="auto">
          <a:xfrm>
            <a:off x="9093200" y="7610475"/>
            <a:ext cx="6492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АСС</a:t>
            </a:r>
            <a:r>
              <a:rPr lang="ru-RU" sz="900" b="0">
                <a:latin typeface="Arial" charset="0"/>
              </a:rPr>
              <a:t> Иркутской области</a:t>
            </a:r>
          </a:p>
        </p:txBody>
      </p:sp>
      <p:pic>
        <p:nvPicPr>
          <p:cNvPr id="54412" name="Picture 1134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8938" y="804068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13" name="Picture 1135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6238" y="8361363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14" name="Line 1137"/>
          <p:cNvSpPr>
            <a:spLocks noChangeShapeType="1"/>
          </p:cNvSpPr>
          <p:nvPr/>
        </p:nvSpPr>
        <p:spPr bwMode="auto">
          <a:xfrm>
            <a:off x="9424988" y="2352675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4415" name="Text Box 1141"/>
          <p:cNvSpPr txBox="1">
            <a:spLocks noChangeArrowheads="1"/>
          </p:cNvSpPr>
          <p:nvPr/>
        </p:nvSpPr>
        <p:spPr bwMode="auto">
          <a:xfrm>
            <a:off x="3016250" y="6169025"/>
            <a:ext cx="792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 b="0">
                <a:latin typeface="Arial" charset="0"/>
              </a:rPr>
              <a:t>Минприроды</a:t>
            </a:r>
          </a:p>
          <a:p>
            <a:pPr algn="ctr">
              <a:spcBef>
                <a:spcPct val="50000"/>
              </a:spcBef>
            </a:pPr>
            <a:r>
              <a:rPr lang="ru-RU" sz="600" b="0">
                <a:latin typeface="Arial" charset="0"/>
              </a:rPr>
              <a:t>Правительства И.О.</a:t>
            </a:r>
          </a:p>
          <a:p>
            <a:pPr algn="ctr">
              <a:spcBef>
                <a:spcPct val="50000"/>
              </a:spcBef>
            </a:pPr>
            <a:endParaRPr lang="ru-RU" sz="600" b="0">
              <a:latin typeface="Arial" charset="0"/>
            </a:endParaRPr>
          </a:p>
        </p:txBody>
      </p:sp>
      <p:sp>
        <p:nvSpPr>
          <p:cNvPr id="54416" name="Rectangle 1205"/>
          <p:cNvSpPr>
            <a:spLocks noChangeArrowheads="1"/>
          </p:cNvSpPr>
          <p:nvPr/>
        </p:nvSpPr>
        <p:spPr bwMode="auto">
          <a:xfrm>
            <a:off x="71438" y="5664200"/>
            <a:ext cx="2800350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17" name="Text Box 1206"/>
          <p:cNvSpPr txBox="1">
            <a:spLocks noChangeArrowheads="1"/>
          </p:cNvSpPr>
          <p:nvPr/>
        </p:nvSpPr>
        <p:spPr bwMode="auto">
          <a:xfrm>
            <a:off x="63500" y="5664200"/>
            <a:ext cx="277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>
              <a:lnSpc>
                <a:spcPct val="80000"/>
              </a:lnSpc>
            </a:pPr>
            <a:r>
              <a:rPr lang="ru-RU" sz="1500" b="0"/>
              <a:t>Условные обозначения:</a:t>
            </a:r>
          </a:p>
        </p:txBody>
      </p:sp>
      <p:sp>
        <p:nvSpPr>
          <p:cNvPr id="54418" name="AutoShape 1207"/>
          <p:cNvSpPr>
            <a:spLocks noChangeArrowheads="1"/>
          </p:cNvSpPr>
          <p:nvPr/>
        </p:nvSpPr>
        <p:spPr bwMode="auto">
          <a:xfrm>
            <a:off x="207963" y="5953125"/>
            <a:ext cx="209550" cy="13335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500" b="0">
              <a:latin typeface="Arial" charset="0"/>
            </a:endParaRPr>
          </a:p>
        </p:txBody>
      </p:sp>
      <p:pic>
        <p:nvPicPr>
          <p:cNvPr id="54419" name="Picture 1211" descr="Станция-спутниковой-связ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963" y="8904288"/>
            <a:ext cx="247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20" name="Picture 1212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7032625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21" name="Rectangle 1213"/>
          <p:cNvSpPr>
            <a:spLocks noChangeArrowheads="1"/>
          </p:cNvSpPr>
          <p:nvPr/>
        </p:nvSpPr>
        <p:spPr bwMode="auto">
          <a:xfrm>
            <a:off x="207963" y="6384925"/>
            <a:ext cx="215900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22" name="AutoShape 1214"/>
          <p:cNvSpPr>
            <a:spLocks noChangeArrowheads="1"/>
          </p:cNvSpPr>
          <p:nvPr/>
        </p:nvSpPr>
        <p:spPr bwMode="auto">
          <a:xfrm rot="16200000" flipH="1">
            <a:off x="207963" y="6634163"/>
            <a:ext cx="142875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grpSp>
        <p:nvGrpSpPr>
          <p:cNvPr id="6" name="Group 1223"/>
          <p:cNvGrpSpPr>
            <a:grpSpLocks/>
          </p:cNvGrpSpPr>
          <p:nvPr/>
        </p:nvGrpSpPr>
        <p:grpSpPr bwMode="auto">
          <a:xfrm flipH="1">
            <a:off x="207963" y="6864350"/>
            <a:ext cx="196850" cy="138113"/>
            <a:chOff x="10787" y="5655"/>
            <a:chExt cx="367" cy="217"/>
          </a:xfrm>
        </p:grpSpPr>
        <p:sp>
          <p:nvSpPr>
            <p:cNvPr id="54741" name="Line 1224"/>
            <p:cNvSpPr>
              <a:spLocks noChangeShapeType="1"/>
            </p:cNvSpPr>
            <p:nvPr/>
          </p:nvSpPr>
          <p:spPr bwMode="auto">
            <a:xfrm>
              <a:off x="11076" y="587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1225"/>
            <p:cNvGrpSpPr>
              <a:grpSpLocks/>
            </p:cNvGrpSpPr>
            <p:nvPr/>
          </p:nvGrpSpPr>
          <p:grpSpPr bwMode="auto">
            <a:xfrm rot="10800000">
              <a:off x="10787" y="5656"/>
              <a:ext cx="121" cy="215"/>
              <a:chOff x="801" y="4079"/>
              <a:chExt cx="180" cy="360"/>
            </a:xfrm>
          </p:grpSpPr>
          <p:sp>
            <p:nvSpPr>
              <p:cNvPr id="54745" name="Arc 1226"/>
              <p:cNvSpPr>
                <a:spLocks/>
              </p:cNvSpPr>
              <p:nvPr/>
            </p:nvSpPr>
            <p:spPr bwMode="auto">
              <a:xfrm>
                <a:off x="801" y="407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746" name="Arc 1227"/>
              <p:cNvSpPr>
                <a:spLocks/>
              </p:cNvSpPr>
              <p:nvPr/>
            </p:nvSpPr>
            <p:spPr bwMode="auto">
              <a:xfrm flipV="1">
                <a:off x="801" y="425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743" name="Line 1228"/>
            <p:cNvSpPr>
              <a:spLocks noChangeShapeType="1"/>
            </p:cNvSpPr>
            <p:nvPr/>
          </p:nvSpPr>
          <p:spPr bwMode="auto">
            <a:xfrm>
              <a:off x="10913" y="5655"/>
              <a:ext cx="24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744" name="Line 1229"/>
            <p:cNvSpPr>
              <a:spLocks noChangeShapeType="1"/>
            </p:cNvSpPr>
            <p:nvPr/>
          </p:nvSpPr>
          <p:spPr bwMode="auto">
            <a:xfrm flipH="1">
              <a:off x="10899" y="5768"/>
              <a:ext cx="255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4424" name="Picture 1231" descr="Радиостанция-подвиж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7608888"/>
            <a:ext cx="2587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25" name="Text Box 1232"/>
          <p:cNvSpPr txBox="1">
            <a:spLocks noChangeArrowheads="1"/>
          </p:cNvSpPr>
          <p:nvPr/>
        </p:nvSpPr>
        <p:spPr bwMode="auto">
          <a:xfrm>
            <a:off x="117475" y="7969250"/>
            <a:ext cx="576263" cy="17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1100" b="0">
                <a:latin typeface="Arial" charset="0"/>
              </a:rPr>
              <a:t>РАСЦО</a:t>
            </a:r>
          </a:p>
        </p:txBody>
      </p:sp>
      <p:grpSp>
        <p:nvGrpSpPr>
          <p:cNvPr id="8" name="Group 1233"/>
          <p:cNvGrpSpPr>
            <a:grpSpLocks/>
          </p:cNvGrpSpPr>
          <p:nvPr/>
        </p:nvGrpSpPr>
        <p:grpSpPr bwMode="auto">
          <a:xfrm flipH="1">
            <a:off x="207963" y="8401050"/>
            <a:ext cx="215900" cy="144463"/>
            <a:chOff x="1356" y="2026"/>
            <a:chExt cx="136" cy="91"/>
          </a:xfrm>
        </p:grpSpPr>
        <p:sp>
          <p:nvSpPr>
            <p:cNvPr id="54738" name="Rectangle 1234"/>
            <p:cNvSpPr>
              <a:spLocks noChangeArrowheads="1"/>
            </p:cNvSpPr>
            <p:nvPr/>
          </p:nvSpPr>
          <p:spPr bwMode="auto">
            <a:xfrm>
              <a:off x="1356" y="2026"/>
              <a:ext cx="136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39" name="Rectangle 1235"/>
            <p:cNvSpPr>
              <a:spLocks noChangeArrowheads="1"/>
            </p:cNvSpPr>
            <p:nvPr/>
          </p:nvSpPr>
          <p:spPr bwMode="auto">
            <a:xfrm>
              <a:off x="1356" y="2026"/>
              <a:ext cx="66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40" name="Text Box 1236"/>
            <p:cNvSpPr txBox="1">
              <a:spLocks noChangeArrowheads="1"/>
            </p:cNvSpPr>
            <p:nvPr/>
          </p:nvSpPr>
          <p:spPr bwMode="auto">
            <a:xfrm>
              <a:off x="1444" y="2038"/>
              <a:ext cx="4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1279525">
                <a:spcBef>
                  <a:spcPct val="50000"/>
                </a:spcBef>
              </a:pPr>
              <a:r>
                <a:rPr lang="ru-RU" sz="700" b="0">
                  <a:latin typeface="Arial" charset="0"/>
                </a:rPr>
                <a:t>6</a:t>
              </a:r>
            </a:p>
          </p:txBody>
        </p:sp>
      </p:grpSp>
      <p:grpSp>
        <p:nvGrpSpPr>
          <p:cNvPr id="9" name="Group 1237"/>
          <p:cNvGrpSpPr>
            <a:grpSpLocks/>
          </p:cNvGrpSpPr>
          <p:nvPr/>
        </p:nvGrpSpPr>
        <p:grpSpPr bwMode="auto">
          <a:xfrm flipH="1">
            <a:off x="207963" y="8545513"/>
            <a:ext cx="293687" cy="360362"/>
            <a:chOff x="5756" y="4022"/>
            <a:chExt cx="178" cy="227"/>
          </a:xfrm>
        </p:grpSpPr>
        <p:sp>
          <p:nvSpPr>
            <p:cNvPr id="54734" name="AutoShape 1238"/>
            <p:cNvSpPr>
              <a:spLocks noChangeArrowheads="1"/>
            </p:cNvSpPr>
            <p:nvPr/>
          </p:nvSpPr>
          <p:spPr bwMode="auto">
            <a:xfrm>
              <a:off x="5762" y="4111"/>
              <a:ext cx="172" cy="13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700" b="0">
                  <a:latin typeface="Arial" charset="0"/>
                </a:rPr>
                <a:t>9</a:t>
              </a:r>
            </a:p>
          </p:txBody>
        </p:sp>
        <p:sp>
          <p:nvSpPr>
            <p:cNvPr id="54735" name="AutoShape 1239"/>
            <p:cNvSpPr>
              <a:spLocks/>
            </p:cNvSpPr>
            <p:nvPr/>
          </p:nvSpPr>
          <p:spPr bwMode="auto">
            <a:xfrm>
              <a:off x="5756" y="4022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36" name="Line 1240"/>
            <p:cNvSpPr>
              <a:spLocks noChangeShapeType="1"/>
            </p:cNvSpPr>
            <p:nvPr/>
          </p:nvSpPr>
          <p:spPr bwMode="auto">
            <a:xfrm>
              <a:off x="5801" y="4067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737" name="Line 1241"/>
            <p:cNvSpPr>
              <a:spLocks noChangeShapeType="1"/>
            </p:cNvSpPr>
            <p:nvPr/>
          </p:nvSpPr>
          <p:spPr bwMode="auto">
            <a:xfrm>
              <a:off x="5846" y="4067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4428" name="Picture 1242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7345363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29" name="Text Box 1243"/>
          <p:cNvSpPr txBox="1">
            <a:spLocks noChangeArrowheads="1"/>
          </p:cNvSpPr>
          <p:nvPr/>
        </p:nvSpPr>
        <p:spPr bwMode="auto">
          <a:xfrm>
            <a:off x="712788" y="5880100"/>
            <a:ext cx="21590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передача данных незасекр.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телефонная связь незасекр.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телеграфная связь незасекр.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факсимильная связь незасекр.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видеотелефонная связь незасекр.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радиоподвижная телефонная связь незасекр.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радиостанция носимая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радиостанция подвижная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региональная автоматизированная система централизованного оповещения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телеграфная связь засекреченная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endParaRPr lang="ru-RU" sz="400" b="0"/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радиорелейная станция подвижная</a:t>
            </a:r>
          </a:p>
          <a:p>
            <a:pPr defTabSz="1279525">
              <a:lnSpc>
                <a:spcPct val="90000"/>
              </a:lnSpc>
              <a:spcBef>
                <a:spcPct val="60000"/>
              </a:spcBef>
            </a:pPr>
            <a:r>
              <a:rPr lang="ru-RU" sz="1000" b="0"/>
              <a:t>станция космической связи подвижная</a:t>
            </a:r>
          </a:p>
        </p:txBody>
      </p:sp>
      <p:sp>
        <p:nvSpPr>
          <p:cNvPr id="54430" name="Rectangle 1244"/>
          <p:cNvSpPr>
            <a:spLocks noChangeArrowheads="1"/>
          </p:cNvSpPr>
          <p:nvPr/>
        </p:nvSpPr>
        <p:spPr bwMode="auto">
          <a:xfrm>
            <a:off x="3016250" y="7608888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31" name="Text Box 1245"/>
          <p:cNvSpPr txBox="1">
            <a:spLocks noChangeArrowheads="1"/>
          </p:cNvSpPr>
          <p:nvPr/>
        </p:nvSpPr>
        <p:spPr bwMode="auto">
          <a:xfrm>
            <a:off x="3060700" y="7608888"/>
            <a:ext cx="649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Центр ГИМС</a:t>
            </a:r>
          </a:p>
        </p:txBody>
      </p:sp>
      <p:grpSp>
        <p:nvGrpSpPr>
          <p:cNvPr id="10" name="Group 1258"/>
          <p:cNvGrpSpPr>
            <a:grpSpLocks/>
          </p:cNvGrpSpPr>
          <p:nvPr/>
        </p:nvGrpSpPr>
        <p:grpSpPr bwMode="auto">
          <a:xfrm flipH="1">
            <a:off x="2152650" y="2174875"/>
            <a:ext cx="282575" cy="538163"/>
            <a:chOff x="355" y="3523"/>
            <a:chExt cx="185" cy="339"/>
          </a:xfrm>
        </p:grpSpPr>
        <p:sp>
          <p:nvSpPr>
            <p:cNvPr id="54721" name="AutoShape 1259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22" name="Line 1260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723" name="Line 1261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724" name="Line 1262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1263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728" name="Line 1264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" name="Group 1265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732" name="Arc 1266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733" name="Arc 1267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730" name="Line 1268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731" name="Line 1269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726" name="Line 1270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727" name="AutoShape 1271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13" name="Group 1272"/>
          <p:cNvGrpSpPr>
            <a:grpSpLocks/>
          </p:cNvGrpSpPr>
          <p:nvPr/>
        </p:nvGrpSpPr>
        <p:grpSpPr bwMode="auto">
          <a:xfrm flipH="1">
            <a:off x="4672013" y="2174875"/>
            <a:ext cx="282575" cy="538163"/>
            <a:chOff x="355" y="3523"/>
            <a:chExt cx="185" cy="339"/>
          </a:xfrm>
        </p:grpSpPr>
        <p:sp>
          <p:nvSpPr>
            <p:cNvPr id="54708" name="AutoShape 1273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709" name="Line 1274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710" name="Line 1275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711" name="Line 1276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1277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715" name="Line 1278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" name="Group 1279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719" name="Arc 1280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720" name="Arc 1281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717" name="Line 1282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718" name="Line 1283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713" name="Line 1284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714" name="AutoShape 1285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16" name="Group 1286"/>
          <p:cNvGrpSpPr>
            <a:grpSpLocks/>
          </p:cNvGrpSpPr>
          <p:nvPr/>
        </p:nvGrpSpPr>
        <p:grpSpPr bwMode="auto">
          <a:xfrm flipH="1">
            <a:off x="5753100" y="2174875"/>
            <a:ext cx="282575" cy="538163"/>
            <a:chOff x="355" y="3523"/>
            <a:chExt cx="185" cy="339"/>
          </a:xfrm>
        </p:grpSpPr>
        <p:sp>
          <p:nvSpPr>
            <p:cNvPr id="54695" name="AutoShape 1287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96" name="Line 1288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97" name="Line 1289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98" name="Line 1290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1291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702" name="Line 1292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" name="Group 1293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706" name="Arc 1294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707" name="Arc 1295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704" name="Line 1296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705" name="Line 1297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700" name="Line 1298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701" name="AutoShape 1299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19" name="Group 1300"/>
          <p:cNvGrpSpPr>
            <a:grpSpLocks/>
          </p:cNvGrpSpPr>
          <p:nvPr/>
        </p:nvGrpSpPr>
        <p:grpSpPr bwMode="auto">
          <a:xfrm flipH="1">
            <a:off x="6832600" y="2174875"/>
            <a:ext cx="282575" cy="538163"/>
            <a:chOff x="355" y="3523"/>
            <a:chExt cx="185" cy="339"/>
          </a:xfrm>
        </p:grpSpPr>
        <p:sp>
          <p:nvSpPr>
            <p:cNvPr id="54682" name="AutoShape 1301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83" name="Line 1302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84" name="Line 1303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85" name="Line 1304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1305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689" name="Line 1306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" name="Group 1307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693" name="Arc 1308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94" name="Arc 1309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691" name="Line 1310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92" name="Line 1311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687" name="Line 1312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88" name="AutoShape 1313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22" name="Group 1314"/>
          <p:cNvGrpSpPr>
            <a:grpSpLocks/>
          </p:cNvGrpSpPr>
          <p:nvPr/>
        </p:nvGrpSpPr>
        <p:grpSpPr bwMode="auto">
          <a:xfrm>
            <a:off x="352425" y="2208213"/>
            <a:ext cx="287338" cy="538162"/>
            <a:chOff x="355" y="3523"/>
            <a:chExt cx="185" cy="339"/>
          </a:xfrm>
        </p:grpSpPr>
        <p:sp>
          <p:nvSpPr>
            <p:cNvPr id="54669" name="AutoShape 1315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70" name="Line 1316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71" name="Line 1317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72" name="Line 1318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" name="Group 1319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676" name="Line 1320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" name="Group 1321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680" name="Arc 1322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81" name="Arc 1323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678" name="Line 1324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79" name="Line 1325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674" name="Line 1326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75" name="AutoShape 1327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sp>
        <p:nvSpPr>
          <p:cNvPr id="54437" name="AutoShape 1385"/>
          <p:cNvSpPr>
            <a:spLocks/>
          </p:cNvSpPr>
          <p:nvPr/>
        </p:nvSpPr>
        <p:spPr bwMode="auto">
          <a:xfrm>
            <a:off x="279400" y="6169025"/>
            <a:ext cx="71438" cy="144463"/>
          </a:xfrm>
          <a:prstGeom prst="rightBracket">
            <a:avLst>
              <a:gd name="adj" fmla="val 101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38" name="AutoShape 1386"/>
          <p:cNvSpPr>
            <a:spLocks/>
          </p:cNvSpPr>
          <p:nvPr/>
        </p:nvSpPr>
        <p:spPr bwMode="auto">
          <a:xfrm>
            <a:off x="1863725" y="5016500"/>
            <a:ext cx="71438" cy="144463"/>
          </a:xfrm>
          <a:prstGeom prst="rightBracket">
            <a:avLst>
              <a:gd name="adj" fmla="val 101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39" name="Rectangle 1392"/>
          <p:cNvSpPr>
            <a:spLocks noChangeArrowheads="1"/>
          </p:cNvSpPr>
          <p:nvPr/>
        </p:nvSpPr>
        <p:spPr bwMode="auto">
          <a:xfrm>
            <a:off x="6472238" y="1344613"/>
            <a:ext cx="792162" cy="403225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40" name="Text Box 1393"/>
          <p:cNvSpPr txBox="1">
            <a:spLocks noChangeArrowheads="1"/>
          </p:cNvSpPr>
          <p:nvPr/>
        </p:nvSpPr>
        <p:spPr bwMode="auto">
          <a:xfrm>
            <a:off x="6688138" y="1344613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ru-RU" sz="1000" b="0">
                <a:latin typeface="Arial" charset="0"/>
              </a:rPr>
              <a:t>ОШ</a:t>
            </a:r>
          </a:p>
        </p:txBody>
      </p:sp>
      <p:sp>
        <p:nvSpPr>
          <p:cNvPr id="54441" name="Line 1394"/>
          <p:cNvSpPr>
            <a:spLocks noChangeShapeType="1"/>
          </p:cNvSpPr>
          <p:nvPr/>
        </p:nvSpPr>
        <p:spPr bwMode="auto">
          <a:xfrm>
            <a:off x="6472238" y="15605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2" name="Rectangle 1395"/>
          <p:cNvSpPr>
            <a:spLocks noChangeArrowheads="1"/>
          </p:cNvSpPr>
          <p:nvPr/>
        </p:nvSpPr>
        <p:spPr bwMode="auto">
          <a:xfrm>
            <a:off x="7553325" y="552450"/>
            <a:ext cx="720725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43" name="Line 1396"/>
          <p:cNvSpPr>
            <a:spLocks noChangeShapeType="1"/>
          </p:cNvSpPr>
          <p:nvPr/>
        </p:nvSpPr>
        <p:spPr bwMode="auto">
          <a:xfrm>
            <a:off x="7553325" y="8397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4" name="Text Box 1397"/>
          <p:cNvSpPr txBox="1">
            <a:spLocks noChangeArrowheads="1"/>
          </p:cNvSpPr>
          <p:nvPr/>
        </p:nvSpPr>
        <p:spPr bwMode="auto">
          <a:xfrm>
            <a:off x="7553325" y="623888"/>
            <a:ext cx="6492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6" tIns="0" rIns="35996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/>
              <a:t> ПГ ФПС</a:t>
            </a:r>
          </a:p>
        </p:txBody>
      </p:sp>
      <p:grpSp>
        <p:nvGrpSpPr>
          <p:cNvPr id="25" name="Group 576"/>
          <p:cNvGrpSpPr>
            <a:grpSpLocks/>
          </p:cNvGrpSpPr>
          <p:nvPr/>
        </p:nvGrpSpPr>
        <p:grpSpPr bwMode="auto">
          <a:xfrm>
            <a:off x="7840663" y="1631950"/>
            <a:ext cx="219075" cy="431800"/>
            <a:chOff x="4939" y="1028"/>
            <a:chExt cx="138" cy="272"/>
          </a:xfrm>
        </p:grpSpPr>
        <p:sp>
          <p:nvSpPr>
            <p:cNvPr id="54664" name="AutoShape 1399"/>
            <p:cNvSpPr>
              <a:spLocks/>
            </p:cNvSpPr>
            <p:nvPr/>
          </p:nvSpPr>
          <p:spPr bwMode="auto">
            <a:xfrm flipH="1">
              <a:off x="4985" y="1073"/>
              <a:ext cx="46" cy="91"/>
            </a:xfrm>
            <a:prstGeom prst="rightBracket">
              <a:avLst>
                <a:gd name="adj" fmla="val 989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65" name="Line 1400"/>
            <p:cNvSpPr>
              <a:spLocks noChangeShapeType="1"/>
            </p:cNvSpPr>
            <p:nvPr/>
          </p:nvSpPr>
          <p:spPr bwMode="auto">
            <a:xfrm>
              <a:off x="4940" y="1028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  <p:sp>
          <p:nvSpPr>
            <p:cNvPr id="54666" name="Line 1401"/>
            <p:cNvSpPr>
              <a:spLocks noChangeShapeType="1"/>
            </p:cNvSpPr>
            <p:nvPr/>
          </p:nvSpPr>
          <p:spPr bwMode="auto">
            <a:xfrm>
              <a:off x="4939" y="111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  <p:sp>
          <p:nvSpPr>
            <p:cNvPr id="54667" name="AutoShape 1402"/>
            <p:cNvSpPr>
              <a:spLocks noChangeArrowheads="1"/>
            </p:cNvSpPr>
            <p:nvPr/>
          </p:nvSpPr>
          <p:spPr bwMode="auto">
            <a:xfrm rot="5400000">
              <a:off x="4987" y="1209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68" name="Line 1403"/>
            <p:cNvSpPr>
              <a:spLocks noChangeShapeType="1"/>
            </p:cNvSpPr>
            <p:nvPr/>
          </p:nvSpPr>
          <p:spPr bwMode="auto">
            <a:xfrm>
              <a:off x="4939" y="125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</p:grpSp>
      <p:grpSp>
        <p:nvGrpSpPr>
          <p:cNvPr id="26" name="Group 1404"/>
          <p:cNvGrpSpPr>
            <a:grpSpLocks/>
          </p:cNvGrpSpPr>
          <p:nvPr/>
        </p:nvGrpSpPr>
        <p:grpSpPr bwMode="auto">
          <a:xfrm flipH="1">
            <a:off x="7847013" y="2174875"/>
            <a:ext cx="282575" cy="538163"/>
            <a:chOff x="355" y="3523"/>
            <a:chExt cx="185" cy="339"/>
          </a:xfrm>
        </p:grpSpPr>
        <p:sp>
          <p:nvSpPr>
            <p:cNvPr id="54651" name="AutoShape 1405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52" name="Line 1406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53" name="Line 1407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54" name="Line 1408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Group 1409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658" name="Line 1410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8" name="Group 1411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662" name="Arc 1412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63" name="Arc 1413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660" name="Line 1414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61" name="Line 1415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656" name="Line 1416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57" name="AutoShape 1417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sp>
        <p:nvSpPr>
          <p:cNvPr id="54447" name="Rectangle 1418"/>
          <p:cNvSpPr>
            <a:spLocks noChangeArrowheads="1"/>
          </p:cNvSpPr>
          <p:nvPr/>
        </p:nvSpPr>
        <p:spPr bwMode="auto">
          <a:xfrm>
            <a:off x="6832600" y="2784475"/>
            <a:ext cx="215900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48" name="Line 1419"/>
          <p:cNvSpPr>
            <a:spLocks noChangeShapeType="1"/>
          </p:cNvSpPr>
          <p:nvPr/>
        </p:nvSpPr>
        <p:spPr bwMode="auto">
          <a:xfrm>
            <a:off x="5680075" y="28559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4449" name="Line 1420"/>
          <p:cNvSpPr>
            <a:spLocks noChangeShapeType="1"/>
          </p:cNvSpPr>
          <p:nvPr/>
        </p:nvSpPr>
        <p:spPr bwMode="auto">
          <a:xfrm>
            <a:off x="5681663" y="30003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pic>
        <p:nvPicPr>
          <p:cNvPr id="54450" name="Picture 1510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0" y="7105650"/>
            <a:ext cx="176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51" name="Line 1511"/>
          <p:cNvSpPr>
            <a:spLocks noChangeShapeType="1"/>
          </p:cNvSpPr>
          <p:nvPr/>
        </p:nvSpPr>
        <p:spPr bwMode="auto">
          <a:xfrm flipH="1">
            <a:off x="2944813" y="732155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54452" name="Picture 1512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6838" y="7105650"/>
            <a:ext cx="176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53" name="Picture 1513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1975" y="7105650"/>
            <a:ext cx="176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54" name="Picture 1514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9813" y="7105650"/>
            <a:ext cx="176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55" name="Line 1572"/>
          <p:cNvSpPr>
            <a:spLocks noChangeShapeType="1"/>
          </p:cNvSpPr>
          <p:nvPr/>
        </p:nvSpPr>
        <p:spPr bwMode="auto">
          <a:xfrm flipH="1">
            <a:off x="2944813" y="8761413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54456" name="Picture 1574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8545513"/>
            <a:ext cx="176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57" name="Picture 1575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675" y="8545513"/>
            <a:ext cx="176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58" name="Picture 1576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075" y="8545513"/>
            <a:ext cx="176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1577"/>
          <p:cNvGrpSpPr>
            <a:grpSpLocks/>
          </p:cNvGrpSpPr>
          <p:nvPr/>
        </p:nvGrpSpPr>
        <p:grpSpPr bwMode="auto">
          <a:xfrm flipH="1">
            <a:off x="5753100" y="5160963"/>
            <a:ext cx="215900" cy="466725"/>
            <a:chOff x="355" y="3523"/>
            <a:chExt cx="185" cy="339"/>
          </a:xfrm>
        </p:grpSpPr>
        <p:sp>
          <p:nvSpPr>
            <p:cNvPr id="54638" name="AutoShape 1578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39" name="Line 1579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40" name="Line 1580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41" name="Line 1581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" name="Group 1582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645" name="Line 1583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" name="Group 1584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649" name="Arc 1585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50" name="Arc 1586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647" name="Line 1587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48" name="Line 1588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643" name="Line 1589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44" name="AutoShape 1590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54476" name="Group 1591"/>
          <p:cNvGrpSpPr>
            <a:grpSpLocks/>
          </p:cNvGrpSpPr>
          <p:nvPr/>
        </p:nvGrpSpPr>
        <p:grpSpPr bwMode="auto">
          <a:xfrm flipH="1">
            <a:off x="4313238" y="5160963"/>
            <a:ext cx="215900" cy="466725"/>
            <a:chOff x="355" y="3523"/>
            <a:chExt cx="185" cy="339"/>
          </a:xfrm>
        </p:grpSpPr>
        <p:sp>
          <p:nvSpPr>
            <p:cNvPr id="54625" name="AutoShape 1592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26" name="Line 1593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27" name="Line 1594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28" name="Line 1595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477" name="Group 1596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632" name="Line 1597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4478" name="Group 1598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636" name="Arc 1599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37" name="Arc 1600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634" name="Line 1601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35" name="Line 1602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630" name="Line 1603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31" name="AutoShape 1604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pic>
        <p:nvPicPr>
          <p:cNvPr id="54461" name="Picture 1629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663" y="271303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62" name="Picture 1637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975" y="8545513"/>
            <a:ext cx="174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63" name="Line 1640"/>
          <p:cNvSpPr>
            <a:spLocks noChangeShapeType="1"/>
          </p:cNvSpPr>
          <p:nvPr/>
        </p:nvSpPr>
        <p:spPr bwMode="auto">
          <a:xfrm flipH="1">
            <a:off x="7696200" y="30003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64" name="Line 1641"/>
          <p:cNvSpPr>
            <a:spLocks noChangeShapeType="1"/>
          </p:cNvSpPr>
          <p:nvPr/>
        </p:nvSpPr>
        <p:spPr bwMode="auto">
          <a:xfrm>
            <a:off x="7696200" y="16319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65" name="Rectangle 1646"/>
          <p:cNvSpPr>
            <a:spLocks noChangeArrowheads="1"/>
          </p:cNvSpPr>
          <p:nvPr/>
        </p:nvSpPr>
        <p:spPr bwMode="auto">
          <a:xfrm>
            <a:off x="2079625" y="3144838"/>
            <a:ext cx="215900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66" name="Line 1647"/>
          <p:cNvSpPr>
            <a:spLocks noChangeShapeType="1"/>
          </p:cNvSpPr>
          <p:nvPr/>
        </p:nvSpPr>
        <p:spPr bwMode="auto">
          <a:xfrm>
            <a:off x="2297113" y="3216275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67" name="Rectangle 1649"/>
          <p:cNvSpPr>
            <a:spLocks noChangeArrowheads="1"/>
          </p:cNvSpPr>
          <p:nvPr/>
        </p:nvSpPr>
        <p:spPr bwMode="auto">
          <a:xfrm>
            <a:off x="6832600" y="3144838"/>
            <a:ext cx="215900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68" name="Text Box 1650"/>
          <p:cNvSpPr txBox="1">
            <a:spLocks noChangeArrowheads="1"/>
          </p:cNvSpPr>
          <p:nvPr/>
        </p:nvSpPr>
        <p:spPr bwMode="auto">
          <a:xfrm>
            <a:off x="6688138" y="2928938"/>
            <a:ext cx="471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0">
                <a:latin typeface="Arial" charset="0"/>
              </a:rPr>
              <a:t>АТА</a:t>
            </a:r>
          </a:p>
        </p:txBody>
      </p:sp>
      <p:sp>
        <p:nvSpPr>
          <p:cNvPr id="54469" name="AutoShape 1651"/>
          <p:cNvSpPr>
            <a:spLocks/>
          </p:cNvSpPr>
          <p:nvPr/>
        </p:nvSpPr>
        <p:spPr bwMode="auto">
          <a:xfrm>
            <a:off x="2152650" y="3360738"/>
            <a:ext cx="71438" cy="144462"/>
          </a:xfrm>
          <a:prstGeom prst="rightBracket">
            <a:avLst>
              <a:gd name="adj" fmla="val 10111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70" name="Line 1652"/>
          <p:cNvSpPr>
            <a:spLocks noChangeShapeType="1"/>
          </p:cNvSpPr>
          <p:nvPr/>
        </p:nvSpPr>
        <p:spPr bwMode="auto">
          <a:xfrm>
            <a:off x="2224088" y="3432175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71" name="AutoShape 1653"/>
          <p:cNvSpPr>
            <a:spLocks/>
          </p:cNvSpPr>
          <p:nvPr/>
        </p:nvSpPr>
        <p:spPr bwMode="auto">
          <a:xfrm rot="10800000">
            <a:off x="6977063" y="3360738"/>
            <a:ext cx="71437" cy="144462"/>
          </a:xfrm>
          <a:prstGeom prst="rightBracket">
            <a:avLst>
              <a:gd name="adj" fmla="val 101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72" name="Line 1655"/>
          <p:cNvSpPr>
            <a:spLocks noChangeShapeType="1"/>
          </p:cNvSpPr>
          <p:nvPr/>
        </p:nvSpPr>
        <p:spPr bwMode="auto">
          <a:xfrm flipH="1">
            <a:off x="6905625" y="34321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4473" name="Picture 1665" descr="Громкоговорящая-связ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8500" y="3505200"/>
            <a:ext cx="1063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74" name="Line 1666"/>
          <p:cNvSpPr>
            <a:spLocks noChangeShapeType="1"/>
          </p:cNvSpPr>
          <p:nvPr/>
        </p:nvSpPr>
        <p:spPr bwMode="auto">
          <a:xfrm flipV="1">
            <a:off x="6905625" y="36480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75" name="Rectangle 1098"/>
          <p:cNvSpPr>
            <a:spLocks noChangeArrowheads="1"/>
          </p:cNvSpPr>
          <p:nvPr/>
        </p:nvSpPr>
        <p:spPr bwMode="auto">
          <a:xfrm>
            <a:off x="3016250" y="6096000"/>
            <a:ext cx="7207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grpSp>
        <p:nvGrpSpPr>
          <p:cNvPr id="54479" name="Group 584"/>
          <p:cNvGrpSpPr>
            <a:grpSpLocks/>
          </p:cNvGrpSpPr>
          <p:nvPr/>
        </p:nvGrpSpPr>
        <p:grpSpPr bwMode="auto">
          <a:xfrm>
            <a:off x="5753100" y="6600825"/>
            <a:ext cx="215900" cy="504825"/>
            <a:chOff x="3624" y="4158"/>
            <a:chExt cx="136" cy="318"/>
          </a:xfrm>
        </p:grpSpPr>
        <p:sp>
          <p:nvSpPr>
            <p:cNvPr id="54618" name="Line 1500"/>
            <p:cNvSpPr>
              <a:spLocks noChangeShapeType="1"/>
            </p:cNvSpPr>
            <p:nvPr/>
          </p:nvSpPr>
          <p:spPr bwMode="auto">
            <a:xfrm flipH="1">
              <a:off x="3624" y="4158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19" name="AutoShape 1509"/>
            <p:cNvSpPr>
              <a:spLocks/>
            </p:cNvSpPr>
            <p:nvPr/>
          </p:nvSpPr>
          <p:spPr bwMode="auto">
            <a:xfrm flipH="1">
              <a:off x="3694" y="4181"/>
              <a:ext cx="33" cy="79"/>
            </a:xfrm>
            <a:prstGeom prst="rightBracket">
              <a:avLst>
                <a:gd name="adj" fmla="val 1196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20" name="AutoShape 1497"/>
            <p:cNvSpPr>
              <a:spLocks noChangeArrowheads="1"/>
            </p:cNvSpPr>
            <p:nvPr/>
          </p:nvSpPr>
          <p:spPr bwMode="auto">
            <a:xfrm flipH="1">
              <a:off x="3660" y="4288"/>
              <a:ext cx="100" cy="7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21" name="Line 1498"/>
            <p:cNvSpPr>
              <a:spLocks noChangeShapeType="1"/>
            </p:cNvSpPr>
            <p:nvPr/>
          </p:nvSpPr>
          <p:spPr bwMode="auto">
            <a:xfrm flipH="1">
              <a:off x="3626" y="4224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22" name="Line 1499"/>
            <p:cNvSpPr>
              <a:spLocks noChangeShapeType="1"/>
            </p:cNvSpPr>
            <p:nvPr/>
          </p:nvSpPr>
          <p:spPr bwMode="auto">
            <a:xfrm flipH="1">
              <a:off x="3626" y="4325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23" name="Line 1508"/>
            <p:cNvSpPr>
              <a:spLocks noChangeShapeType="1"/>
            </p:cNvSpPr>
            <p:nvPr/>
          </p:nvSpPr>
          <p:spPr bwMode="auto">
            <a:xfrm flipH="1">
              <a:off x="3624" y="4416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24" name="AutoShape 1402"/>
            <p:cNvSpPr>
              <a:spLocks noChangeArrowheads="1"/>
            </p:cNvSpPr>
            <p:nvPr/>
          </p:nvSpPr>
          <p:spPr bwMode="auto">
            <a:xfrm rot="5400000">
              <a:off x="3670" y="4385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54480" name="Group 585"/>
          <p:cNvGrpSpPr>
            <a:grpSpLocks/>
          </p:cNvGrpSpPr>
          <p:nvPr/>
        </p:nvGrpSpPr>
        <p:grpSpPr bwMode="auto">
          <a:xfrm>
            <a:off x="5032375" y="6600825"/>
            <a:ext cx="215900" cy="504825"/>
            <a:chOff x="3624" y="4158"/>
            <a:chExt cx="136" cy="318"/>
          </a:xfrm>
        </p:grpSpPr>
        <p:sp>
          <p:nvSpPr>
            <p:cNvPr id="54611" name="Line 1500"/>
            <p:cNvSpPr>
              <a:spLocks noChangeShapeType="1"/>
            </p:cNvSpPr>
            <p:nvPr/>
          </p:nvSpPr>
          <p:spPr bwMode="auto">
            <a:xfrm flipH="1">
              <a:off x="3624" y="4158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12" name="AutoShape 1509"/>
            <p:cNvSpPr>
              <a:spLocks/>
            </p:cNvSpPr>
            <p:nvPr/>
          </p:nvSpPr>
          <p:spPr bwMode="auto">
            <a:xfrm flipH="1">
              <a:off x="3694" y="4181"/>
              <a:ext cx="33" cy="79"/>
            </a:xfrm>
            <a:prstGeom prst="rightBracket">
              <a:avLst>
                <a:gd name="adj" fmla="val 1196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13" name="AutoShape 1497"/>
            <p:cNvSpPr>
              <a:spLocks noChangeArrowheads="1"/>
            </p:cNvSpPr>
            <p:nvPr/>
          </p:nvSpPr>
          <p:spPr bwMode="auto">
            <a:xfrm flipH="1">
              <a:off x="3660" y="4288"/>
              <a:ext cx="100" cy="7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14" name="Line 1498"/>
            <p:cNvSpPr>
              <a:spLocks noChangeShapeType="1"/>
            </p:cNvSpPr>
            <p:nvPr/>
          </p:nvSpPr>
          <p:spPr bwMode="auto">
            <a:xfrm flipH="1">
              <a:off x="3626" y="4224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15" name="Line 1499"/>
            <p:cNvSpPr>
              <a:spLocks noChangeShapeType="1"/>
            </p:cNvSpPr>
            <p:nvPr/>
          </p:nvSpPr>
          <p:spPr bwMode="auto">
            <a:xfrm flipH="1">
              <a:off x="3626" y="4325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16" name="Line 1508"/>
            <p:cNvSpPr>
              <a:spLocks noChangeShapeType="1"/>
            </p:cNvSpPr>
            <p:nvPr/>
          </p:nvSpPr>
          <p:spPr bwMode="auto">
            <a:xfrm flipH="1">
              <a:off x="3624" y="4416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17" name="AutoShape 1402"/>
            <p:cNvSpPr>
              <a:spLocks noChangeArrowheads="1"/>
            </p:cNvSpPr>
            <p:nvPr/>
          </p:nvSpPr>
          <p:spPr bwMode="auto">
            <a:xfrm rot="5400000">
              <a:off x="3670" y="4385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54481" name="Group 593"/>
          <p:cNvGrpSpPr>
            <a:grpSpLocks/>
          </p:cNvGrpSpPr>
          <p:nvPr/>
        </p:nvGrpSpPr>
        <p:grpSpPr bwMode="auto">
          <a:xfrm>
            <a:off x="4097338" y="6600825"/>
            <a:ext cx="215900" cy="504825"/>
            <a:chOff x="3624" y="4158"/>
            <a:chExt cx="136" cy="318"/>
          </a:xfrm>
        </p:grpSpPr>
        <p:sp>
          <p:nvSpPr>
            <p:cNvPr id="54604" name="Line 1500"/>
            <p:cNvSpPr>
              <a:spLocks noChangeShapeType="1"/>
            </p:cNvSpPr>
            <p:nvPr/>
          </p:nvSpPr>
          <p:spPr bwMode="auto">
            <a:xfrm flipH="1">
              <a:off x="3624" y="4158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05" name="AutoShape 1509"/>
            <p:cNvSpPr>
              <a:spLocks/>
            </p:cNvSpPr>
            <p:nvPr/>
          </p:nvSpPr>
          <p:spPr bwMode="auto">
            <a:xfrm flipH="1">
              <a:off x="3694" y="4181"/>
              <a:ext cx="33" cy="79"/>
            </a:xfrm>
            <a:prstGeom prst="rightBracket">
              <a:avLst>
                <a:gd name="adj" fmla="val 1196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06" name="AutoShape 1497"/>
            <p:cNvSpPr>
              <a:spLocks noChangeArrowheads="1"/>
            </p:cNvSpPr>
            <p:nvPr/>
          </p:nvSpPr>
          <p:spPr bwMode="auto">
            <a:xfrm flipH="1">
              <a:off x="3660" y="4288"/>
              <a:ext cx="100" cy="7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07" name="Line 1498"/>
            <p:cNvSpPr>
              <a:spLocks noChangeShapeType="1"/>
            </p:cNvSpPr>
            <p:nvPr/>
          </p:nvSpPr>
          <p:spPr bwMode="auto">
            <a:xfrm flipH="1">
              <a:off x="3626" y="4224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08" name="Line 1499"/>
            <p:cNvSpPr>
              <a:spLocks noChangeShapeType="1"/>
            </p:cNvSpPr>
            <p:nvPr/>
          </p:nvSpPr>
          <p:spPr bwMode="auto">
            <a:xfrm flipH="1">
              <a:off x="3626" y="4325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09" name="Line 1508"/>
            <p:cNvSpPr>
              <a:spLocks noChangeShapeType="1"/>
            </p:cNvSpPr>
            <p:nvPr/>
          </p:nvSpPr>
          <p:spPr bwMode="auto">
            <a:xfrm flipH="1">
              <a:off x="3624" y="4416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10" name="AutoShape 1402"/>
            <p:cNvSpPr>
              <a:spLocks noChangeArrowheads="1"/>
            </p:cNvSpPr>
            <p:nvPr/>
          </p:nvSpPr>
          <p:spPr bwMode="auto">
            <a:xfrm rot="5400000">
              <a:off x="3670" y="4385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54482" name="Group 601"/>
          <p:cNvGrpSpPr>
            <a:grpSpLocks/>
          </p:cNvGrpSpPr>
          <p:nvPr/>
        </p:nvGrpSpPr>
        <p:grpSpPr bwMode="auto">
          <a:xfrm>
            <a:off x="3305175" y="6600825"/>
            <a:ext cx="215900" cy="504825"/>
            <a:chOff x="3624" y="4158"/>
            <a:chExt cx="136" cy="318"/>
          </a:xfrm>
        </p:grpSpPr>
        <p:sp>
          <p:nvSpPr>
            <p:cNvPr id="54597" name="Line 1500"/>
            <p:cNvSpPr>
              <a:spLocks noChangeShapeType="1"/>
            </p:cNvSpPr>
            <p:nvPr/>
          </p:nvSpPr>
          <p:spPr bwMode="auto">
            <a:xfrm flipH="1">
              <a:off x="3624" y="4158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98" name="AutoShape 1509"/>
            <p:cNvSpPr>
              <a:spLocks/>
            </p:cNvSpPr>
            <p:nvPr/>
          </p:nvSpPr>
          <p:spPr bwMode="auto">
            <a:xfrm flipH="1">
              <a:off x="3694" y="4181"/>
              <a:ext cx="33" cy="79"/>
            </a:xfrm>
            <a:prstGeom prst="rightBracket">
              <a:avLst>
                <a:gd name="adj" fmla="val 1196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99" name="AutoShape 1497"/>
            <p:cNvSpPr>
              <a:spLocks noChangeArrowheads="1"/>
            </p:cNvSpPr>
            <p:nvPr/>
          </p:nvSpPr>
          <p:spPr bwMode="auto">
            <a:xfrm flipH="1">
              <a:off x="3660" y="4288"/>
              <a:ext cx="100" cy="7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600" name="Line 1498"/>
            <p:cNvSpPr>
              <a:spLocks noChangeShapeType="1"/>
            </p:cNvSpPr>
            <p:nvPr/>
          </p:nvSpPr>
          <p:spPr bwMode="auto">
            <a:xfrm flipH="1">
              <a:off x="3626" y="4224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01" name="Line 1499"/>
            <p:cNvSpPr>
              <a:spLocks noChangeShapeType="1"/>
            </p:cNvSpPr>
            <p:nvPr/>
          </p:nvSpPr>
          <p:spPr bwMode="auto">
            <a:xfrm flipH="1">
              <a:off x="3626" y="4325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02" name="Line 1508"/>
            <p:cNvSpPr>
              <a:spLocks noChangeShapeType="1"/>
            </p:cNvSpPr>
            <p:nvPr/>
          </p:nvSpPr>
          <p:spPr bwMode="auto">
            <a:xfrm flipH="1">
              <a:off x="3624" y="4416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603" name="AutoShape 1402"/>
            <p:cNvSpPr>
              <a:spLocks noChangeArrowheads="1"/>
            </p:cNvSpPr>
            <p:nvPr/>
          </p:nvSpPr>
          <p:spPr bwMode="auto">
            <a:xfrm rot="5400000">
              <a:off x="3670" y="4385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54483" name="Group 609"/>
          <p:cNvGrpSpPr>
            <a:grpSpLocks/>
          </p:cNvGrpSpPr>
          <p:nvPr/>
        </p:nvGrpSpPr>
        <p:grpSpPr bwMode="auto">
          <a:xfrm>
            <a:off x="4960938" y="8185150"/>
            <a:ext cx="215900" cy="431800"/>
            <a:chOff x="3624" y="4158"/>
            <a:chExt cx="136" cy="318"/>
          </a:xfrm>
        </p:grpSpPr>
        <p:sp>
          <p:nvSpPr>
            <p:cNvPr id="54590" name="Line 1500"/>
            <p:cNvSpPr>
              <a:spLocks noChangeShapeType="1"/>
            </p:cNvSpPr>
            <p:nvPr/>
          </p:nvSpPr>
          <p:spPr bwMode="auto">
            <a:xfrm flipH="1">
              <a:off x="3624" y="4158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91" name="AutoShape 1509"/>
            <p:cNvSpPr>
              <a:spLocks/>
            </p:cNvSpPr>
            <p:nvPr/>
          </p:nvSpPr>
          <p:spPr bwMode="auto">
            <a:xfrm flipH="1">
              <a:off x="3694" y="4181"/>
              <a:ext cx="33" cy="79"/>
            </a:xfrm>
            <a:prstGeom prst="rightBracket">
              <a:avLst>
                <a:gd name="adj" fmla="val 1196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92" name="AutoShape 1497"/>
            <p:cNvSpPr>
              <a:spLocks noChangeArrowheads="1"/>
            </p:cNvSpPr>
            <p:nvPr/>
          </p:nvSpPr>
          <p:spPr bwMode="auto">
            <a:xfrm flipH="1">
              <a:off x="3660" y="4288"/>
              <a:ext cx="100" cy="7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93" name="Line 1498"/>
            <p:cNvSpPr>
              <a:spLocks noChangeShapeType="1"/>
            </p:cNvSpPr>
            <p:nvPr/>
          </p:nvSpPr>
          <p:spPr bwMode="auto">
            <a:xfrm flipH="1">
              <a:off x="3626" y="4224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94" name="Line 1499"/>
            <p:cNvSpPr>
              <a:spLocks noChangeShapeType="1"/>
            </p:cNvSpPr>
            <p:nvPr/>
          </p:nvSpPr>
          <p:spPr bwMode="auto">
            <a:xfrm flipH="1">
              <a:off x="3626" y="4325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95" name="Line 1508"/>
            <p:cNvSpPr>
              <a:spLocks noChangeShapeType="1"/>
            </p:cNvSpPr>
            <p:nvPr/>
          </p:nvSpPr>
          <p:spPr bwMode="auto">
            <a:xfrm flipH="1">
              <a:off x="3624" y="4416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96" name="AutoShape 1402"/>
            <p:cNvSpPr>
              <a:spLocks noChangeArrowheads="1"/>
            </p:cNvSpPr>
            <p:nvPr/>
          </p:nvSpPr>
          <p:spPr bwMode="auto">
            <a:xfrm rot="5400000">
              <a:off x="3670" y="4385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54487" name="Group 617"/>
          <p:cNvGrpSpPr>
            <a:grpSpLocks/>
          </p:cNvGrpSpPr>
          <p:nvPr/>
        </p:nvGrpSpPr>
        <p:grpSpPr bwMode="auto">
          <a:xfrm>
            <a:off x="5824538" y="8185150"/>
            <a:ext cx="215900" cy="431800"/>
            <a:chOff x="3624" y="4158"/>
            <a:chExt cx="136" cy="318"/>
          </a:xfrm>
        </p:grpSpPr>
        <p:sp>
          <p:nvSpPr>
            <p:cNvPr id="54583" name="Line 1500"/>
            <p:cNvSpPr>
              <a:spLocks noChangeShapeType="1"/>
            </p:cNvSpPr>
            <p:nvPr/>
          </p:nvSpPr>
          <p:spPr bwMode="auto">
            <a:xfrm flipH="1">
              <a:off x="3624" y="4158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84" name="AutoShape 1509"/>
            <p:cNvSpPr>
              <a:spLocks/>
            </p:cNvSpPr>
            <p:nvPr/>
          </p:nvSpPr>
          <p:spPr bwMode="auto">
            <a:xfrm flipH="1">
              <a:off x="3694" y="4181"/>
              <a:ext cx="33" cy="79"/>
            </a:xfrm>
            <a:prstGeom prst="rightBracket">
              <a:avLst>
                <a:gd name="adj" fmla="val 1196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85" name="AutoShape 1497"/>
            <p:cNvSpPr>
              <a:spLocks noChangeArrowheads="1"/>
            </p:cNvSpPr>
            <p:nvPr/>
          </p:nvSpPr>
          <p:spPr bwMode="auto">
            <a:xfrm flipH="1">
              <a:off x="3660" y="4288"/>
              <a:ext cx="100" cy="7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86" name="Line 1498"/>
            <p:cNvSpPr>
              <a:spLocks noChangeShapeType="1"/>
            </p:cNvSpPr>
            <p:nvPr/>
          </p:nvSpPr>
          <p:spPr bwMode="auto">
            <a:xfrm flipH="1">
              <a:off x="3626" y="4224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87" name="Line 1499"/>
            <p:cNvSpPr>
              <a:spLocks noChangeShapeType="1"/>
            </p:cNvSpPr>
            <p:nvPr/>
          </p:nvSpPr>
          <p:spPr bwMode="auto">
            <a:xfrm flipH="1">
              <a:off x="3626" y="4325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88" name="Line 1508"/>
            <p:cNvSpPr>
              <a:spLocks noChangeShapeType="1"/>
            </p:cNvSpPr>
            <p:nvPr/>
          </p:nvSpPr>
          <p:spPr bwMode="auto">
            <a:xfrm flipH="1">
              <a:off x="3624" y="4416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89" name="AutoShape 1402"/>
            <p:cNvSpPr>
              <a:spLocks noChangeArrowheads="1"/>
            </p:cNvSpPr>
            <p:nvPr/>
          </p:nvSpPr>
          <p:spPr bwMode="auto">
            <a:xfrm rot="5400000">
              <a:off x="3670" y="4385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54495" name="Group 625"/>
          <p:cNvGrpSpPr>
            <a:grpSpLocks/>
          </p:cNvGrpSpPr>
          <p:nvPr/>
        </p:nvGrpSpPr>
        <p:grpSpPr bwMode="auto">
          <a:xfrm>
            <a:off x="4097338" y="8185150"/>
            <a:ext cx="215900" cy="431800"/>
            <a:chOff x="3624" y="4158"/>
            <a:chExt cx="136" cy="318"/>
          </a:xfrm>
        </p:grpSpPr>
        <p:sp>
          <p:nvSpPr>
            <p:cNvPr id="54576" name="Line 1500"/>
            <p:cNvSpPr>
              <a:spLocks noChangeShapeType="1"/>
            </p:cNvSpPr>
            <p:nvPr/>
          </p:nvSpPr>
          <p:spPr bwMode="auto">
            <a:xfrm flipH="1">
              <a:off x="3624" y="4158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77" name="AutoShape 1509"/>
            <p:cNvSpPr>
              <a:spLocks/>
            </p:cNvSpPr>
            <p:nvPr/>
          </p:nvSpPr>
          <p:spPr bwMode="auto">
            <a:xfrm flipH="1">
              <a:off x="3694" y="4181"/>
              <a:ext cx="33" cy="79"/>
            </a:xfrm>
            <a:prstGeom prst="rightBracket">
              <a:avLst>
                <a:gd name="adj" fmla="val 1196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78" name="AutoShape 1497"/>
            <p:cNvSpPr>
              <a:spLocks noChangeArrowheads="1"/>
            </p:cNvSpPr>
            <p:nvPr/>
          </p:nvSpPr>
          <p:spPr bwMode="auto">
            <a:xfrm flipH="1">
              <a:off x="3660" y="4288"/>
              <a:ext cx="100" cy="7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79" name="Line 1498"/>
            <p:cNvSpPr>
              <a:spLocks noChangeShapeType="1"/>
            </p:cNvSpPr>
            <p:nvPr/>
          </p:nvSpPr>
          <p:spPr bwMode="auto">
            <a:xfrm flipH="1">
              <a:off x="3626" y="4224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80" name="Line 1499"/>
            <p:cNvSpPr>
              <a:spLocks noChangeShapeType="1"/>
            </p:cNvSpPr>
            <p:nvPr/>
          </p:nvSpPr>
          <p:spPr bwMode="auto">
            <a:xfrm flipH="1">
              <a:off x="3626" y="4325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81" name="Line 1508"/>
            <p:cNvSpPr>
              <a:spLocks noChangeShapeType="1"/>
            </p:cNvSpPr>
            <p:nvPr/>
          </p:nvSpPr>
          <p:spPr bwMode="auto">
            <a:xfrm flipH="1">
              <a:off x="3624" y="4416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82" name="AutoShape 1402"/>
            <p:cNvSpPr>
              <a:spLocks noChangeArrowheads="1"/>
            </p:cNvSpPr>
            <p:nvPr/>
          </p:nvSpPr>
          <p:spPr bwMode="auto">
            <a:xfrm rot="5400000">
              <a:off x="3670" y="4385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grpSp>
        <p:nvGrpSpPr>
          <p:cNvPr id="54500" name="Group 633"/>
          <p:cNvGrpSpPr>
            <a:grpSpLocks/>
          </p:cNvGrpSpPr>
          <p:nvPr/>
        </p:nvGrpSpPr>
        <p:grpSpPr bwMode="auto">
          <a:xfrm>
            <a:off x="3232150" y="8185150"/>
            <a:ext cx="215900" cy="431800"/>
            <a:chOff x="3624" y="4158"/>
            <a:chExt cx="136" cy="318"/>
          </a:xfrm>
        </p:grpSpPr>
        <p:sp>
          <p:nvSpPr>
            <p:cNvPr id="54569" name="Line 1500"/>
            <p:cNvSpPr>
              <a:spLocks noChangeShapeType="1"/>
            </p:cNvSpPr>
            <p:nvPr/>
          </p:nvSpPr>
          <p:spPr bwMode="auto">
            <a:xfrm flipH="1">
              <a:off x="3624" y="4158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70" name="AutoShape 1509"/>
            <p:cNvSpPr>
              <a:spLocks/>
            </p:cNvSpPr>
            <p:nvPr/>
          </p:nvSpPr>
          <p:spPr bwMode="auto">
            <a:xfrm flipH="1">
              <a:off x="3694" y="4181"/>
              <a:ext cx="33" cy="79"/>
            </a:xfrm>
            <a:prstGeom prst="rightBracket">
              <a:avLst>
                <a:gd name="adj" fmla="val 1196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71" name="AutoShape 1497"/>
            <p:cNvSpPr>
              <a:spLocks noChangeArrowheads="1"/>
            </p:cNvSpPr>
            <p:nvPr/>
          </p:nvSpPr>
          <p:spPr bwMode="auto">
            <a:xfrm flipH="1">
              <a:off x="3660" y="4288"/>
              <a:ext cx="100" cy="7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72" name="Line 1498"/>
            <p:cNvSpPr>
              <a:spLocks noChangeShapeType="1"/>
            </p:cNvSpPr>
            <p:nvPr/>
          </p:nvSpPr>
          <p:spPr bwMode="auto">
            <a:xfrm flipH="1">
              <a:off x="3626" y="4224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73" name="Line 1499"/>
            <p:cNvSpPr>
              <a:spLocks noChangeShapeType="1"/>
            </p:cNvSpPr>
            <p:nvPr/>
          </p:nvSpPr>
          <p:spPr bwMode="auto">
            <a:xfrm flipH="1">
              <a:off x="3626" y="4325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74" name="Line 1508"/>
            <p:cNvSpPr>
              <a:spLocks noChangeShapeType="1"/>
            </p:cNvSpPr>
            <p:nvPr/>
          </p:nvSpPr>
          <p:spPr bwMode="auto">
            <a:xfrm flipH="1">
              <a:off x="3624" y="4416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75" name="AutoShape 1402"/>
            <p:cNvSpPr>
              <a:spLocks noChangeArrowheads="1"/>
            </p:cNvSpPr>
            <p:nvPr/>
          </p:nvSpPr>
          <p:spPr bwMode="auto">
            <a:xfrm rot="5400000">
              <a:off x="3670" y="4385"/>
              <a:ext cx="90" cy="9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pic>
        <p:nvPicPr>
          <p:cNvPr id="54484" name="Picture 1130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013" y="487203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85" name="Picture 1130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2738" y="487203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86" name="Text Box 1388"/>
          <p:cNvSpPr txBox="1">
            <a:spLocks noChangeArrowheads="1"/>
          </p:cNvSpPr>
          <p:nvPr/>
        </p:nvSpPr>
        <p:spPr bwMode="auto">
          <a:xfrm>
            <a:off x="6472238" y="4872038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 b="0">
                <a:latin typeface="Arial" charset="0"/>
              </a:rPr>
              <a:t>IC-</a:t>
            </a:r>
            <a:r>
              <a:rPr lang="ru-RU" sz="800" b="0">
                <a:latin typeface="Arial" charset="0"/>
              </a:rPr>
              <a:t>8</a:t>
            </a:r>
            <a:r>
              <a:rPr lang="en-US" sz="800" b="0">
                <a:latin typeface="Arial" charset="0"/>
              </a:rPr>
              <a:t>0</a:t>
            </a:r>
            <a:r>
              <a:rPr lang="ru-RU" sz="800" b="0">
                <a:latin typeface="Arial" charset="0"/>
              </a:rPr>
              <a:t>2м</a:t>
            </a:r>
          </a:p>
        </p:txBody>
      </p:sp>
      <p:grpSp>
        <p:nvGrpSpPr>
          <p:cNvPr id="54513" name="Group 1223"/>
          <p:cNvGrpSpPr>
            <a:grpSpLocks/>
          </p:cNvGrpSpPr>
          <p:nvPr/>
        </p:nvGrpSpPr>
        <p:grpSpPr bwMode="auto">
          <a:xfrm flipH="1">
            <a:off x="12274550" y="1138238"/>
            <a:ext cx="0" cy="0"/>
            <a:chOff x="10787" y="5644"/>
            <a:chExt cx="367" cy="228"/>
          </a:xfrm>
        </p:grpSpPr>
        <p:sp>
          <p:nvSpPr>
            <p:cNvPr id="54563" name="Line 1224"/>
            <p:cNvSpPr>
              <a:spLocks noChangeShapeType="1"/>
            </p:cNvSpPr>
            <p:nvPr/>
          </p:nvSpPr>
          <p:spPr bwMode="auto">
            <a:xfrm>
              <a:off x="11076" y="587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530" name="Group 1225"/>
            <p:cNvGrpSpPr>
              <a:grpSpLocks/>
            </p:cNvGrpSpPr>
            <p:nvPr/>
          </p:nvGrpSpPr>
          <p:grpSpPr bwMode="auto">
            <a:xfrm rot="10800000">
              <a:off x="10787" y="5644"/>
              <a:ext cx="121" cy="216"/>
              <a:chOff x="801" y="4079"/>
              <a:chExt cx="180" cy="360"/>
            </a:xfrm>
          </p:grpSpPr>
          <p:sp>
            <p:nvSpPr>
              <p:cNvPr id="54567" name="Arc 1226"/>
              <p:cNvSpPr>
                <a:spLocks/>
              </p:cNvSpPr>
              <p:nvPr/>
            </p:nvSpPr>
            <p:spPr bwMode="auto">
              <a:xfrm>
                <a:off x="801" y="407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568" name="Arc 1227"/>
              <p:cNvSpPr>
                <a:spLocks/>
              </p:cNvSpPr>
              <p:nvPr/>
            </p:nvSpPr>
            <p:spPr bwMode="auto">
              <a:xfrm flipV="1">
                <a:off x="801" y="4259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565" name="Line 1228"/>
            <p:cNvSpPr>
              <a:spLocks noChangeShapeType="1"/>
            </p:cNvSpPr>
            <p:nvPr/>
          </p:nvSpPr>
          <p:spPr bwMode="auto">
            <a:xfrm>
              <a:off x="10913" y="5655"/>
              <a:ext cx="24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66" name="Line 1229"/>
            <p:cNvSpPr>
              <a:spLocks noChangeShapeType="1"/>
            </p:cNvSpPr>
            <p:nvPr/>
          </p:nvSpPr>
          <p:spPr bwMode="auto">
            <a:xfrm flipH="1">
              <a:off x="10899" y="5768"/>
              <a:ext cx="255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488" name="Rectangle 843"/>
          <p:cNvSpPr>
            <a:spLocks noChangeArrowheads="1"/>
          </p:cNvSpPr>
          <p:nvPr/>
        </p:nvSpPr>
        <p:spPr bwMode="auto">
          <a:xfrm>
            <a:off x="11369675" y="1631950"/>
            <a:ext cx="935038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489" name="Text Box 844"/>
          <p:cNvSpPr txBox="1">
            <a:spLocks noChangeArrowheads="1"/>
          </p:cNvSpPr>
          <p:nvPr/>
        </p:nvSpPr>
        <p:spPr bwMode="auto">
          <a:xfrm>
            <a:off x="11441113" y="1704975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1000" b="0"/>
              <a:t>ОГ ГУ</a:t>
            </a:r>
          </a:p>
        </p:txBody>
      </p:sp>
      <p:sp>
        <p:nvSpPr>
          <p:cNvPr id="54490" name="Line 845"/>
          <p:cNvSpPr>
            <a:spLocks noChangeShapeType="1"/>
          </p:cNvSpPr>
          <p:nvPr/>
        </p:nvSpPr>
        <p:spPr bwMode="auto">
          <a:xfrm>
            <a:off x="11369675" y="1992313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4491" name="Picture 846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1475" y="2063750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92" name="Picture 1005" descr="Радиостанция-подвиж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1163" y="4511675"/>
            <a:ext cx="3254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93" name="Picture 1118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1475" y="5521325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94" name="Picture 1257" descr="Станция-спутниковой-связ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41113" y="3287713"/>
            <a:ext cx="3095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534" name="Group 1356"/>
          <p:cNvGrpSpPr>
            <a:grpSpLocks/>
          </p:cNvGrpSpPr>
          <p:nvPr/>
        </p:nvGrpSpPr>
        <p:grpSpPr bwMode="auto">
          <a:xfrm flipH="1">
            <a:off x="11730038" y="3648075"/>
            <a:ext cx="282575" cy="538163"/>
            <a:chOff x="355" y="3523"/>
            <a:chExt cx="185" cy="339"/>
          </a:xfrm>
        </p:grpSpPr>
        <p:sp>
          <p:nvSpPr>
            <p:cNvPr id="54550" name="AutoShape 1357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51" name="Line 1358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52" name="Line 1359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53" name="Line 1360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542" name="Group 1361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557" name="Line 1362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4545" name="Group 1363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561" name="Arc 1364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/>
                </a:p>
              </p:txBody>
            </p:sp>
            <p:sp>
              <p:nvSpPr>
                <p:cNvPr id="54562" name="Arc 1365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559" name="Line 1366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560" name="Line 1367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555" name="Line 1368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56" name="AutoShape 1369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sp>
        <p:nvSpPr>
          <p:cNvPr id="54496" name="Text Box 1388"/>
          <p:cNvSpPr txBox="1">
            <a:spLocks noChangeArrowheads="1"/>
          </p:cNvSpPr>
          <p:nvPr/>
        </p:nvSpPr>
        <p:spPr bwMode="auto">
          <a:xfrm>
            <a:off x="11585575" y="4872038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 b="0">
                <a:latin typeface="Arial" charset="0"/>
              </a:rPr>
              <a:t>IC-</a:t>
            </a:r>
            <a:r>
              <a:rPr lang="ru-RU" sz="800" b="0">
                <a:latin typeface="Arial" charset="0"/>
              </a:rPr>
              <a:t>8</a:t>
            </a:r>
            <a:r>
              <a:rPr lang="en-US" sz="800" b="0">
                <a:latin typeface="Arial" charset="0"/>
              </a:rPr>
              <a:t>0</a:t>
            </a:r>
            <a:r>
              <a:rPr lang="ru-RU" sz="800" b="0">
                <a:latin typeface="Arial" charset="0"/>
              </a:rPr>
              <a:t>2м</a:t>
            </a:r>
          </a:p>
        </p:txBody>
      </p:sp>
      <p:sp>
        <p:nvSpPr>
          <p:cNvPr id="54497" name="Line 438"/>
          <p:cNvSpPr>
            <a:spLocks noChangeShapeType="1"/>
          </p:cNvSpPr>
          <p:nvPr/>
        </p:nvSpPr>
        <p:spPr bwMode="auto">
          <a:xfrm flipH="1">
            <a:off x="7048500" y="4872038"/>
            <a:ext cx="5113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98" name="Line 439"/>
          <p:cNvSpPr>
            <a:spLocks noChangeShapeType="1"/>
          </p:cNvSpPr>
          <p:nvPr/>
        </p:nvSpPr>
        <p:spPr bwMode="auto">
          <a:xfrm flipH="1">
            <a:off x="9496425" y="364807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99" name="Text Box 923"/>
          <p:cNvSpPr txBox="1">
            <a:spLocks noChangeArrowheads="1"/>
          </p:cNvSpPr>
          <p:nvPr/>
        </p:nvSpPr>
        <p:spPr bwMode="auto">
          <a:xfrm>
            <a:off x="11730038" y="3287713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0"/>
              <a:t>Inmarsat-BGAN</a:t>
            </a:r>
            <a:endParaRPr lang="ru-RU" sz="1000" b="0"/>
          </a:p>
        </p:txBody>
      </p:sp>
      <p:grpSp>
        <p:nvGrpSpPr>
          <p:cNvPr id="54554" name="Group 441"/>
          <p:cNvGrpSpPr>
            <a:grpSpLocks/>
          </p:cNvGrpSpPr>
          <p:nvPr/>
        </p:nvGrpSpPr>
        <p:grpSpPr bwMode="auto">
          <a:xfrm>
            <a:off x="11801475" y="2352675"/>
            <a:ext cx="282575" cy="322263"/>
            <a:chOff x="7343" y="1663"/>
            <a:chExt cx="178" cy="203"/>
          </a:xfrm>
        </p:grpSpPr>
        <p:sp>
          <p:nvSpPr>
            <p:cNvPr id="54539" name="AutoShape 1405"/>
            <p:cNvSpPr>
              <a:spLocks noChangeArrowheads="1"/>
            </p:cNvSpPr>
            <p:nvPr/>
          </p:nvSpPr>
          <p:spPr bwMode="auto">
            <a:xfrm flipH="1">
              <a:off x="7390" y="1677"/>
              <a:ext cx="131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40" name="Line 1407"/>
            <p:cNvSpPr>
              <a:spLocks noChangeShapeType="1"/>
            </p:cNvSpPr>
            <p:nvPr/>
          </p:nvSpPr>
          <p:spPr bwMode="auto">
            <a:xfrm flipH="1">
              <a:off x="7346" y="1719"/>
              <a:ext cx="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41" name="Line 1408"/>
            <p:cNvSpPr>
              <a:spLocks noChangeShapeType="1"/>
            </p:cNvSpPr>
            <p:nvPr/>
          </p:nvSpPr>
          <p:spPr bwMode="auto">
            <a:xfrm flipH="1">
              <a:off x="7343" y="1663"/>
              <a:ext cx="0" cy="1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558" name="Group 1409"/>
            <p:cNvGrpSpPr>
              <a:grpSpLocks/>
            </p:cNvGrpSpPr>
            <p:nvPr/>
          </p:nvGrpSpPr>
          <p:grpSpPr bwMode="auto">
            <a:xfrm>
              <a:off x="7388" y="1779"/>
              <a:ext cx="123" cy="87"/>
              <a:chOff x="10787" y="5655"/>
              <a:chExt cx="367" cy="217"/>
            </a:xfrm>
          </p:grpSpPr>
          <p:sp>
            <p:nvSpPr>
              <p:cNvPr id="54544" name="Line 1410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4564" name="Group 1411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548" name="Arc 1412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549" name="Arc 1413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546" name="Line 1414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547" name="Line 1415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543" name="Line 1416"/>
            <p:cNvSpPr>
              <a:spLocks noChangeShapeType="1"/>
            </p:cNvSpPr>
            <p:nvPr/>
          </p:nvSpPr>
          <p:spPr bwMode="auto">
            <a:xfrm flipH="1">
              <a:off x="7343" y="1824"/>
              <a:ext cx="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4501" name="Picture 1118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14138" y="5521325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02" name="Text Box 391"/>
          <p:cNvSpPr txBox="1">
            <a:spLocks noChangeArrowheads="1"/>
          </p:cNvSpPr>
          <p:nvPr/>
        </p:nvSpPr>
        <p:spPr bwMode="auto">
          <a:xfrm>
            <a:off x="9064625" y="4872038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 b="0">
                <a:latin typeface="Arial" charset="0"/>
              </a:rPr>
              <a:t>IC-7000</a:t>
            </a:r>
            <a:endParaRPr lang="ru-RU" sz="800" b="0">
              <a:latin typeface="Arial" charset="0"/>
            </a:endParaRPr>
          </a:p>
        </p:txBody>
      </p:sp>
      <p:sp>
        <p:nvSpPr>
          <p:cNvPr id="54503" name="Text Box 406"/>
          <p:cNvSpPr txBox="1">
            <a:spLocks noChangeArrowheads="1"/>
          </p:cNvSpPr>
          <p:nvPr/>
        </p:nvSpPr>
        <p:spPr bwMode="auto">
          <a:xfrm>
            <a:off x="9280525" y="3287713"/>
            <a:ext cx="642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0">
                <a:latin typeface="Arial" charset="0"/>
              </a:rPr>
              <a:t>VSAT</a:t>
            </a:r>
            <a:endParaRPr lang="ru-RU" sz="1000" b="0">
              <a:latin typeface="Arial" charset="0"/>
            </a:endParaRPr>
          </a:p>
        </p:txBody>
      </p:sp>
      <p:pic>
        <p:nvPicPr>
          <p:cNvPr id="54504" name="Picture 832" descr="Сотовый-теле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0525" y="2063750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05" name="Rectangle 839"/>
          <p:cNvSpPr>
            <a:spLocks noChangeArrowheads="1"/>
          </p:cNvSpPr>
          <p:nvPr/>
        </p:nvSpPr>
        <p:spPr bwMode="auto">
          <a:xfrm>
            <a:off x="8921750" y="1704975"/>
            <a:ext cx="935038" cy="431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506" name="Line 840"/>
          <p:cNvSpPr>
            <a:spLocks noChangeShapeType="1"/>
          </p:cNvSpPr>
          <p:nvPr/>
        </p:nvSpPr>
        <p:spPr bwMode="auto">
          <a:xfrm>
            <a:off x="8921750" y="206375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507" name="Text Box 841"/>
          <p:cNvSpPr txBox="1">
            <a:spLocks noChangeArrowheads="1"/>
          </p:cNvSpPr>
          <p:nvPr/>
        </p:nvSpPr>
        <p:spPr bwMode="auto">
          <a:xfrm>
            <a:off x="8993188" y="1776413"/>
            <a:ext cx="884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1000" b="0">
                <a:latin typeface="Arial" charset="0"/>
              </a:rPr>
              <a:t>ППУ ГУ</a:t>
            </a:r>
          </a:p>
        </p:txBody>
      </p:sp>
      <p:pic>
        <p:nvPicPr>
          <p:cNvPr id="54508" name="Picture 1006" descr="Радиостанция-подвиж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0525" y="4513263"/>
            <a:ext cx="3254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09" name="Picture 1115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0525" y="5521325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10" name="Text Box 1253"/>
          <p:cNvSpPr txBox="1">
            <a:spLocks noChangeArrowheads="1"/>
          </p:cNvSpPr>
          <p:nvPr/>
        </p:nvSpPr>
        <p:spPr bwMode="auto">
          <a:xfrm>
            <a:off x="8993188" y="3792538"/>
            <a:ext cx="3603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0"/>
              <a:t>Т+</a:t>
            </a:r>
            <a:r>
              <a:rPr lang="ru-RU" sz="1000" b="0">
                <a:latin typeface="Arial" charset="0"/>
              </a:rPr>
              <a:t>75</a:t>
            </a:r>
            <a:endParaRPr lang="ru-RU" sz="1200" b="0">
              <a:latin typeface="Arial" charset="0"/>
            </a:endParaRPr>
          </a:p>
        </p:txBody>
      </p:sp>
      <p:sp>
        <p:nvSpPr>
          <p:cNvPr id="54511" name="Text Box 1254"/>
          <p:cNvSpPr txBox="1">
            <a:spLocks noChangeArrowheads="1"/>
          </p:cNvSpPr>
          <p:nvPr/>
        </p:nvSpPr>
        <p:spPr bwMode="auto">
          <a:xfrm>
            <a:off x="8993188" y="5016500"/>
            <a:ext cx="3603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0"/>
              <a:t>Т+</a:t>
            </a:r>
            <a:r>
              <a:rPr lang="ru-RU" sz="1000" b="0">
                <a:latin typeface="Arial" charset="0"/>
              </a:rPr>
              <a:t>30</a:t>
            </a:r>
            <a:endParaRPr lang="ru-RU" sz="1200" b="0">
              <a:latin typeface="Arial" charset="0"/>
            </a:endParaRPr>
          </a:p>
        </p:txBody>
      </p:sp>
      <p:pic>
        <p:nvPicPr>
          <p:cNvPr id="54512" name="Picture 1256" descr="Станция-спутниковой-связ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9088" y="3287713"/>
            <a:ext cx="3095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629" name="Group 1370"/>
          <p:cNvGrpSpPr>
            <a:grpSpLocks/>
          </p:cNvGrpSpPr>
          <p:nvPr/>
        </p:nvGrpSpPr>
        <p:grpSpPr bwMode="auto">
          <a:xfrm flipH="1">
            <a:off x="9496425" y="3648075"/>
            <a:ext cx="282575" cy="538163"/>
            <a:chOff x="355" y="3523"/>
            <a:chExt cx="185" cy="339"/>
          </a:xfrm>
        </p:grpSpPr>
        <p:sp>
          <p:nvSpPr>
            <p:cNvPr id="54526" name="AutoShape 1371"/>
            <p:cNvSpPr>
              <a:spLocks noChangeArrowheads="1"/>
            </p:cNvSpPr>
            <p:nvPr/>
          </p:nvSpPr>
          <p:spPr bwMode="auto">
            <a:xfrm>
              <a:off x="355" y="3673"/>
              <a:ext cx="136" cy="8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  <p:sp>
          <p:nvSpPr>
            <p:cNvPr id="54527" name="Line 1372"/>
            <p:cNvSpPr>
              <a:spLocks noChangeShapeType="1"/>
            </p:cNvSpPr>
            <p:nvPr/>
          </p:nvSpPr>
          <p:spPr bwMode="auto">
            <a:xfrm>
              <a:off x="446" y="3599"/>
              <a:ext cx="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28" name="Line 1373"/>
            <p:cNvSpPr>
              <a:spLocks noChangeShapeType="1"/>
            </p:cNvSpPr>
            <p:nvPr/>
          </p:nvSpPr>
          <p:spPr bwMode="auto">
            <a:xfrm>
              <a:off x="491" y="3715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29" name="Line 1374"/>
            <p:cNvSpPr>
              <a:spLocks noChangeShapeType="1"/>
            </p:cNvSpPr>
            <p:nvPr/>
          </p:nvSpPr>
          <p:spPr bwMode="auto">
            <a:xfrm>
              <a:off x="540" y="3523"/>
              <a:ext cx="0" cy="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633" name="Group 1375"/>
            <p:cNvGrpSpPr>
              <a:grpSpLocks/>
            </p:cNvGrpSpPr>
            <p:nvPr/>
          </p:nvGrpSpPr>
          <p:grpSpPr bwMode="auto">
            <a:xfrm flipH="1">
              <a:off x="365" y="3775"/>
              <a:ext cx="128" cy="87"/>
              <a:chOff x="10787" y="5655"/>
              <a:chExt cx="367" cy="217"/>
            </a:xfrm>
          </p:grpSpPr>
          <p:sp>
            <p:nvSpPr>
              <p:cNvPr id="54533" name="Line 1376"/>
              <p:cNvSpPr>
                <a:spLocks noChangeShapeType="1"/>
              </p:cNvSpPr>
              <p:nvPr/>
            </p:nvSpPr>
            <p:spPr bwMode="auto">
              <a:xfrm>
                <a:off x="11076" y="587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4642" name="Group 1377"/>
              <p:cNvGrpSpPr>
                <a:grpSpLocks/>
              </p:cNvGrpSpPr>
              <p:nvPr/>
            </p:nvGrpSpPr>
            <p:grpSpPr bwMode="auto">
              <a:xfrm rot="10800000">
                <a:off x="10787" y="5656"/>
                <a:ext cx="121" cy="215"/>
                <a:chOff x="801" y="4079"/>
                <a:chExt cx="180" cy="360"/>
              </a:xfrm>
            </p:grpSpPr>
            <p:sp>
              <p:nvSpPr>
                <p:cNvPr id="54537" name="Arc 1378"/>
                <p:cNvSpPr>
                  <a:spLocks/>
                </p:cNvSpPr>
                <p:nvPr/>
              </p:nvSpPr>
              <p:spPr bwMode="auto">
                <a:xfrm>
                  <a:off x="801" y="407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/>
                </a:p>
              </p:txBody>
            </p:sp>
            <p:sp>
              <p:nvSpPr>
                <p:cNvPr id="54538" name="Arc 1379"/>
                <p:cNvSpPr>
                  <a:spLocks/>
                </p:cNvSpPr>
                <p:nvPr/>
              </p:nvSpPr>
              <p:spPr bwMode="auto">
                <a:xfrm flipV="1">
                  <a:off x="801" y="4259"/>
                  <a:ext cx="180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4535" name="Line 1380"/>
              <p:cNvSpPr>
                <a:spLocks noChangeShapeType="1"/>
              </p:cNvSpPr>
              <p:nvPr/>
            </p:nvSpPr>
            <p:spPr bwMode="auto">
              <a:xfrm>
                <a:off x="10913" y="5655"/>
                <a:ext cx="24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536" name="Line 1381"/>
              <p:cNvSpPr>
                <a:spLocks noChangeShapeType="1"/>
              </p:cNvSpPr>
              <p:nvPr/>
            </p:nvSpPr>
            <p:spPr bwMode="auto">
              <a:xfrm flipH="1">
                <a:off x="10899" y="5768"/>
                <a:ext cx="255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531" name="Line 1382"/>
            <p:cNvSpPr>
              <a:spLocks noChangeShapeType="1"/>
            </p:cNvSpPr>
            <p:nvPr/>
          </p:nvSpPr>
          <p:spPr bwMode="auto">
            <a:xfrm>
              <a:off x="494" y="3820"/>
              <a:ext cx="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532" name="AutoShape 1383"/>
            <p:cNvSpPr>
              <a:spLocks/>
            </p:cNvSpPr>
            <p:nvPr/>
          </p:nvSpPr>
          <p:spPr bwMode="auto">
            <a:xfrm>
              <a:off x="400" y="3550"/>
              <a:ext cx="45" cy="91"/>
            </a:xfrm>
            <a:prstGeom prst="rightBracket">
              <a:avLst>
                <a:gd name="adj" fmla="val 10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ru-RU" sz="2500" b="0">
                <a:latin typeface="Arial" charset="0"/>
              </a:endParaRPr>
            </a:p>
          </p:txBody>
        </p:sp>
      </p:grpSp>
      <p:sp>
        <p:nvSpPr>
          <p:cNvPr id="54514" name="AutoShape 1405"/>
          <p:cNvSpPr>
            <a:spLocks noChangeArrowheads="1"/>
          </p:cNvSpPr>
          <p:nvPr/>
        </p:nvSpPr>
        <p:spPr bwMode="auto">
          <a:xfrm flipH="1">
            <a:off x="9499600" y="2374900"/>
            <a:ext cx="207963" cy="13335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515" name="Line 1407"/>
          <p:cNvSpPr>
            <a:spLocks noChangeShapeType="1"/>
          </p:cNvSpPr>
          <p:nvPr/>
        </p:nvSpPr>
        <p:spPr bwMode="auto">
          <a:xfrm flipH="1">
            <a:off x="9429750" y="2441575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516" name="Line 1408"/>
          <p:cNvSpPr>
            <a:spLocks noChangeShapeType="1"/>
          </p:cNvSpPr>
          <p:nvPr/>
        </p:nvSpPr>
        <p:spPr bwMode="auto">
          <a:xfrm flipH="1">
            <a:off x="9424988" y="2352675"/>
            <a:ext cx="0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517" name="Text Box 1253"/>
          <p:cNvSpPr txBox="1">
            <a:spLocks noChangeArrowheads="1"/>
          </p:cNvSpPr>
          <p:nvPr/>
        </p:nvSpPr>
        <p:spPr bwMode="auto">
          <a:xfrm>
            <a:off x="11369675" y="415290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0"/>
              <a:t>Т+</a:t>
            </a:r>
            <a:r>
              <a:rPr lang="ru-RU" sz="1000" b="0">
                <a:latin typeface="Arial" charset="0"/>
              </a:rPr>
              <a:t>25</a:t>
            </a:r>
            <a:endParaRPr lang="ru-RU" sz="1200" b="0">
              <a:latin typeface="Arial" charset="0"/>
            </a:endParaRPr>
          </a:p>
        </p:txBody>
      </p:sp>
      <p:sp>
        <p:nvSpPr>
          <p:cNvPr id="54518" name="Text Box 1253"/>
          <p:cNvSpPr txBox="1">
            <a:spLocks noChangeArrowheads="1"/>
          </p:cNvSpPr>
          <p:nvPr/>
        </p:nvSpPr>
        <p:spPr bwMode="auto">
          <a:xfrm>
            <a:off x="11369675" y="501650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0"/>
              <a:t>Т+</a:t>
            </a:r>
            <a:r>
              <a:rPr lang="ru-RU" sz="1000" b="0">
                <a:latin typeface="Arial" charset="0"/>
              </a:rPr>
              <a:t>30</a:t>
            </a:r>
            <a:endParaRPr lang="ru-RU" sz="1200" b="0">
              <a:latin typeface="Arial" charset="0"/>
            </a:endParaRPr>
          </a:p>
        </p:txBody>
      </p:sp>
      <p:pic>
        <p:nvPicPr>
          <p:cNvPr id="54519" name="Picture 1115" descr="Носимая-радиостан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6425" y="5521325"/>
            <a:ext cx="219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20" name="Line 485"/>
          <p:cNvSpPr>
            <a:spLocks noChangeShapeType="1"/>
          </p:cNvSpPr>
          <p:nvPr/>
        </p:nvSpPr>
        <p:spPr bwMode="auto">
          <a:xfrm flipH="1">
            <a:off x="9496425" y="292893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521" name="AutoShape 1651"/>
          <p:cNvSpPr>
            <a:spLocks/>
          </p:cNvSpPr>
          <p:nvPr/>
        </p:nvSpPr>
        <p:spPr bwMode="auto">
          <a:xfrm>
            <a:off x="9424988" y="2855913"/>
            <a:ext cx="71437" cy="144462"/>
          </a:xfrm>
          <a:prstGeom prst="rightBracket">
            <a:avLst>
              <a:gd name="adj" fmla="val 101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sz="2500" b="0">
              <a:latin typeface="Arial" charset="0"/>
            </a:endParaRPr>
          </a:p>
        </p:txBody>
      </p:sp>
      <p:sp>
        <p:nvSpPr>
          <p:cNvPr id="54522" name="Text Box 406"/>
          <p:cNvSpPr txBox="1">
            <a:spLocks noChangeArrowheads="1"/>
          </p:cNvSpPr>
          <p:nvPr/>
        </p:nvSpPr>
        <p:spPr bwMode="auto">
          <a:xfrm>
            <a:off x="9424988" y="2713038"/>
            <a:ext cx="5032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0">
                <a:latin typeface="Arial" charset="0"/>
              </a:rPr>
              <a:t>МГТС</a:t>
            </a:r>
          </a:p>
        </p:txBody>
      </p:sp>
      <p:sp>
        <p:nvSpPr>
          <p:cNvPr id="54523" name="Text Box 1253"/>
          <p:cNvSpPr txBox="1">
            <a:spLocks noChangeArrowheads="1"/>
          </p:cNvSpPr>
          <p:nvPr/>
        </p:nvSpPr>
        <p:spPr bwMode="auto">
          <a:xfrm>
            <a:off x="9064625" y="3000375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0"/>
              <a:t>Т+1</a:t>
            </a:r>
            <a:r>
              <a:rPr lang="ru-RU" sz="1000" b="0">
                <a:latin typeface="Arial" charset="0"/>
              </a:rPr>
              <a:t>20</a:t>
            </a:r>
            <a:endParaRPr lang="ru-RU" sz="1200" b="0">
              <a:latin typeface="Arial" charset="0"/>
            </a:endParaRPr>
          </a:p>
        </p:txBody>
      </p:sp>
      <p:sp>
        <p:nvSpPr>
          <p:cNvPr id="54524" name="Text Box 1254"/>
          <p:cNvSpPr txBox="1">
            <a:spLocks noChangeArrowheads="1"/>
          </p:cNvSpPr>
          <p:nvPr/>
        </p:nvSpPr>
        <p:spPr bwMode="auto">
          <a:xfrm>
            <a:off x="10145713" y="5664200"/>
            <a:ext cx="3603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 b="0"/>
              <a:t>Т+1</a:t>
            </a:r>
            <a:endParaRPr lang="ru-RU" sz="1200" b="0"/>
          </a:p>
        </p:txBody>
      </p:sp>
      <p:sp>
        <p:nvSpPr>
          <p:cNvPr id="54525" name="Text Box 1114"/>
          <p:cNvSpPr txBox="1">
            <a:spLocks noChangeArrowheads="1"/>
          </p:cNvSpPr>
          <p:nvPr/>
        </p:nvSpPr>
        <p:spPr bwMode="auto">
          <a:xfrm>
            <a:off x="10577513" y="5592763"/>
            <a:ext cx="792162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b="0"/>
              <a:t>УКВ-р/сеть ЛЧС</a:t>
            </a:r>
            <a:endParaRPr lang="ru-RU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888"/>
            <a:ext cx="12801600" cy="897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99050" y="4406900"/>
            <a:ext cx="2281238" cy="795338"/>
            <a:chOff x="3188" y="3808"/>
            <a:chExt cx="1437" cy="501"/>
          </a:xfrm>
        </p:grpSpPr>
        <p:sp>
          <p:nvSpPr>
            <p:cNvPr id="56385" name="Text Box 4"/>
            <p:cNvSpPr txBox="1">
              <a:spLocks noChangeArrowheads="1"/>
            </p:cNvSpPr>
            <p:nvPr/>
          </p:nvSpPr>
          <p:spPr bwMode="auto">
            <a:xfrm>
              <a:off x="3188" y="3808"/>
              <a:ext cx="1437" cy="501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207" tIns="45608" rIns="91207" bIns="45608"/>
            <a:lstStyle/>
            <a:p>
              <a:pPr algn="ctr" defTabSz="1279525"/>
              <a:r>
                <a:rPr lang="ru-RU" sz="1300"/>
                <a:t>Н А С Е Л Е Н И Е</a:t>
              </a:r>
            </a:p>
            <a:p>
              <a:pPr algn="ctr" defTabSz="1279525"/>
              <a:r>
                <a:rPr lang="ru-RU" sz="1000" b="0"/>
                <a:t>(Электросирены, радиоточки, радио и  телеприемники, средства оповещения на подвижных объектах)</a:t>
              </a:r>
              <a:endParaRPr lang="ru-RU" sz="2500" b="0"/>
            </a:p>
          </p:txBody>
        </p:sp>
        <p:sp>
          <p:nvSpPr>
            <p:cNvPr id="56386" name="Line 5"/>
            <p:cNvSpPr>
              <a:spLocks noChangeShapeType="1"/>
            </p:cNvSpPr>
            <p:nvPr/>
          </p:nvSpPr>
          <p:spPr bwMode="auto">
            <a:xfrm>
              <a:off x="3197" y="3971"/>
              <a:ext cx="1413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383088" y="3322638"/>
            <a:ext cx="1489075" cy="677862"/>
          </a:xfrm>
          <a:prstGeom prst="rect">
            <a:avLst/>
          </a:prstGeom>
          <a:solidFill>
            <a:srgbClr val="33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91207" tIns="45608" rIns="91207" bIns="45608"/>
          <a:lstStyle/>
          <a:p>
            <a:pPr defTabSz="1279525"/>
            <a:endParaRPr lang="ru-RU" sz="2500" b="0"/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4384675" y="3187700"/>
            <a:ext cx="1514475" cy="677863"/>
          </a:xfrm>
          <a:prstGeom prst="rect">
            <a:avLst/>
          </a:prstGeom>
          <a:solidFill>
            <a:srgbClr val="33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91207" tIns="45608" rIns="91207" bIns="45608"/>
          <a:lstStyle/>
          <a:p>
            <a:pPr algn="ctr" defTabSz="1279525"/>
            <a:r>
              <a:rPr lang="ru-RU" sz="1000"/>
              <a:t>Объекты    экономики</a:t>
            </a:r>
          </a:p>
          <a:p>
            <a:pPr algn="ctr" defTabSz="1279525"/>
            <a:endParaRPr lang="ru-RU" sz="1000"/>
          </a:p>
          <a:p>
            <a:pPr algn="ctr" defTabSz="1279525"/>
            <a:r>
              <a:rPr lang="ru-RU" sz="1000"/>
              <a:t>(ТЛФ, РАДИО)</a:t>
            </a:r>
            <a:endParaRPr lang="ru-RU" sz="2500"/>
          </a:p>
        </p:txBody>
      </p:sp>
      <p:sp>
        <p:nvSpPr>
          <p:cNvPr id="56326" name="Line 8"/>
          <p:cNvSpPr>
            <a:spLocks noChangeShapeType="1"/>
          </p:cNvSpPr>
          <p:nvPr/>
        </p:nvSpPr>
        <p:spPr bwMode="auto">
          <a:xfrm flipH="1" flipV="1">
            <a:off x="1138238" y="2965450"/>
            <a:ext cx="9798050" cy="22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777288" y="3216275"/>
            <a:ext cx="1458912" cy="792163"/>
            <a:chOff x="12173" y="19473"/>
            <a:chExt cx="2326" cy="125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2173" y="19473"/>
              <a:ext cx="2326" cy="1259"/>
              <a:chOff x="12105" y="18450"/>
              <a:chExt cx="2070" cy="1050"/>
            </a:xfrm>
          </p:grpSpPr>
          <p:sp>
            <p:nvSpPr>
              <p:cNvPr id="56383" name="Text Box 11"/>
              <p:cNvSpPr txBox="1">
                <a:spLocks noChangeArrowheads="1"/>
              </p:cNvSpPr>
              <p:nvPr/>
            </p:nvSpPr>
            <p:spPr bwMode="auto">
              <a:xfrm>
                <a:off x="12240" y="18585"/>
                <a:ext cx="1935" cy="915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207" tIns="45608" rIns="91207" bIns="45608"/>
              <a:lstStyle/>
              <a:p>
                <a:pPr defTabSz="1279525"/>
                <a:endParaRPr lang="ru-RU" sz="2500" b="0"/>
              </a:p>
            </p:txBody>
          </p:sp>
          <p:sp>
            <p:nvSpPr>
              <p:cNvPr id="56384" name="Text Box 12"/>
              <p:cNvSpPr txBox="1">
                <a:spLocks noChangeArrowheads="1"/>
              </p:cNvSpPr>
              <p:nvPr/>
            </p:nvSpPr>
            <p:spPr bwMode="auto">
              <a:xfrm>
                <a:off x="12105" y="18450"/>
                <a:ext cx="1935" cy="915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207" tIns="45608" rIns="91207" bIns="45608"/>
              <a:lstStyle/>
              <a:p>
                <a:pPr algn="ctr" defTabSz="1279525"/>
                <a:r>
                  <a:rPr lang="ru-RU" sz="1000"/>
                  <a:t>Местные ПСО</a:t>
                </a:r>
              </a:p>
              <a:p>
                <a:pPr algn="ctr" defTabSz="1279525"/>
                <a:endParaRPr lang="ru-RU" sz="1000"/>
              </a:p>
              <a:p>
                <a:pPr algn="ctr" defTabSz="1279525"/>
                <a:endParaRPr lang="ru-RU" sz="800"/>
              </a:p>
              <a:p>
                <a:pPr algn="ctr" defTabSz="1279525"/>
                <a:r>
                  <a:rPr lang="ru-RU" sz="1000"/>
                  <a:t>(ТЛФ, РАДИО)</a:t>
                </a:r>
                <a:endParaRPr lang="ru-RU" sz="2500"/>
              </a:p>
            </p:txBody>
          </p:sp>
        </p:grpSp>
        <p:sp>
          <p:nvSpPr>
            <p:cNvPr id="56382" name="Line 13"/>
            <p:cNvSpPr>
              <a:spLocks noChangeShapeType="1"/>
            </p:cNvSpPr>
            <p:nvPr/>
          </p:nvSpPr>
          <p:spPr bwMode="auto">
            <a:xfrm>
              <a:off x="12199" y="20085"/>
              <a:ext cx="211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28" name="Line 14"/>
          <p:cNvSpPr>
            <a:spLocks noChangeShapeType="1"/>
          </p:cNvSpPr>
          <p:nvPr/>
        </p:nvSpPr>
        <p:spPr bwMode="auto">
          <a:xfrm>
            <a:off x="10936288" y="2987675"/>
            <a:ext cx="0" cy="234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29" name="Oval 15"/>
          <p:cNvSpPr>
            <a:spLocks noChangeArrowheads="1"/>
          </p:cNvSpPr>
          <p:nvPr/>
        </p:nvSpPr>
        <p:spPr bwMode="auto">
          <a:xfrm>
            <a:off x="6521450" y="2943225"/>
            <a:ext cx="36513" cy="460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0" name="Oval 16"/>
          <p:cNvSpPr>
            <a:spLocks noChangeArrowheads="1"/>
          </p:cNvSpPr>
          <p:nvPr/>
        </p:nvSpPr>
        <p:spPr bwMode="auto">
          <a:xfrm>
            <a:off x="9428163" y="2943225"/>
            <a:ext cx="38100" cy="460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1" name="Line 17"/>
          <p:cNvSpPr>
            <a:spLocks noChangeShapeType="1"/>
          </p:cNvSpPr>
          <p:nvPr/>
        </p:nvSpPr>
        <p:spPr bwMode="auto">
          <a:xfrm>
            <a:off x="9444038" y="2976563"/>
            <a:ext cx="0" cy="233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602413" y="3187700"/>
            <a:ext cx="1841500" cy="800100"/>
            <a:chOff x="12173" y="19473"/>
            <a:chExt cx="2326" cy="1259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2173" y="19473"/>
              <a:ext cx="2326" cy="1259"/>
              <a:chOff x="12105" y="18450"/>
              <a:chExt cx="2070" cy="1050"/>
            </a:xfrm>
          </p:grpSpPr>
          <p:sp>
            <p:nvSpPr>
              <p:cNvPr id="56379" name="Text Box 20"/>
              <p:cNvSpPr txBox="1">
                <a:spLocks noChangeArrowheads="1"/>
              </p:cNvSpPr>
              <p:nvPr/>
            </p:nvSpPr>
            <p:spPr bwMode="auto">
              <a:xfrm>
                <a:off x="12240" y="18585"/>
                <a:ext cx="1935" cy="915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207" tIns="45608" rIns="91207" bIns="45608"/>
              <a:lstStyle/>
              <a:p>
                <a:pPr defTabSz="1279525"/>
                <a:endParaRPr lang="ru-RU" sz="2500" b="0"/>
              </a:p>
            </p:txBody>
          </p:sp>
          <p:sp>
            <p:nvSpPr>
              <p:cNvPr id="56380" name="Text Box 21"/>
              <p:cNvSpPr txBox="1">
                <a:spLocks noChangeArrowheads="1"/>
              </p:cNvSpPr>
              <p:nvPr/>
            </p:nvSpPr>
            <p:spPr bwMode="auto">
              <a:xfrm>
                <a:off x="12105" y="18450"/>
                <a:ext cx="1935" cy="915"/>
              </a:xfrm>
              <a:prstGeom prst="rect">
                <a:avLst/>
              </a:prstGeom>
              <a:solidFill>
                <a:schemeClr val="folHlink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207" tIns="45608" rIns="91207" bIns="45608"/>
              <a:lstStyle/>
              <a:p>
                <a:pPr algn="ctr" defTabSz="1279525"/>
                <a:r>
                  <a:rPr lang="ru-RU" sz="1000"/>
                  <a:t>Рук. состав РСЧС, </a:t>
                </a:r>
              </a:p>
              <a:p>
                <a:pPr algn="ctr" defTabSz="1279525"/>
                <a:r>
                  <a:rPr lang="ru-RU" sz="1000"/>
                  <a:t> силы  РСЧС</a:t>
                </a:r>
              </a:p>
              <a:p>
                <a:pPr algn="ctr" defTabSz="1279525"/>
                <a:endParaRPr lang="ru-RU" sz="800"/>
              </a:p>
              <a:p>
                <a:pPr algn="ctr" defTabSz="1279525"/>
                <a:r>
                  <a:rPr lang="ru-RU" sz="1000"/>
                  <a:t>(ТЛФ)</a:t>
                </a:r>
                <a:endParaRPr lang="ru-RU" sz="2500"/>
              </a:p>
            </p:txBody>
          </p:sp>
        </p:grpSp>
        <p:sp>
          <p:nvSpPr>
            <p:cNvPr id="56378" name="Line 22"/>
            <p:cNvSpPr>
              <a:spLocks noChangeShapeType="1"/>
            </p:cNvSpPr>
            <p:nvPr/>
          </p:nvSpPr>
          <p:spPr bwMode="auto">
            <a:xfrm>
              <a:off x="12199" y="20085"/>
              <a:ext cx="211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33" name="Oval 23"/>
          <p:cNvSpPr>
            <a:spLocks noChangeArrowheads="1"/>
          </p:cNvSpPr>
          <p:nvPr/>
        </p:nvSpPr>
        <p:spPr bwMode="auto">
          <a:xfrm>
            <a:off x="8045450" y="2954338"/>
            <a:ext cx="38100" cy="46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4" name="Line 24"/>
          <p:cNvSpPr>
            <a:spLocks noChangeShapeType="1"/>
          </p:cNvSpPr>
          <p:nvPr/>
        </p:nvSpPr>
        <p:spPr bwMode="auto">
          <a:xfrm>
            <a:off x="7610475" y="2987675"/>
            <a:ext cx="0" cy="233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35" name="Line 25"/>
          <p:cNvSpPr>
            <a:spLocks noChangeShapeType="1"/>
          </p:cNvSpPr>
          <p:nvPr/>
        </p:nvSpPr>
        <p:spPr bwMode="auto">
          <a:xfrm>
            <a:off x="6216650" y="2965450"/>
            <a:ext cx="0" cy="141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36" name="Oval 26"/>
          <p:cNvSpPr>
            <a:spLocks noChangeArrowheads="1"/>
          </p:cNvSpPr>
          <p:nvPr/>
        </p:nvSpPr>
        <p:spPr bwMode="auto">
          <a:xfrm>
            <a:off x="6196013" y="2944813"/>
            <a:ext cx="38100" cy="46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7" name="Oval 27"/>
          <p:cNvSpPr>
            <a:spLocks noChangeArrowheads="1"/>
          </p:cNvSpPr>
          <p:nvPr/>
        </p:nvSpPr>
        <p:spPr bwMode="auto">
          <a:xfrm>
            <a:off x="5072063" y="2944813"/>
            <a:ext cx="38100" cy="460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8" name="Text Box 28"/>
          <p:cNvSpPr txBox="1">
            <a:spLocks noChangeArrowheads="1"/>
          </p:cNvSpPr>
          <p:nvPr/>
        </p:nvSpPr>
        <p:spPr bwMode="auto">
          <a:xfrm>
            <a:off x="2190750" y="3333750"/>
            <a:ext cx="1949450" cy="677863"/>
          </a:xfrm>
          <a:prstGeom prst="rect">
            <a:avLst/>
          </a:prstGeom>
          <a:solidFill>
            <a:srgbClr val="FF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91207" tIns="45608" rIns="91207" bIns="45608"/>
          <a:lstStyle/>
          <a:p>
            <a:pPr defTabSz="1279525"/>
            <a:endParaRPr lang="ru-RU" sz="2500" b="0"/>
          </a:p>
        </p:txBody>
      </p:sp>
      <p:sp>
        <p:nvSpPr>
          <p:cNvPr id="56339" name="Text Box 29"/>
          <p:cNvSpPr txBox="1">
            <a:spLocks noChangeArrowheads="1"/>
          </p:cNvSpPr>
          <p:nvPr/>
        </p:nvSpPr>
        <p:spPr bwMode="auto">
          <a:xfrm>
            <a:off x="2039938" y="3206750"/>
            <a:ext cx="2047875" cy="677863"/>
          </a:xfrm>
          <a:prstGeom prst="rect">
            <a:avLst/>
          </a:prstGeom>
          <a:solidFill>
            <a:srgbClr val="FFC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91207" tIns="45608" rIns="91207" bIns="45608"/>
          <a:lstStyle/>
          <a:p>
            <a:pPr algn="ctr" defTabSz="1279525"/>
            <a:r>
              <a:rPr lang="ru-RU" sz="1000" b="0"/>
              <a:t>Спас. станции, посты, маневровые поисковые группы</a:t>
            </a:r>
          </a:p>
          <a:p>
            <a:pPr algn="ctr" defTabSz="1279525"/>
            <a:endParaRPr lang="ru-RU" sz="1000" b="0"/>
          </a:p>
          <a:p>
            <a:pPr algn="ctr" defTabSz="1279525"/>
            <a:r>
              <a:rPr lang="ru-RU" sz="1000" b="0"/>
              <a:t>(ТЛФ, РАДИО)</a:t>
            </a:r>
            <a:endParaRPr lang="ru-RU" sz="2500" b="0"/>
          </a:p>
        </p:txBody>
      </p:sp>
      <p:sp>
        <p:nvSpPr>
          <p:cNvPr id="56340" name="Line 30"/>
          <p:cNvSpPr>
            <a:spLocks noChangeShapeType="1"/>
          </p:cNvSpPr>
          <p:nvPr/>
        </p:nvSpPr>
        <p:spPr bwMode="auto">
          <a:xfrm>
            <a:off x="3279775" y="2967038"/>
            <a:ext cx="0" cy="250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41" name="Line 31"/>
          <p:cNvSpPr>
            <a:spLocks noChangeShapeType="1"/>
          </p:cNvSpPr>
          <p:nvPr/>
        </p:nvSpPr>
        <p:spPr bwMode="auto">
          <a:xfrm>
            <a:off x="4384675" y="3590925"/>
            <a:ext cx="150971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2" name="Line 32"/>
          <p:cNvSpPr>
            <a:spLocks noChangeShapeType="1"/>
          </p:cNvSpPr>
          <p:nvPr/>
        </p:nvSpPr>
        <p:spPr bwMode="auto">
          <a:xfrm>
            <a:off x="2039938" y="3635375"/>
            <a:ext cx="2039937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117850" y="5683250"/>
            <a:ext cx="1333500" cy="800100"/>
            <a:chOff x="12105" y="18450"/>
            <a:chExt cx="2070" cy="1050"/>
          </a:xfrm>
        </p:grpSpPr>
        <p:sp>
          <p:nvSpPr>
            <p:cNvPr id="56375" name="Text Box 34"/>
            <p:cNvSpPr txBox="1">
              <a:spLocks noChangeArrowheads="1"/>
            </p:cNvSpPr>
            <p:nvPr/>
          </p:nvSpPr>
          <p:spPr bwMode="auto">
            <a:xfrm>
              <a:off x="12240" y="18585"/>
              <a:ext cx="1935" cy="915"/>
            </a:xfrm>
            <a:prstGeom prst="rect">
              <a:avLst/>
            </a:prstGeom>
            <a:solidFill>
              <a:srgbClr val="99FF3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207" tIns="45608" rIns="91207" bIns="45608"/>
            <a:lstStyle/>
            <a:p>
              <a:pPr defTabSz="1279525"/>
              <a:endParaRPr lang="ru-RU" sz="2500" b="0"/>
            </a:p>
          </p:txBody>
        </p:sp>
        <p:sp>
          <p:nvSpPr>
            <p:cNvPr id="56376" name="Text Box 35"/>
            <p:cNvSpPr txBox="1">
              <a:spLocks noChangeArrowheads="1"/>
            </p:cNvSpPr>
            <p:nvPr/>
          </p:nvSpPr>
          <p:spPr bwMode="auto">
            <a:xfrm>
              <a:off x="12105" y="18450"/>
              <a:ext cx="1935" cy="915"/>
            </a:xfrm>
            <a:prstGeom prst="rect">
              <a:avLst/>
            </a:prstGeom>
            <a:solidFill>
              <a:srgbClr val="99FF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207" tIns="45608" rIns="91207" bIns="45608"/>
            <a:lstStyle/>
            <a:p>
              <a:pPr algn="ctr" defTabSz="1279525"/>
              <a:endParaRPr lang="en-US" sz="1000" b="0"/>
            </a:p>
            <a:p>
              <a:pPr algn="ctr" defTabSz="1279525"/>
              <a:r>
                <a:rPr lang="ru-RU" sz="1100" b="0"/>
                <a:t>Электросирены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756150" y="5695950"/>
            <a:ext cx="1333500" cy="798513"/>
            <a:chOff x="12105" y="18450"/>
            <a:chExt cx="2070" cy="1050"/>
          </a:xfrm>
        </p:grpSpPr>
        <p:sp>
          <p:nvSpPr>
            <p:cNvPr id="56373" name="Text Box 37"/>
            <p:cNvSpPr txBox="1">
              <a:spLocks noChangeArrowheads="1"/>
            </p:cNvSpPr>
            <p:nvPr/>
          </p:nvSpPr>
          <p:spPr bwMode="auto">
            <a:xfrm>
              <a:off x="12240" y="18585"/>
              <a:ext cx="1935" cy="915"/>
            </a:xfrm>
            <a:prstGeom prst="rect">
              <a:avLst/>
            </a:prstGeom>
            <a:solidFill>
              <a:srgbClr val="FFCC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207" tIns="45608" rIns="91207" bIns="45608"/>
            <a:lstStyle/>
            <a:p>
              <a:pPr defTabSz="1279525"/>
              <a:endParaRPr lang="ru-RU" sz="2500" b="0"/>
            </a:p>
          </p:txBody>
        </p:sp>
        <p:sp>
          <p:nvSpPr>
            <p:cNvPr id="56374" name="Text Box 38"/>
            <p:cNvSpPr txBox="1">
              <a:spLocks noChangeArrowheads="1"/>
            </p:cNvSpPr>
            <p:nvPr/>
          </p:nvSpPr>
          <p:spPr bwMode="auto">
            <a:xfrm>
              <a:off x="12105" y="18450"/>
              <a:ext cx="1935" cy="915"/>
            </a:xfrm>
            <a:prstGeom prst="rect">
              <a:avLst/>
            </a:prstGeom>
            <a:solidFill>
              <a:srgbClr val="FFCC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207" tIns="45608" rIns="91207" bIns="45608"/>
            <a:lstStyle/>
            <a:p>
              <a:pPr algn="ctr" defTabSz="1279525"/>
              <a:endParaRPr lang="en-US" sz="1000" b="0"/>
            </a:p>
            <a:p>
              <a:pPr algn="ctr" defTabSz="1279525"/>
              <a:r>
                <a:rPr lang="ru-RU" sz="1300"/>
                <a:t>радиоточки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394450" y="5695950"/>
            <a:ext cx="1417638" cy="798513"/>
            <a:chOff x="12105" y="18450"/>
            <a:chExt cx="2070" cy="1050"/>
          </a:xfrm>
        </p:grpSpPr>
        <p:sp>
          <p:nvSpPr>
            <p:cNvPr id="56371" name="Text Box 40"/>
            <p:cNvSpPr txBox="1">
              <a:spLocks noChangeArrowheads="1"/>
            </p:cNvSpPr>
            <p:nvPr/>
          </p:nvSpPr>
          <p:spPr bwMode="auto">
            <a:xfrm>
              <a:off x="12240" y="18585"/>
              <a:ext cx="1935" cy="915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207" tIns="45608" rIns="91207" bIns="45608"/>
            <a:lstStyle/>
            <a:p>
              <a:pPr defTabSz="1279525"/>
              <a:endParaRPr lang="ru-RU" sz="2500" b="0"/>
            </a:p>
          </p:txBody>
        </p:sp>
        <p:sp>
          <p:nvSpPr>
            <p:cNvPr id="56372" name="Text Box 41"/>
            <p:cNvSpPr txBox="1">
              <a:spLocks noChangeArrowheads="1"/>
            </p:cNvSpPr>
            <p:nvPr/>
          </p:nvSpPr>
          <p:spPr bwMode="auto">
            <a:xfrm>
              <a:off x="12105" y="18450"/>
              <a:ext cx="1935" cy="915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207" tIns="45608" rIns="91207" bIns="45608"/>
            <a:lstStyle/>
            <a:p>
              <a:pPr algn="ctr" defTabSz="1279525"/>
              <a:endParaRPr lang="en-US" sz="1100"/>
            </a:p>
            <a:p>
              <a:pPr algn="ctr" defTabSz="1279525"/>
              <a:r>
                <a:rPr lang="ru-RU" sz="1100"/>
                <a:t>радио и  телеприемники</a:t>
              </a:r>
            </a:p>
          </p:txBody>
        </p:sp>
      </p:grpSp>
      <p:sp>
        <p:nvSpPr>
          <p:cNvPr id="56346" name="Line 42"/>
          <p:cNvSpPr>
            <a:spLocks noChangeShapeType="1"/>
          </p:cNvSpPr>
          <p:nvPr/>
        </p:nvSpPr>
        <p:spPr bwMode="auto">
          <a:xfrm flipH="1">
            <a:off x="3706813" y="5422900"/>
            <a:ext cx="497681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47" name="Line 43"/>
          <p:cNvSpPr>
            <a:spLocks noChangeShapeType="1"/>
          </p:cNvSpPr>
          <p:nvPr/>
        </p:nvSpPr>
        <p:spPr bwMode="auto">
          <a:xfrm>
            <a:off x="6191250" y="5194300"/>
            <a:ext cx="0" cy="2333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48" name="Line 44"/>
          <p:cNvSpPr>
            <a:spLocks noChangeShapeType="1"/>
          </p:cNvSpPr>
          <p:nvPr/>
        </p:nvSpPr>
        <p:spPr bwMode="auto">
          <a:xfrm>
            <a:off x="5099050" y="2967038"/>
            <a:ext cx="0" cy="250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49" name="Line 45"/>
          <p:cNvSpPr>
            <a:spLocks noChangeShapeType="1"/>
          </p:cNvSpPr>
          <p:nvPr/>
        </p:nvSpPr>
        <p:spPr bwMode="auto">
          <a:xfrm>
            <a:off x="6550025" y="2744788"/>
            <a:ext cx="0" cy="206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50" name="Line 46"/>
          <p:cNvSpPr>
            <a:spLocks noChangeShapeType="1"/>
          </p:cNvSpPr>
          <p:nvPr/>
        </p:nvSpPr>
        <p:spPr bwMode="auto">
          <a:xfrm>
            <a:off x="1135063" y="2967038"/>
            <a:ext cx="0" cy="250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198438" y="3211513"/>
            <a:ext cx="1719262" cy="800100"/>
            <a:chOff x="12173" y="19473"/>
            <a:chExt cx="2326" cy="1259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12173" y="19473"/>
              <a:ext cx="2326" cy="1259"/>
              <a:chOff x="12105" y="18450"/>
              <a:chExt cx="2070" cy="1050"/>
            </a:xfrm>
          </p:grpSpPr>
          <p:sp>
            <p:nvSpPr>
              <p:cNvPr id="56369" name="Text Box 49"/>
              <p:cNvSpPr txBox="1">
                <a:spLocks noChangeArrowheads="1"/>
              </p:cNvSpPr>
              <p:nvPr/>
            </p:nvSpPr>
            <p:spPr bwMode="auto">
              <a:xfrm>
                <a:off x="12240" y="18585"/>
                <a:ext cx="1935" cy="915"/>
              </a:xfrm>
              <a:prstGeom prst="rect">
                <a:avLst/>
              </a:prstGeom>
              <a:solidFill>
                <a:srgbClr val="69FFFF"/>
              </a:solidFill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1207" tIns="45608" rIns="91207" bIns="45608"/>
              <a:lstStyle/>
              <a:p>
                <a:pPr defTabSz="1279525"/>
                <a:endParaRPr lang="ru-RU" sz="2500" b="0"/>
              </a:p>
            </p:txBody>
          </p:sp>
          <p:sp>
            <p:nvSpPr>
              <p:cNvPr id="56370" name="Text Box 50"/>
              <p:cNvSpPr txBox="1">
                <a:spLocks noChangeArrowheads="1"/>
              </p:cNvSpPr>
              <p:nvPr/>
            </p:nvSpPr>
            <p:spPr bwMode="auto">
              <a:xfrm>
                <a:off x="12105" y="18450"/>
                <a:ext cx="1935" cy="915"/>
              </a:xfrm>
              <a:prstGeom prst="rect">
                <a:avLst/>
              </a:prstGeom>
              <a:solidFill>
                <a:srgbClr val="69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207" tIns="45608" rIns="91207" bIns="45608"/>
              <a:lstStyle/>
              <a:p>
                <a:pPr algn="ctr" defTabSz="1279525"/>
                <a:r>
                  <a:rPr lang="ru-RU" sz="1100"/>
                  <a:t>Инспекторские </a:t>
                </a:r>
              </a:p>
              <a:p>
                <a:pPr algn="ctr" defTabSz="1279525"/>
                <a:r>
                  <a:rPr lang="ru-RU" sz="1100"/>
                  <a:t>отделы, отделения</a:t>
                </a:r>
                <a:r>
                  <a:rPr lang="en-US" sz="1100"/>
                  <a:t> </a:t>
                </a:r>
                <a:r>
                  <a:rPr lang="ru-RU" sz="1100"/>
                  <a:t>ГИМС</a:t>
                </a:r>
              </a:p>
              <a:p>
                <a:pPr algn="ctr" defTabSz="1279525"/>
                <a:r>
                  <a:rPr lang="ru-RU" sz="1100"/>
                  <a:t>(ТЛФ)</a:t>
                </a:r>
              </a:p>
            </p:txBody>
          </p:sp>
        </p:grpSp>
        <p:sp>
          <p:nvSpPr>
            <p:cNvPr id="56368" name="Line 51"/>
            <p:cNvSpPr>
              <a:spLocks noChangeShapeType="1"/>
            </p:cNvSpPr>
            <p:nvPr/>
          </p:nvSpPr>
          <p:spPr bwMode="auto">
            <a:xfrm>
              <a:off x="12199" y="20085"/>
              <a:ext cx="2115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52" name="Line 52"/>
          <p:cNvSpPr>
            <a:spLocks noChangeShapeType="1"/>
          </p:cNvSpPr>
          <p:nvPr/>
        </p:nvSpPr>
        <p:spPr bwMode="auto">
          <a:xfrm>
            <a:off x="3702050" y="5427663"/>
            <a:ext cx="0" cy="250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53" name="Line 53"/>
          <p:cNvSpPr>
            <a:spLocks noChangeShapeType="1"/>
          </p:cNvSpPr>
          <p:nvPr/>
        </p:nvSpPr>
        <p:spPr bwMode="auto">
          <a:xfrm>
            <a:off x="5356225" y="5427663"/>
            <a:ext cx="0" cy="250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54" name="Line 54"/>
          <p:cNvSpPr>
            <a:spLocks noChangeShapeType="1"/>
          </p:cNvSpPr>
          <p:nvPr/>
        </p:nvSpPr>
        <p:spPr bwMode="auto">
          <a:xfrm>
            <a:off x="7027863" y="5427663"/>
            <a:ext cx="0" cy="250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55" name="Line 55"/>
          <p:cNvSpPr>
            <a:spLocks noChangeShapeType="1"/>
          </p:cNvSpPr>
          <p:nvPr/>
        </p:nvSpPr>
        <p:spPr bwMode="auto">
          <a:xfrm>
            <a:off x="8680450" y="5427663"/>
            <a:ext cx="0" cy="250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6356" name="Text Box 56"/>
          <p:cNvSpPr txBox="1">
            <a:spLocks noChangeArrowheads="1"/>
          </p:cNvSpPr>
          <p:nvPr/>
        </p:nvSpPr>
        <p:spPr bwMode="auto">
          <a:xfrm>
            <a:off x="5099050" y="4406900"/>
            <a:ext cx="2281238" cy="795338"/>
          </a:xfrm>
          <a:prstGeom prst="rect">
            <a:avLst/>
          </a:prstGeom>
          <a:solidFill>
            <a:srgbClr val="008000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lIns="91207" tIns="45608" rIns="91207" bIns="45608"/>
          <a:lstStyle/>
          <a:p>
            <a:pPr algn="ctr" defTabSz="1279525"/>
            <a:endParaRPr lang="ru-RU" sz="1300"/>
          </a:p>
          <a:p>
            <a:pPr algn="ctr" defTabSz="1279525"/>
            <a:r>
              <a:rPr lang="ru-RU" sz="1300" b="0">
                <a:solidFill>
                  <a:schemeClr val="bg1"/>
                </a:solidFill>
              </a:rPr>
              <a:t>Н А С Е Л Е Н И Е</a:t>
            </a:r>
            <a:endParaRPr lang="ru-RU" sz="2500" b="0">
              <a:solidFill>
                <a:schemeClr val="bg1"/>
              </a:solidFill>
            </a:endParaRPr>
          </a:p>
        </p:txBody>
      </p:sp>
      <p:sp>
        <p:nvSpPr>
          <p:cNvPr id="753721" name="Text Box 2275"/>
          <p:cNvSpPr txBox="1">
            <a:spLocks noChangeArrowheads="1"/>
          </p:cNvSpPr>
          <p:nvPr/>
        </p:nvSpPr>
        <p:spPr bwMode="auto">
          <a:xfrm>
            <a:off x="0" y="0"/>
            <a:ext cx="12801600" cy="8620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251" tIns="45626" rIns="91251" bIns="45626">
            <a:spAutoFit/>
          </a:bodyPr>
          <a:lstStyle/>
          <a:p>
            <a:pPr algn="ctr" defTabSz="1279525"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Паспорт территории Иркутского района Иркутской области</a:t>
            </a:r>
            <a:endParaRPr lang="ru-RU" sz="2500" b="0" dirty="0">
              <a:latin typeface="Arial" charset="0"/>
            </a:endParaRPr>
          </a:p>
          <a:p>
            <a:pPr algn="ctr" defTabSz="1279525">
              <a:defRPr/>
            </a:pPr>
            <a:r>
              <a:rPr lang="ru-RU" sz="2500" dirty="0">
                <a:solidFill>
                  <a:srgbClr val="000000"/>
                </a:solidFill>
                <a:latin typeface="Arial" charset="0"/>
              </a:rPr>
              <a:t>Схема оповещения ЕДДС Иркутского района</a:t>
            </a:r>
          </a:p>
        </p:txBody>
      </p:sp>
      <p:sp>
        <p:nvSpPr>
          <p:cNvPr id="56358" name="Text Box 58"/>
          <p:cNvSpPr txBox="1">
            <a:spLocks noChangeArrowheads="1"/>
          </p:cNvSpPr>
          <p:nvPr/>
        </p:nvSpPr>
        <p:spPr bwMode="auto">
          <a:xfrm>
            <a:off x="4935538" y="1735138"/>
            <a:ext cx="3009900" cy="1008062"/>
          </a:xfrm>
          <a:prstGeom prst="rect">
            <a:avLst/>
          </a:prstGeom>
          <a:solidFill>
            <a:srgbClr val="FF0066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lIns="91207" tIns="45608" rIns="91207" bIns="45608"/>
          <a:lstStyle/>
          <a:p>
            <a:pPr algn="ctr" defTabSz="1279525"/>
            <a:r>
              <a:rPr lang="ru-RU" sz="1100">
                <a:solidFill>
                  <a:schemeClr val="bg1"/>
                </a:solidFill>
              </a:rPr>
              <a:t>ЕДДС  МО</a:t>
            </a:r>
            <a:endParaRPr lang="ru-RU" sz="1100" u="sng">
              <a:solidFill>
                <a:schemeClr val="bg1"/>
              </a:solidFill>
            </a:endParaRPr>
          </a:p>
          <a:p>
            <a:pPr algn="ctr" defTabSz="1279525"/>
            <a:r>
              <a:rPr lang="ru-RU" sz="1100">
                <a:solidFill>
                  <a:schemeClr val="bg1"/>
                </a:solidFill>
              </a:rPr>
              <a:t>Иркутского  р-на</a:t>
            </a:r>
          </a:p>
          <a:p>
            <a:pPr algn="ctr" defTabSz="1279525"/>
            <a:r>
              <a:rPr lang="ru-RU" sz="1100">
                <a:solidFill>
                  <a:schemeClr val="bg1"/>
                </a:solidFill>
              </a:rPr>
              <a:t>Оперативный дежурный</a:t>
            </a:r>
          </a:p>
          <a:p>
            <a:pPr algn="ctr" defTabSz="1279525"/>
            <a:r>
              <a:rPr lang="ru-RU" sz="1100">
                <a:solidFill>
                  <a:schemeClr val="bg1"/>
                </a:solidFill>
              </a:rPr>
              <a:t>(АСО, ТЛФ)</a:t>
            </a:r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0433050" y="3187700"/>
            <a:ext cx="1500188" cy="800100"/>
            <a:chOff x="12173" y="19473"/>
            <a:chExt cx="2326" cy="1259"/>
          </a:xfrm>
        </p:grpSpPr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12173" y="19473"/>
              <a:ext cx="2326" cy="1259"/>
              <a:chOff x="12105" y="18450"/>
              <a:chExt cx="2070" cy="1050"/>
            </a:xfrm>
          </p:grpSpPr>
          <p:sp>
            <p:nvSpPr>
              <p:cNvPr id="56365" name="Text Box 61"/>
              <p:cNvSpPr txBox="1">
                <a:spLocks noChangeArrowheads="1"/>
              </p:cNvSpPr>
              <p:nvPr/>
            </p:nvSpPr>
            <p:spPr bwMode="auto">
              <a:xfrm>
                <a:off x="12240" y="18585"/>
                <a:ext cx="1935" cy="915"/>
              </a:xfrm>
              <a:prstGeom prst="rect">
                <a:avLst/>
              </a:prstGeom>
              <a:solidFill>
                <a:srgbClr val="FF9933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207" tIns="45608" rIns="91207" bIns="45608"/>
              <a:lstStyle/>
              <a:p>
                <a:pPr defTabSz="1279525"/>
                <a:endParaRPr lang="ru-RU" sz="2500" b="0"/>
              </a:p>
            </p:txBody>
          </p:sp>
          <p:sp>
            <p:nvSpPr>
              <p:cNvPr id="56366" name="Text Box 62"/>
              <p:cNvSpPr txBox="1">
                <a:spLocks noChangeArrowheads="1"/>
              </p:cNvSpPr>
              <p:nvPr/>
            </p:nvSpPr>
            <p:spPr bwMode="auto">
              <a:xfrm>
                <a:off x="12105" y="18450"/>
                <a:ext cx="1935" cy="915"/>
              </a:xfrm>
              <a:prstGeom prst="rect">
                <a:avLst/>
              </a:prstGeom>
              <a:solidFill>
                <a:srgbClr val="FF9933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207" tIns="45608" rIns="91207" bIns="45608"/>
              <a:lstStyle/>
              <a:p>
                <a:pPr algn="ctr" defTabSz="1279525"/>
                <a:r>
                  <a:rPr lang="ru-RU" sz="1000" b="0"/>
                  <a:t>Пожарные части,</a:t>
                </a:r>
              </a:p>
              <a:p>
                <a:pPr algn="ctr" defTabSz="1279525"/>
                <a:r>
                  <a:rPr lang="ru-RU" sz="1000" b="0"/>
                  <a:t>отд. посты</a:t>
                </a:r>
              </a:p>
              <a:p>
                <a:pPr algn="ctr" defTabSz="1279525"/>
                <a:endParaRPr lang="ru-RU" sz="800" b="0"/>
              </a:p>
              <a:p>
                <a:pPr algn="ctr" defTabSz="1279525"/>
                <a:r>
                  <a:rPr lang="ru-RU" sz="1000" b="0"/>
                  <a:t>(ТЛФ, РАДИО)</a:t>
                </a:r>
                <a:endParaRPr lang="ru-RU" sz="2500" b="0"/>
              </a:p>
            </p:txBody>
          </p:sp>
        </p:grpSp>
        <p:sp>
          <p:nvSpPr>
            <p:cNvPr id="56364" name="Line 63"/>
            <p:cNvSpPr>
              <a:spLocks noChangeShapeType="1"/>
            </p:cNvSpPr>
            <p:nvPr/>
          </p:nvSpPr>
          <p:spPr bwMode="auto">
            <a:xfrm>
              <a:off x="12199" y="20085"/>
              <a:ext cx="211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8034338" y="5695950"/>
            <a:ext cx="1333500" cy="798513"/>
            <a:chOff x="12105" y="18450"/>
            <a:chExt cx="2070" cy="1050"/>
          </a:xfrm>
        </p:grpSpPr>
        <p:sp>
          <p:nvSpPr>
            <p:cNvPr id="56361" name="Text Box 65"/>
            <p:cNvSpPr txBox="1">
              <a:spLocks noChangeArrowheads="1"/>
            </p:cNvSpPr>
            <p:nvPr/>
          </p:nvSpPr>
          <p:spPr bwMode="auto">
            <a:xfrm>
              <a:off x="12240" y="18585"/>
              <a:ext cx="1935" cy="91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207" tIns="45608" rIns="91207" bIns="45608"/>
            <a:lstStyle/>
            <a:p>
              <a:pPr defTabSz="1279525"/>
              <a:endParaRPr lang="ru-RU" sz="2500" b="0"/>
            </a:p>
          </p:txBody>
        </p:sp>
        <p:sp>
          <p:nvSpPr>
            <p:cNvPr id="56362" name="Text Box 66"/>
            <p:cNvSpPr txBox="1">
              <a:spLocks noChangeArrowheads="1"/>
            </p:cNvSpPr>
            <p:nvPr/>
          </p:nvSpPr>
          <p:spPr bwMode="auto">
            <a:xfrm>
              <a:off x="12105" y="18450"/>
              <a:ext cx="1935" cy="91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207" tIns="45608" rIns="91207" bIns="45608"/>
            <a:lstStyle/>
            <a:p>
              <a:pPr algn="ctr" defTabSz="1279525"/>
              <a:r>
                <a:rPr lang="ru-RU" sz="1000" b="0"/>
                <a:t>средства оповещения на подвижных объектах</a:t>
              </a: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888"/>
            <a:ext cx="12801600" cy="897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4398963"/>
            <a:ext cx="12801600" cy="652462"/>
          </a:xfrm>
          <a:prstGeom prst="rect">
            <a:avLst/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FF00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3400"/>
              <a:t>АЭС на территории Иркутского района нет</a:t>
            </a:r>
          </a:p>
        </p:txBody>
      </p:sp>
      <p:sp>
        <p:nvSpPr>
          <p:cNvPr id="754692" name="Text Box 5"/>
          <p:cNvSpPr txBox="1">
            <a:spLocks noChangeArrowheads="1"/>
          </p:cNvSpPr>
          <p:nvPr/>
        </p:nvSpPr>
        <p:spPr bwMode="auto">
          <a:xfrm>
            <a:off x="0" y="0"/>
            <a:ext cx="12801600" cy="1057275"/>
          </a:xfrm>
          <a:prstGeom prst="rect">
            <a:avLst/>
          </a:prstGeom>
          <a:solidFill>
            <a:srgbClr val="C0C0C0"/>
          </a:solidFill>
          <a:ln w="57150" cmpd="thickThin">
            <a:noFill/>
            <a:miter lim="800000"/>
            <a:headEnd/>
            <a:tailEnd/>
          </a:ln>
        </p:spPr>
        <p:txBody>
          <a:bodyPr lIns="75095" tIns="37549" rIns="75095" bIns="37549">
            <a:spAutoFit/>
          </a:bodyPr>
          <a:lstStyle/>
          <a:p>
            <a:pPr algn="ctr" defTabSz="754063" eaLnBrk="0" hangingPunct="0">
              <a:lnSpc>
                <a:spcPct val="85000"/>
              </a:lnSpc>
              <a:defRPr/>
            </a:pPr>
            <a:r>
              <a:rPr lang="ru-RU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Паспорт территории Иркутского района Иркутской области</a:t>
            </a:r>
            <a:endParaRPr lang="ru-RU" sz="2500" dirty="0"/>
          </a:p>
          <a:p>
            <a:pPr algn="ctr" defTabSz="754063" eaLnBrk="0" hangingPunct="0">
              <a:lnSpc>
                <a:spcPct val="85000"/>
              </a:lnSpc>
              <a:defRPr/>
            </a:pPr>
            <a:r>
              <a:rPr lang="ru-RU" sz="2500" dirty="0"/>
              <a:t>СХЕМА организации  оповещения населения</a:t>
            </a:r>
          </a:p>
          <a:p>
            <a:pPr algn="ctr" defTabSz="754063" eaLnBrk="0" hangingPunct="0">
              <a:lnSpc>
                <a:spcPct val="85000"/>
              </a:lnSpc>
              <a:defRPr/>
            </a:pPr>
            <a:r>
              <a:rPr lang="ru-RU" sz="2500" dirty="0"/>
              <a:t> находящегося в 30-ти километровой зоне при аварии на АЭС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0" y="1256633"/>
            <a:ext cx="12801600" cy="8344567"/>
            <a:chOff x="0" y="1256633"/>
            <a:chExt cx="12801600" cy="8344567"/>
          </a:xfrm>
        </p:grpSpPr>
        <p:grpSp>
          <p:nvGrpSpPr>
            <p:cNvPr id="32" name="Группа 3"/>
            <p:cNvGrpSpPr/>
            <p:nvPr/>
          </p:nvGrpSpPr>
          <p:grpSpPr>
            <a:xfrm>
              <a:off x="0" y="1256633"/>
              <a:ext cx="12801600" cy="8344567"/>
              <a:chOff x="0" y="1256633"/>
              <a:chExt cx="12801600" cy="8344567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400" t="15867" r="8738" b="4334"/>
              <a:stretch>
                <a:fillRect/>
              </a:stretch>
            </p:blipFill>
            <p:spPr bwMode="auto">
              <a:xfrm>
                <a:off x="0" y="1256633"/>
                <a:ext cx="12801600" cy="8344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Полилиния 51"/>
              <p:cNvSpPr/>
              <p:nvPr/>
            </p:nvSpPr>
            <p:spPr bwMode="auto">
              <a:xfrm>
                <a:off x="1601474" y="1917700"/>
                <a:ext cx="9407838" cy="6271005"/>
              </a:xfrm>
              <a:custGeom>
                <a:avLst/>
                <a:gdLst>
                  <a:gd name="connsiteX0" fmla="*/ 4641850 w 9961033"/>
                  <a:gd name="connsiteY0" fmla="*/ 5448300 h 6316133"/>
                  <a:gd name="connsiteX1" fmla="*/ 4006850 w 9961033"/>
                  <a:gd name="connsiteY1" fmla="*/ 4686300 h 6316133"/>
                  <a:gd name="connsiteX2" fmla="*/ 565150 w 9961033"/>
                  <a:gd name="connsiteY2" fmla="*/ 6223000 h 6316133"/>
                  <a:gd name="connsiteX3" fmla="*/ 615950 w 9961033"/>
                  <a:gd name="connsiteY3" fmla="*/ 5245100 h 6316133"/>
                  <a:gd name="connsiteX4" fmla="*/ 1974850 w 9961033"/>
                  <a:gd name="connsiteY4" fmla="*/ 3835400 h 6316133"/>
                  <a:gd name="connsiteX5" fmla="*/ 844550 w 9961033"/>
                  <a:gd name="connsiteY5" fmla="*/ 3111500 h 6316133"/>
                  <a:gd name="connsiteX6" fmla="*/ 1416050 w 9961033"/>
                  <a:gd name="connsiteY6" fmla="*/ 1651000 h 6316133"/>
                  <a:gd name="connsiteX7" fmla="*/ 1797050 w 9961033"/>
                  <a:gd name="connsiteY7" fmla="*/ 1587500 h 6316133"/>
                  <a:gd name="connsiteX8" fmla="*/ 3384550 w 9961033"/>
                  <a:gd name="connsiteY8" fmla="*/ 762000 h 6316133"/>
                  <a:gd name="connsiteX9" fmla="*/ 5035550 w 9961033"/>
                  <a:gd name="connsiteY9" fmla="*/ 1663700 h 6316133"/>
                  <a:gd name="connsiteX10" fmla="*/ 7067550 w 9961033"/>
                  <a:gd name="connsiteY10" fmla="*/ 292100 h 6316133"/>
                  <a:gd name="connsiteX11" fmla="*/ 7486650 w 9961033"/>
                  <a:gd name="connsiteY11" fmla="*/ 1143000 h 6316133"/>
                  <a:gd name="connsiteX12" fmla="*/ 8934450 w 9961033"/>
                  <a:gd name="connsiteY12" fmla="*/ 304800 h 6316133"/>
                  <a:gd name="connsiteX13" fmla="*/ 8832850 w 9961033"/>
                  <a:gd name="connsiteY13" fmla="*/ 76200 h 6316133"/>
                  <a:gd name="connsiteX14" fmla="*/ 9378950 w 9961033"/>
                  <a:gd name="connsiteY14" fmla="*/ 50800 h 6316133"/>
                  <a:gd name="connsiteX15" fmla="*/ 9556750 w 9961033"/>
                  <a:gd name="connsiteY15" fmla="*/ 381000 h 6316133"/>
                  <a:gd name="connsiteX16" fmla="*/ 9226550 w 9961033"/>
                  <a:gd name="connsiteY16" fmla="*/ 609600 h 6316133"/>
                  <a:gd name="connsiteX17" fmla="*/ 9823450 w 9961033"/>
                  <a:gd name="connsiteY17" fmla="*/ 1206500 h 6316133"/>
                  <a:gd name="connsiteX18" fmla="*/ 8401050 w 9961033"/>
                  <a:gd name="connsiteY18" fmla="*/ 2667000 h 6316133"/>
                  <a:gd name="connsiteX19" fmla="*/ 6330950 w 9961033"/>
                  <a:gd name="connsiteY19" fmla="*/ 3797300 h 6316133"/>
                  <a:gd name="connsiteX20" fmla="*/ 5822950 w 9961033"/>
                  <a:gd name="connsiteY20" fmla="*/ 4356100 h 6316133"/>
                  <a:gd name="connsiteX21" fmla="*/ 5619750 w 9961033"/>
                  <a:gd name="connsiteY21" fmla="*/ 5067300 h 6316133"/>
                  <a:gd name="connsiteX22" fmla="*/ 4641850 w 9961033"/>
                  <a:gd name="connsiteY22" fmla="*/ 5448300 h 6316133"/>
                  <a:gd name="connsiteX0" fmla="*/ 4586511 w 9905694"/>
                  <a:gd name="connsiteY0" fmla="*/ 5448300 h 6294475"/>
                  <a:gd name="connsiteX1" fmla="*/ 3951511 w 9905694"/>
                  <a:gd name="connsiteY1" fmla="*/ 4686300 h 6294475"/>
                  <a:gd name="connsiteX2" fmla="*/ 509811 w 9905694"/>
                  <a:gd name="connsiteY2" fmla="*/ 6223000 h 6294475"/>
                  <a:gd name="connsiteX3" fmla="*/ 892647 w 9905694"/>
                  <a:gd name="connsiteY3" fmla="*/ 5115148 h 6294475"/>
                  <a:gd name="connsiteX4" fmla="*/ 1919511 w 9905694"/>
                  <a:gd name="connsiteY4" fmla="*/ 3835400 h 6294475"/>
                  <a:gd name="connsiteX5" fmla="*/ 789211 w 9905694"/>
                  <a:gd name="connsiteY5" fmla="*/ 3111500 h 6294475"/>
                  <a:gd name="connsiteX6" fmla="*/ 1360711 w 9905694"/>
                  <a:gd name="connsiteY6" fmla="*/ 1651000 h 6294475"/>
                  <a:gd name="connsiteX7" fmla="*/ 1741711 w 9905694"/>
                  <a:gd name="connsiteY7" fmla="*/ 1587500 h 6294475"/>
                  <a:gd name="connsiteX8" fmla="*/ 3329211 w 9905694"/>
                  <a:gd name="connsiteY8" fmla="*/ 762000 h 6294475"/>
                  <a:gd name="connsiteX9" fmla="*/ 4980211 w 9905694"/>
                  <a:gd name="connsiteY9" fmla="*/ 1663700 h 6294475"/>
                  <a:gd name="connsiteX10" fmla="*/ 7012211 w 9905694"/>
                  <a:gd name="connsiteY10" fmla="*/ 292100 h 6294475"/>
                  <a:gd name="connsiteX11" fmla="*/ 7431311 w 9905694"/>
                  <a:gd name="connsiteY11" fmla="*/ 1143000 h 6294475"/>
                  <a:gd name="connsiteX12" fmla="*/ 8879111 w 9905694"/>
                  <a:gd name="connsiteY12" fmla="*/ 304800 h 6294475"/>
                  <a:gd name="connsiteX13" fmla="*/ 8777511 w 9905694"/>
                  <a:gd name="connsiteY13" fmla="*/ 76200 h 6294475"/>
                  <a:gd name="connsiteX14" fmla="*/ 9323611 w 9905694"/>
                  <a:gd name="connsiteY14" fmla="*/ 50800 h 6294475"/>
                  <a:gd name="connsiteX15" fmla="*/ 9501411 w 9905694"/>
                  <a:gd name="connsiteY15" fmla="*/ 381000 h 6294475"/>
                  <a:gd name="connsiteX16" fmla="*/ 9171211 w 9905694"/>
                  <a:gd name="connsiteY16" fmla="*/ 609600 h 6294475"/>
                  <a:gd name="connsiteX17" fmla="*/ 9768111 w 9905694"/>
                  <a:gd name="connsiteY17" fmla="*/ 1206500 h 6294475"/>
                  <a:gd name="connsiteX18" fmla="*/ 8345711 w 9905694"/>
                  <a:gd name="connsiteY18" fmla="*/ 2667000 h 6294475"/>
                  <a:gd name="connsiteX19" fmla="*/ 6275611 w 9905694"/>
                  <a:gd name="connsiteY19" fmla="*/ 3797300 h 6294475"/>
                  <a:gd name="connsiteX20" fmla="*/ 5767611 w 9905694"/>
                  <a:gd name="connsiteY20" fmla="*/ 4356100 h 6294475"/>
                  <a:gd name="connsiteX21" fmla="*/ 5564411 w 9905694"/>
                  <a:gd name="connsiteY21" fmla="*/ 5067300 h 6294475"/>
                  <a:gd name="connsiteX22" fmla="*/ 4586511 w 9905694"/>
                  <a:gd name="connsiteY22" fmla="*/ 5448300 h 6294475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550507 w 9869690"/>
                  <a:gd name="connsiteY0" fmla="*/ 5448300 h 6270472"/>
                  <a:gd name="connsiteX1" fmla="*/ 3915507 w 9869690"/>
                  <a:gd name="connsiteY1" fmla="*/ 4686300 h 6270472"/>
                  <a:gd name="connsiteX2" fmla="*/ 473807 w 9869690"/>
                  <a:gd name="connsiteY2" fmla="*/ 6223000 h 6270472"/>
                  <a:gd name="connsiteX3" fmla="*/ 1072666 w 9869690"/>
                  <a:gd name="connsiteY3" fmla="*/ 4971132 h 6270472"/>
                  <a:gd name="connsiteX4" fmla="*/ 1883507 w 9869690"/>
                  <a:gd name="connsiteY4" fmla="*/ 3835400 h 6270472"/>
                  <a:gd name="connsiteX5" fmla="*/ 753207 w 9869690"/>
                  <a:gd name="connsiteY5" fmla="*/ 3111500 h 6270472"/>
                  <a:gd name="connsiteX6" fmla="*/ 1324707 w 9869690"/>
                  <a:gd name="connsiteY6" fmla="*/ 1651000 h 6270472"/>
                  <a:gd name="connsiteX7" fmla="*/ 1705707 w 9869690"/>
                  <a:gd name="connsiteY7" fmla="*/ 1587500 h 6270472"/>
                  <a:gd name="connsiteX8" fmla="*/ 3293207 w 9869690"/>
                  <a:gd name="connsiteY8" fmla="*/ 762000 h 6270472"/>
                  <a:gd name="connsiteX9" fmla="*/ 4944207 w 9869690"/>
                  <a:gd name="connsiteY9" fmla="*/ 1663700 h 6270472"/>
                  <a:gd name="connsiteX10" fmla="*/ 6976207 w 9869690"/>
                  <a:gd name="connsiteY10" fmla="*/ 292100 h 6270472"/>
                  <a:gd name="connsiteX11" fmla="*/ 7395307 w 9869690"/>
                  <a:gd name="connsiteY11" fmla="*/ 1143000 h 6270472"/>
                  <a:gd name="connsiteX12" fmla="*/ 8843107 w 9869690"/>
                  <a:gd name="connsiteY12" fmla="*/ 304800 h 6270472"/>
                  <a:gd name="connsiteX13" fmla="*/ 8741507 w 9869690"/>
                  <a:gd name="connsiteY13" fmla="*/ 76200 h 6270472"/>
                  <a:gd name="connsiteX14" fmla="*/ 9287607 w 9869690"/>
                  <a:gd name="connsiteY14" fmla="*/ 50800 h 6270472"/>
                  <a:gd name="connsiteX15" fmla="*/ 9465407 w 9869690"/>
                  <a:gd name="connsiteY15" fmla="*/ 381000 h 6270472"/>
                  <a:gd name="connsiteX16" fmla="*/ 9135207 w 9869690"/>
                  <a:gd name="connsiteY16" fmla="*/ 609600 h 6270472"/>
                  <a:gd name="connsiteX17" fmla="*/ 9732107 w 9869690"/>
                  <a:gd name="connsiteY17" fmla="*/ 1206500 h 6270472"/>
                  <a:gd name="connsiteX18" fmla="*/ 8309707 w 9869690"/>
                  <a:gd name="connsiteY18" fmla="*/ 2667000 h 6270472"/>
                  <a:gd name="connsiteX19" fmla="*/ 6239607 w 9869690"/>
                  <a:gd name="connsiteY19" fmla="*/ 3797300 h 6270472"/>
                  <a:gd name="connsiteX20" fmla="*/ 5731607 w 9869690"/>
                  <a:gd name="connsiteY20" fmla="*/ 4356100 h 6270472"/>
                  <a:gd name="connsiteX21" fmla="*/ 5528407 w 9869690"/>
                  <a:gd name="connsiteY21" fmla="*/ 5067300 h 6270472"/>
                  <a:gd name="connsiteX22" fmla="*/ 4550507 w 9869690"/>
                  <a:gd name="connsiteY22" fmla="*/ 5448300 h 6270472"/>
                  <a:gd name="connsiteX0" fmla="*/ 4196713 w 9515896"/>
                  <a:gd name="connsiteY0" fmla="*/ 5448300 h 6319011"/>
                  <a:gd name="connsiteX1" fmla="*/ 3561713 w 9515896"/>
                  <a:gd name="connsiteY1" fmla="*/ 4686300 h 6319011"/>
                  <a:gd name="connsiteX2" fmla="*/ 1438952 w 9515896"/>
                  <a:gd name="connsiteY2" fmla="*/ 5547196 h 6319011"/>
                  <a:gd name="connsiteX3" fmla="*/ 120013 w 9515896"/>
                  <a:gd name="connsiteY3" fmla="*/ 6223000 h 6319011"/>
                  <a:gd name="connsiteX4" fmla="*/ 718872 w 9515896"/>
                  <a:gd name="connsiteY4" fmla="*/ 4971132 h 6319011"/>
                  <a:gd name="connsiteX5" fmla="*/ 1529713 w 9515896"/>
                  <a:gd name="connsiteY5" fmla="*/ 3835400 h 6319011"/>
                  <a:gd name="connsiteX6" fmla="*/ 399413 w 9515896"/>
                  <a:gd name="connsiteY6" fmla="*/ 3111500 h 6319011"/>
                  <a:gd name="connsiteX7" fmla="*/ 970913 w 9515896"/>
                  <a:gd name="connsiteY7" fmla="*/ 1651000 h 6319011"/>
                  <a:gd name="connsiteX8" fmla="*/ 1351913 w 9515896"/>
                  <a:gd name="connsiteY8" fmla="*/ 1587500 h 6319011"/>
                  <a:gd name="connsiteX9" fmla="*/ 2939413 w 9515896"/>
                  <a:gd name="connsiteY9" fmla="*/ 762000 h 6319011"/>
                  <a:gd name="connsiteX10" fmla="*/ 4590413 w 9515896"/>
                  <a:gd name="connsiteY10" fmla="*/ 1663700 h 6319011"/>
                  <a:gd name="connsiteX11" fmla="*/ 6622413 w 9515896"/>
                  <a:gd name="connsiteY11" fmla="*/ 292100 h 6319011"/>
                  <a:gd name="connsiteX12" fmla="*/ 7041513 w 9515896"/>
                  <a:gd name="connsiteY12" fmla="*/ 1143000 h 6319011"/>
                  <a:gd name="connsiteX13" fmla="*/ 8489313 w 9515896"/>
                  <a:gd name="connsiteY13" fmla="*/ 304800 h 6319011"/>
                  <a:gd name="connsiteX14" fmla="*/ 8387713 w 9515896"/>
                  <a:gd name="connsiteY14" fmla="*/ 76200 h 6319011"/>
                  <a:gd name="connsiteX15" fmla="*/ 8933813 w 9515896"/>
                  <a:gd name="connsiteY15" fmla="*/ 50800 h 6319011"/>
                  <a:gd name="connsiteX16" fmla="*/ 9111613 w 9515896"/>
                  <a:gd name="connsiteY16" fmla="*/ 381000 h 6319011"/>
                  <a:gd name="connsiteX17" fmla="*/ 8781413 w 9515896"/>
                  <a:gd name="connsiteY17" fmla="*/ 609600 h 6319011"/>
                  <a:gd name="connsiteX18" fmla="*/ 9378313 w 9515896"/>
                  <a:gd name="connsiteY18" fmla="*/ 1206500 h 6319011"/>
                  <a:gd name="connsiteX19" fmla="*/ 7955913 w 9515896"/>
                  <a:gd name="connsiteY19" fmla="*/ 2667000 h 6319011"/>
                  <a:gd name="connsiteX20" fmla="*/ 5885813 w 9515896"/>
                  <a:gd name="connsiteY20" fmla="*/ 3797300 h 6319011"/>
                  <a:gd name="connsiteX21" fmla="*/ 5377813 w 9515896"/>
                  <a:gd name="connsiteY21" fmla="*/ 4356100 h 6319011"/>
                  <a:gd name="connsiteX22" fmla="*/ 5174613 w 9515896"/>
                  <a:gd name="connsiteY22" fmla="*/ 5067300 h 6319011"/>
                  <a:gd name="connsiteX23" fmla="*/ 4196713 w 9515896"/>
                  <a:gd name="connsiteY23" fmla="*/ 5448300 h 6319011"/>
                  <a:gd name="connsiteX0" fmla="*/ 4316727 w 9635910"/>
                  <a:gd name="connsiteY0" fmla="*/ 5448300 h 6271005"/>
                  <a:gd name="connsiteX1" fmla="*/ 3681727 w 9635910"/>
                  <a:gd name="connsiteY1" fmla="*/ 4686300 h 6271005"/>
                  <a:gd name="connsiteX2" fmla="*/ 1558966 w 9635910"/>
                  <a:gd name="connsiteY2" fmla="*/ 5547196 h 6271005"/>
                  <a:gd name="connsiteX3" fmla="*/ 240027 w 9635910"/>
                  <a:gd name="connsiteY3" fmla="*/ 6223000 h 6271005"/>
                  <a:gd name="connsiteX4" fmla="*/ 118806 w 9635910"/>
                  <a:gd name="connsiteY4" fmla="*/ 5835228 h 6271005"/>
                  <a:gd name="connsiteX5" fmla="*/ 838886 w 9635910"/>
                  <a:gd name="connsiteY5" fmla="*/ 4971132 h 6271005"/>
                  <a:gd name="connsiteX6" fmla="*/ 1649727 w 9635910"/>
                  <a:gd name="connsiteY6" fmla="*/ 3835400 h 6271005"/>
                  <a:gd name="connsiteX7" fmla="*/ 519427 w 9635910"/>
                  <a:gd name="connsiteY7" fmla="*/ 3111500 h 6271005"/>
                  <a:gd name="connsiteX8" fmla="*/ 1090927 w 9635910"/>
                  <a:gd name="connsiteY8" fmla="*/ 1651000 h 6271005"/>
                  <a:gd name="connsiteX9" fmla="*/ 1471927 w 9635910"/>
                  <a:gd name="connsiteY9" fmla="*/ 1587500 h 6271005"/>
                  <a:gd name="connsiteX10" fmla="*/ 3059427 w 9635910"/>
                  <a:gd name="connsiteY10" fmla="*/ 762000 h 6271005"/>
                  <a:gd name="connsiteX11" fmla="*/ 4710427 w 9635910"/>
                  <a:gd name="connsiteY11" fmla="*/ 1663700 h 6271005"/>
                  <a:gd name="connsiteX12" fmla="*/ 6742427 w 9635910"/>
                  <a:gd name="connsiteY12" fmla="*/ 292100 h 6271005"/>
                  <a:gd name="connsiteX13" fmla="*/ 7161527 w 9635910"/>
                  <a:gd name="connsiteY13" fmla="*/ 1143000 h 6271005"/>
                  <a:gd name="connsiteX14" fmla="*/ 8609327 w 9635910"/>
                  <a:gd name="connsiteY14" fmla="*/ 304800 h 6271005"/>
                  <a:gd name="connsiteX15" fmla="*/ 8507727 w 9635910"/>
                  <a:gd name="connsiteY15" fmla="*/ 76200 h 6271005"/>
                  <a:gd name="connsiteX16" fmla="*/ 9053827 w 9635910"/>
                  <a:gd name="connsiteY16" fmla="*/ 50800 h 6271005"/>
                  <a:gd name="connsiteX17" fmla="*/ 9231627 w 9635910"/>
                  <a:gd name="connsiteY17" fmla="*/ 381000 h 6271005"/>
                  <a:gd name="connsiteX18" fmla="*/ 8901427 w 9635910"/>
                  <a:gd name="connsiteY18" fmla="*/ 609600 h 6271005"/>
                  <a:gd name="connsiteX19" fmla="*/ 9498327 w 9635910"/>
                  <a:gd name="connsiteY19" fmla="*/ 1206500 h 6271005"/>
                  <a:gd name="connsiteX20" fmla="*/ 8075927 w 9635910"/>
                  <a:gd name="connsiteY20" fmla="*/ 2667000 h 6271005"/>
                  <a:gd name="connsiteX21" fmla="*/ 6005827 w 9635910"/>
                  <a:gd name="connsiteY21" fmla="*/ 3797300 h 6271005"/>
                  <a:gd name="connsiteX22" fmla="*/ 5497827 w 9635910"/>
                  <a:gd name="connsiteY22" fmla="*/ 4356100 h 6271005"/>
                  <a:gd name="connsiteX23" fmla="*/ 5294627 w 9635910"/>
                  <a:gd name="connsiteY23" fmla="*/ 5067300 h 6271005"/>
                  <a:gd name="connsiteX24" fmla="*/ 4316727 w 9635910"/>
                  <a:gd name="connsiteY24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681727 w 9635910"/>
                  <a:gd name="connsiteY2" fmla="*/ 4686300 h 6271005"/>
                  <a:gd name="connsiteX3" fmla="*/ 1558966 w 9635910"/>
                  <a:gd name="connsiteY3" fmla="*/ 5547196 h 6271005"/>
                  <a:gd name="connsiteX4" fmla="*/ 240027 w 9635910"/>
                  <a:gd name="connsiteY4" fmla="*/ 6223000 h 6271005"/>
                  <a:gd name="connsiteX5" fmla="*/ 118806 w 9635910"/>
                  <a:gd name="connsiteY5" fmla="*/ 5835228 h 6271005"/>
                  <a:gd name="connsiteX6" fmla="*/ 838886 w 9635910"/>
                  <a:gd name="connsiteY6" fmla="*/ 4971132 h 6271005"/>
                  <a:gd name="connsiteX7" fmla="*/ 1649727 w 9635910"/>
                  <a:gd name="connsiteY7" fmla="*/ 3835400 h 6271005"/>
                  <a:gd name="connsiteX8" fmla="*/ 519427 w 9635910"/>
                  <a:gd name="connsiteY8" fmla="*/ 3111500 h 6271005"/>
                  <a:gd name="connsiteX9" fmla="*/ 1090927 w 9635910"/>
                  <a:gd name="connsiteY9" fmla="*/ 1651000 h 6271005"/>
                  <a:gd name="connsiteX10" fmla="*/ 1471927 w 9635910"/>
                  <a:gd name="connsiteY10" fmla="*/ 1587500 h 6271005"/>
                  <a:gd name="connsiteX11" fmla="*/ 3059427 w 9635910"/>
                  <a:gd name="connsiteY11" fmla="*/ 762000 h 6271005"/>
                  <a:gd name="connsiteX12" fmla="*/ 4710427 w 9635910"/>
                  <a:gd name="connsiteY12" fmla="*/ 1663700 h 6271005"/>
                  <a:gd name="connsiteX13" fmla="*/ 6742427 w 9635910"/>
                  <a:gd name="connsiteY13" fmla="*/ 292100 h 6271005"/>
                  <a:gd name="connsiteX14" fmla="*/ 7161527 w 9635910"/>
                  <a:gd name="connsiteY14" fmla="*/ 1143000 h 6271005"/>
                  <a:gd name="connsiteX15" fmla="*/ 8609327 w 9635910"/>
                  <a:gd name="connsiteY15" fmla="*/ 304800 h 6271005"/>
                  <a:gd name="connsiteX16" fmla="*/ 8507727 w 9635910"/>
                  <a:gd name="connsiteY16" fmla="*/ 76200 h 6271005"/>
                  <a:gd name="connsiteX17" fmla="*/ 9053827 w 9635910"/>
                  <a:gd name="connsiteY17" fmla="*/ 50800 h 6271005"/>
                  <a:gd name="connsiteX18" fmla="*/ 9231627 w 9635910"/>
                  <a:gd name="connsiteY18" fmla="*/ 381000 h 6271005"/>
                  <a:gd name="connsiteX19" fmla="*/ 8901427 w 9635910"/>
                  <a:gd name="connsiteY19" fmla="*/ 609600 h 6271005"/>
                  <a:gd name="connsiteX20" fmla="*/ 9498327 w 9635910"/>
                  <a:gd name="connsiteY20" fmla="*/ 1206500 h 6271005"/>
                  <a:gd name="connsiteX21" fmla="*/ 8075927 w 9635910"/>
                  <a:gd name="connsiteY21" fmla="*/ 2667000 h 6271005"/>
                  <a:gd name="connsiteX22" fmla="*/ 6005827 w 9635910"/>
                  <a:gd name="connsiteY22" fmla="*/ 3797300 h 6271005"/>
                  <a:gd name="connsiteX23" fmla="*/ 5497827 w 9635910"/>
                  <a:gd name="connsiteY23" fmla="*/ 4356100 h 6271005"/>
                  <a:gd name="connsiteX24" fmla="*/ 5294627 w 9635910"/>
                  <a:gd name="connsiteY24" fmla="*/ 5067300 h 6271005"/>
                  <a:gd name="connsiteX25" fmla="*/ 4316727 w 9635910"/>
                  <a:gd name="connsiteY25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3681727 w 9635910"/>
                  <a:gd name="connsiteY3" fmla="*/ 4686300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1558966 w 9635910"/>
                  <a:gd name="connsiteY4" fmla="*/ 5547196 h 6271005"/>
                  <a:gd name="connsiteX5" fmla="*/ 240027 w 9635910"/>
                  <a:gd name="connsiteY5" fmla="*/ 6223000 h 6271005"/>
                  <a:gd name="connsiteX6" fmla="*/ 118806 w 9635910"/>
                  <a:gd name="connsiteY6" fmla="*/ 5835228 h 6271005"/>
                  <a:gd name="connsiteX7" fmla="*/ 838886 w 9635910"/>
                  <a:gd name="connsiteY7" fmla="*/ 4971132 h 6271005"/>
                  <a:gd name="connsiteX8" fmla="*/ 1649727 w 9635910"/>
                  <a:gd name="connsiteY8" fmla="*/ 3835400 h 6271005"/>
                  <a:gd name="connsiteX9" fmla="*/ 519427 w 9635910"/>
                  <a:gd name="connsiteY9" fmla="*/ 3111500 h 6271005"/>
                  <a:gd name="connsiteX10" fmla="*/ 1090927 w 9635910"/>
                  <a:gd name="connsiteY10" fmla="*/ 1651000 h 6271005"/>
                  <a:gd name="connsiteX11" fmla="*/ 1471927 w 9635910"/>
                  <a:gd name="connsiteY11" fmla="*/ 1587500 h 6271005"/>
                  <a:gd name="connsiteX12" fmla="*/ 3059427 w 9635910"/>
                  <a:gd name="connsiteY12" fmla="*/ 762000 h 6271005"/>
                  <a:gd name="connsiteX13" fmla="*/ 4710427 w 9635910"/>
                  <a:gd name="connsiteY13" fmla="*/ 1663700 h 6271005"/>
                  <a:gd name="connsiteX14" fmla="*/ 6742427 w 9635910"/>
                  <a:gd name="connsiteY14" fmla="*/ 292100 h 6271005"/>
                  <a:gd name="connsiteX15" fmla="*/ 7161527 w 9635910"/>
                  <a:gd name="connsiteY15" fmla="*/ 1143000 h 6271005"/>
                  <a:gd name="connsiteX16" fmla="*/ 8609327 w 9635910"/>
                  <a:gd name="connsiteY16" fmla="*/ 304800 h 6271005"/>
                  <a:gd name="connsiteX17" fmla="*/ 8507727 w 9635910"/>
                  <a:gd name="connsiteY17" fmla="*/ 76200 h 6271005"/>
                  <a:gd name="connsiteX18" fmla="*/ 9053827 w 9635910"/>
                  <a:gd name="connsiteY18" fmla="*/ 50800 h 6271005"/>
                  <a:gd name="connsiteX19" fmla="*/ 9231627 w 9635910"/>
                  <a:gd name="connsiteY19" fmla="*/ 381000 h 6271005"/>
                  <a:gd name="connsiteX20" fmla="*/ 8901427 w 9635910"/>
                  <a:gd name="connsiteY20" fmla="*/ 609600 h 6271005"/>
                  <a:gd name="connsiteX21" fmla="*/ 9498327 w 9635910"/>
                  <a:gd name="connsiteY21" fmla="*/ 1206500 h 6271005"/>
                  <a:gd name="connsiteX22" fmla="*/ 8075927 w 9635910"/>
                  <a:gd name="connsiteY22" fmla="*/ 2667000 h 6271005"/>
                  <a:gd name="connsiteX23" fmla="*/ 6005827 w 9635910"/>
                  <a:gd name="connsiteY23" fmla="*/ 3797300 h 6271005"/>
                  <a:gd name="connsiteX24" fmla="*/ 5497827 w 9635910"/>
                  <a:gd name="connsiteY24" fmla="*/ 4356100 h 6271005"/>
                  <a:gd name="connsiteX25" fmla="*/ 5294627 w 9635910"/>
                  <a:gd name="connsiteY25" fmla="*/ 5067300 h 6271005"/>
                  <a:gd name="connsiteX26" fmla="*/ 4316727 w 9635910"/>
                  <a:gd name="connsiteY26" fmla="*/ 5448300 h 6271005"/>
                  <a:gd name="connsiteX0" fmla="*/ 4316727 w 9635910"/>
                  <a:gd name="connsiteY0" fmla="*/ 5448300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316727 w 9635910"/>
                  <a:gd name="connsiteY27" fmla="*/ 5448300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94627 w 9635910"/>
                  <a:gd name="connsiteY26" fmla="*/ 5067300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1090927 w 9635910"/>
                  <a:gd name="connsiteY11" fmla="*/ 1651000 h 6271005"/>
                  <a:gd name="connsiteX12" fmla="*/ 1471927 w 9635910"/>
                  <a:gd name="connsiteY12" fmla="*/ 1587500 h 6271005"/>
                  <a:gd name="connsiteX13" fmla="*/ 3059427 w 9635910"/>
                  <a:gd name="connsiteY13" fmla="*/ 762000 h 6271005"/>
                  <a:gd name="connsiteX14" fmla="*/ 4710427 w 9635910"/>
                  <a:gd name="connsiteY14" fmla="*/ 1663700 h 6271005"/>
                  <a:gd name="connsiteX15" fmla="*/ 6742427 w 9635910"/>
                  <a:gd name="connsiteY15" fmla="*/ 292100 h 6271005"/>
                  <a:gd name="connsiteX16" fmla="*/ 7161527 w 9635910"/>
                  <a:gd name="connsiteY16" fmla="*/ 1143000 h 6271005"/>
                  <a:gd name="connsiteX17" fmla="*/ 8609327 w 9635910"/>
                  <a:gd name="connsiteY17" fmla="*/ 304800 h 6271005"/>
                  <a:gd name="connsiteX18" fmla="*/ 8507727 w 9635910"/>
                  <a:gd name="connsiteY18" fmla="*/ 76200 h 6271005"/>
                  <a:gd name="connsiteX19" fmla="*/ 9053827 w 9635910"/>
                  <a:gd name="connsiteY19" fmla="*/ 50800 h 6271005"/>
                  <a:gd name="connsiteX20" fmla="*/ 9231627 w 9635910"/>
                  <a:gd name="connsiteY20" fmla="*/ 381000 h 6271005"/>
                  <a:gd name="connsiteX21" fmla="*/ 8901427 w 9635910"/>
                  <a:gd name="connsiteY21" fmla="*/ 609600 h 6271005"/>
                  <a:gd name="connsiteX22" fmla="*/ 9498327 w 9635910"/>
                  <a:gd name="connsiteY22" fmla="*/ 1206500 h 6271005"/>
                  <a:gd name="connsiteX23" fmla="*/ 8075927 w 9635910"/>
                  <a:gd name="connsiteY23" fmla="*/ 2667000 h 6271005"/>
                  <a:gd name="connsiteX24" fmla="*/ 6005827 w 9635910"/>
                  <a:gd name="connsiteY24" fmla="*/ 3797300 h 6271005"/>
                  <a:gd name="connsiteX25" fmla="*/ 5497827 w 9635910"/>
                  <a:gd name="connsiteY25" fmla="*/ 4356100 h 6271005"/>
                  <a:gd name="connsiteX26" fmla="*/ 5231374 w 9635910"/>
                  <a:gd name="connsiteY26" fmla="*/ 4971132 h 6271005"/>
                  <a:gd name="connsiteX27" fmla="*/ 4295270 w 9635910"/>
                  <a:gd name="connsiteY27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519427 w 9635910"/>
                  <a:gd name="connsiteY10" fmla="*/ 3111500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6005827 w 9635910"/>
                  <a:gd name="connsiteY25" fmla="*/ 3797300 h 6271005"/>
                  <a:gd name="connsiteX26" fmla="*/ 5497827 w 9635910"/>
                  <a:gd name="connsiteY26" fmla="*/ 4356100 h 6271005"/>
                  <a:gd name="connsiteX27" fmla="*/ 5231374 w 9635910"/>
                  <a:gd name="connsiteY27" fmla="*/ 4971132 h 6271005"/>
                  <a:gd name="connsiteX28" fmla="*/ 4295270 w 9635910"/>
                  <a:gd name="connsiteY28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319606 w 9635910"/>
                  <a:gd name="connsiteY25" fmla="*/ 2882900 h 6271005"/>
                  <a:gd name="connsiteX26" fmla="*/ 6005827 w 9635910"/>
                  <a:gd name="connsiteY26" fmla="*/ 3797300 h 6271005"/>
                  <a:gd name="connsiteX27" fmla="*/ 5497827 w 9635910"/>
                  <a:gd name="connsiteY27" fmla="*/ 4356100 h 6271005"/>
                  <a:gd name="connsiteX28" fmla="*/ 5231374 w 9635910"/>
                  <a:gd name="connsiteY28" fmla="*/ 4971132 h 6271005"/>
                  <a:gd name="connsiteX29" fmla="*/ 4295270 w 9635910"/>
                  <a:gd name="connsiteY29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319606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751654 w 9635910"/>
                  <a:gd name="connsiteY25" fmla="*/ 2738884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679646 w 9635910"/>
                  <a:gd name="connsiteY25" fmla="*/ 2666876 h 6271005"/>
                  <a:gd name="connsiteX26" fmla="*/ 7247598 w 9635910"/>
                  <a:gd name="connsiteY26" fmla="*/ 2882900 h 6271005"/>
                  <a:gd name="connsiteX27" fmla="*/ 6005827 w 9635910"/>
                  <a:gd name="connsiteY27" fmla="*/ 3797300 h 6271005"/>
                  <a:gd name="connsiteX28" fmla="*/ 5497827 w 9635910"/>
                  <a:gd name="connsiteY28" fmla="*/ 4356100 h 6271005"/>
                  <a:gd name="connsiteX29" fmla="*/ 5231374 w 9635910"/>
                  <a:gd name="connsiteY29" fmla="*/ 4971132 h 6271005"/>
                  <a:gd name="connsiteX30" fmla="*/ 4295270 w 9635910"/>
                  <a:gd name="connsiteY30" fmla="*/ 5331172 h 6271005"/>
                  <a:gd name="connsiteX0" fmla="*/ 4295270 w 9635910"/>
                  <a:gd name="connsiteY0" fmla="*/ 5331172 h 6271005"/>
                  <a:gd name="connsiteX1" fmla="*/ 3935230 w 9635910"/>
                  <a:gd name="connsiteY1" fmla="*/ 4971132 h 6271005"/>
                  <a:gd name="connsiteX2" fmla="*/ 3719206 w 9635910"/>
                  <a:gd name="connsiteY2" fmla="*/ 4755108 h 6271005"/>
                  <a:gd name="connsiteX3" fmla="*/ 2999126 w 9635910"/>
                  <a:gd name="connsiteY3" fmla="*/ 4899124 h 6271005"/>
                  <a:gd name="connsiteX4" fmla="*/ 2567078 w 9635910"/>
                  <a:gd name="connsiteY4" fmla="*/ 5043140 h 6271005"/>
                  <a:gd name="connsiteX5" fmla="*/ 1558966 w 9635910"/>
                  <a:gd name="connsiteY5" fmla="*/ 5547196 h 6271005"/>
                  <a:gd name="connsiteX6" fmla="*/ 240027 w 9635910"/>
                  <a:gd name="connsiteY6" fmla="*/ 6223000 h 6271005"/>
                  <a:gd name="connsiteX7" fmla="*/ 118806 w 9635910"/>
                  <a:gd name="connsiteY7" fmla="*/ 5835228 h 6271005"/>
                  <a:gd name="connsiteX8" fmla="*/ 838886 w 9635910"/>
                  <a:gd name="connsiteY8" fmla="*/ 4971132 h 6271005"/>
                  <a:gd name="connsiteX9" fmla="*/ 1649727 w 9635910"/>
                  <a:gd name="connsiteY9" fmla="*/ 3835400 h 6271005"/>
                  <a:gd name="connsiteX10" fmla="*/ 622862 w 9635910"/>
                  <a:gd name="connsiteY10" fmla="*/ 3170932 h 6271005"/>
                  <a:gd name="connsiteX11" fmla="*/ 694870 w 9635910"/>
                  <a:gd name="connsiteY11" fmla="*/ 2666876 h 6271005"/>
                  <a:gd name="connsiteX12" fmla="*/ 1090927 w 9635910"/>
                  <a:gd name="connsiteY12" fmla="*/ 1651000 h 6271005"/>
                  <a:gd name="connsiteX13" fmla="*/ 1471927 w 9635910"/>
                  <a:gd name="connsiteY13" fmla="*/ 1587500 h 6271005"/>
                  <a:gd name="connsiteX14" fmla="*/ 3059427 w 9635910"/>
                  <a:gd name="connsiteY14" fmla="*/ 762000 h 6271005"/>
                  <a:gd name="connsiteX15" fmla="*/ 4710427 w 9635910"/>
                  <a:gd name="connsiteY15" fmla="*/ 1663700 h 6271005"/>
                  <a:gd name="connsiteX16" fmla="*/ 6742427 w 9635910"/>
                  <a:gd name="connsiteY16" fmla="*/ 292100 h 6271005"/>
                  <a:gd name="connsiteX17" fmla="*/ 7161527 w 9635910"/>
                  <a:gd name="connsiteY17" fmla="*/ 1143000 h 6271005"/>
                  <a:gd name="connsiteX18" fmla="*/ 8609327 w 9635910"/>
                  <a:gd name="connsiteY18" fmla="*/ 304800 h 6271005"/>
                  <a:gd name="connsiteX19" fmla="*/ 8507727 w 9635910"/>
                  <a:gd name="connsiteY19" fmla="*/ 76200 h 6271005"/>
                  <a:gd name="connsiteX20" fmla="*/ 9053827 w 9635910"/>
                  <a:gd name="connsiteY20" fmla="*/ 50800 h 6271005"/>
                  <a:gd name="connsiteX21" fmla="*/ 9231627 w 9635910"/>
                  <a:gd name="connsiteY21" fmla="*/ 381000 h 6271005"/>
                  <a:gd name="connsiteX22" fmla="*/ 8901427 w 9635910"/>
                  <a:gd name="connsiteY22" fmla="*/ 609600 h 6271005"/>
                  <a:gd name="connsiteX23" fmla="*/ 9498327 w 9635910"/>
                  <a:gd name="connsiteY23" fmla="*/ 1206500 h 6271005"/>
                  <a:gd name="connsiteX24" fmla="*/ 8075927 w 9635910"/>
                  <a:gd name="connsiteY24" fmla="*/ 2667000 h 6271005"/>
                  <a:gd name="connsiteX25" fmla="*/ 7895670 w 9635910"/>
                  <a:gd name="connsiteY25" fmla="*/ 2666876 h 6271005"/>
                  <a:gd name="connsiteX26" fmla="*/ 7679646 w 9635910"/>
                  <a:gd name="connsiteY26" fmla="*/ 2666876 h 6271005"/>
                  <a:gd name="connsiteX27" fmla="*/ 7247598 w 9635910"/>
                  <a:gd name="connsiteY27" fmla="*/ 2882900 h 6271005"/>
                  <a:gd name="connsiteX28" fmla="*/ 6005827 w 9635910"/>
                  <a:gd name="connsiteY28" fmla="*/ 3797300 h 6271005"/>
                  <a:gd name="connsiteX29" fmla="*/ 5497827 w 9635910"/>
                  <a:gd name="connsiteY29" fmla="*/ 4356100 h 6271005"/>
                  <a:gd name="connsiteX30" fmla="*/ 5231374 w 9635910"/>
                  <a:gd name="connsiteY30" fmla="*/ 4971132 h 6271005"/>
                  <a:gd name="connsiteX31" fmla="*/ 4295270 w 9635910"/>
                  <a:gd name="connsiteY31" fmla="*/ 5331172 h 6271005"/>
                  <a:gd name="connsiteX0" fmla="*/ 4295270 w 9581944"/>
                  <a:gd name="connsiteY0" fmla="*/ 5331172 h 6271005"/>
                  <a:gd name="connsiteX1" fmla="*/ 3935230 w 9581944"/>
                  <a:gd name="connsiteY1" fmla="*/ 4971132 h 6271005"/>
                  <a:gd name="connsiteX2" fmla="*/ 3719206 w 9581944"/>
                  <a:gd name="connsiteY2" fmla="*/ 4755108 h 6271005"/>
                  <a:gd name="connsiteX3" fmla="*/ 2999126 w 9581944"/>
                  <a:gd name="connsiteY3" fmla="*/ 4899124 h 6271005"/>
                  <a:gd name="connsiteX4" fmla="*/ 2567078 w 9581944"/>
                  <a:gd name="connsiteY4" fmla="*/ 5043140 h 6271005"/>
                  <a:gd name="connsiteX5" fmla="*/ 1558966 w 9581944"/>
                  <a:gd name="connsiteY5" fmla="*/ 5547196 h 6271005"/>
                  <a:gd name="connsiteX6" fmla="*/ 240027 w 9581944"/>
                  <a:gd name="connsiteY6" fmla="*/ 6223000 h 6271005"/>
                  <a:gd name="connsiteX7" fmla="*/ 118806 w 9581944"/>
                  <a:gd name="connsiteY7" fmla="*/ 5835228 h 6271005"/>
                  <a:gd name="connsiteX8" fmla="*/ 838886 w 9581944"/>
                  <a:gd name="connsiteY8" fmla="*/ 4971132 h 6271005"/>
                  <a:gd name="connsiteX9" fmla="*/ 1649727 w 9581944"/>
                  <a:gd name="connsiteY9" fmla="*/ 3835400 h 6271005"/>
                  <a:gd name="connsiteX10" fmla="*/ 622862 w 9581944"/>
                  <a:gd name="connsiteY10" fmla="*/ 3170932 h 6271005"/>
                  <a:gd name="connsiteX11" fmla="*/ 694870 w 9581944"/>
                  <a:gd name="connsiteY11" fmla="*/ 2666876 h 6271005"/>
                  <a:gd name="connsiteX12" fmla="*/ 1090927 w 9581944"/>
                  <a:gd name="connsiteY12" fmla="*/ 1651000 h 6271005"/>
                  <a:gd name="connsiteX13" fmla="*/ 1471927 w 9581944"/>
                  <a:gd name="connsiteY13" fmla="*/ 1587500 h 6271005"/>
                  <a:gd name="connsiteX14" fmla="*/ 3059427 w 9581944"/>
                  <a:gd name="connsiteY14" fmla="*/ 762000 h 6271005"/>
                  <a:gd name="connsiteX15" fmla="*/ 4710427 w 9581944"/>
                  <a:gd name="connsiteY15" fmla="*/ 1663700 h 6271005"/>
                  <a:gd name="connsiteX16" fmla="*/ 6742427 w 9581944"/>
                  <a:gd name="connsiteY16" fmla="*/ 292100 h 6271005"/>
                  <a:gd name="connsiteX17" fmla="*/ 7161527 w 9581944"/>
                  <a:gd name="connsiteY17" fmla="*/ 1143000 h 6271005"/>
                  <a:gd name="connsiteX18" fmla="*/ 8609327 w 9581944"/>
                  <a:gd name="connsiteY18" fmla="*/ 304800 h 6271005"/>
                  <a:gd name="connsiteX19" fmla="*/ 8507727 w 9581944"/>
                  <a:gd name="connsiteY19" fmla="*/ 76200 h 6271005"/>
                  <a:gd name="connsiteX20" fmla="*/ 9053827 w 9581944"/>
                  <a:gd name="connsiteY20" fmla="*/ 50800 h 6271005"/>
                  <a:gd name="connsiteX21" fmla="*/ 9231627 w 9581944"/>
                  <a:gd name="connsiteY21" fmla="*/ 381000 h 6271005"/>
                  <a:gd name="connsiteX22" fmla="*/ 8901427 w 9581944"/>
                  <a:gd name="connsiteY22" fmla="*/ 609600 h 6271005"/>
                  <a:gd name="connsiteX23" fmla="*/ 9498327 w 9581944"/>
                  <a:gd name="connsiteY23" fmla="*/ 1206500 h 6271005"/>
                  <a:gd name="connsiteX24" fmla="*/ 8399726 w 9581944"/>
                  <a:gd name="connsiteY24" fmla="*/ 2378844 h 6271005"/>
                  <a:gd name="connsiteX25" fmla="*/ 7895670 w 9581944"/>
                  <a:gd name="connsiteY25" fmla="*/ 2666876 h 6271005"/>
                  <a:gd name="connsiteX26" fmla="*/ 7679646 w 9581944"/>
                  <a:gd name="connsiteY26" fmla="*/ 2666876 h 6271005"/>
                  <a:gd name="connsiteX27" fmla="*/ 7247598 w 9581944"/>
                  <a:gd name="connsiteY27" fmla="*/ 2882900 h 6271005"/>
                  <a:gd name="connsiteX28" fmla="*/ 6005827 w 9581944"/>
                  <a:gd name="connsiteY28" fmla="*/ 3797300 h 6271005"/>
                  <a:gd name="connsiteX29" fmla="*/ 5497827 w 9581944"/>
                  <a:gd name="connsiteY29" fmla="*/ 4356100 h 6271005"/>
                  <a:gd name="connsiteX30" fmla="*/ 5231374 w 9581944"/>
                  <a:gd name="connsiteY30" fmla="*/ 4971132 h 6271005"/>
                  <a:gd name="connsiteX31" fmla="*/ 4295270 w 9581944"/>
                  <a:gd name="connsiteY31" fmla="*/ 5331172 h 6271005"/>
                  <a:gd name="connsiteX0" fmla="*/ 4295270 w 9642343"/>
                  <a:gd name="connsiteY0" fmla="*/ 5331172 h 6271005"/>
                  <a:gd name="connsiteX1" fmla="*/ 3935230 w 9642343"/>
                  <a:gd name="connsiteY1" fmla="*/ 4971132 h 6271005"/>
                  <a:gd name="connsiteX2" fmla="*/ 3719206 w 9642343"/>
                  <a:gd name="connsiteY2" fmla="*/ 4755108 h 6271005"/>
                  <a:gd name="connsiteX3" fmla="*/ 2999126 w 9642343"/>
                  <a:gd name="connsiteY3" fmla="*/ 4899124 h 6271005"/>
                  <a:gd name="connsiteX4" fmla="*/ 2567078 w 9642343"/>
                  <a:gd name="connsiteY4" fmla="*/ 5043140 h 6271005"/>
                  <a:gd name="connsiteX5" fmla="*/ 1558966 w 9642343"/>
                  <a:gd name="connsiteY5" fmla="*/ 5547196 h 6271005"/>
                  <a:gd name="connsiteX6" fmla="*/ 240027 w 9642343"/>
                  <a:gd name="connsiteY6" fmla="*/ 6223000 h 6271005"/>
                  <a:gd name="connsiteX7" fmla="*/ 118806 w 9642343"/>
                  <a:gd name="connsiteY7" fmla="*/ 5835228 h 6271005"/>
                  <a:gd name="connsiteX8" fmla="*/ 838886 w 9642343"/>
                  <a:gd name="connsiteY8" fmla="*/ 4971132 h 6271005"/>
                  <a:gd name="connsiteX9" fmla="*/ 1649727 w 9642343"/>
                  <a:gd name="connsiteY9" fmla="*/ 3835400 h 6271005"/>
                  <a:gd name="connsiteX10" fmla="*/ 622862 w 9642343"/>
                  <a:gd name="connsiteY10" fmla="*/ 3170932 h 6271005"/>
                  <a:gd name="connsiteX11" fmla="*/ 694870 w 9642343"/>
                  <a:gd name="connsiteY11" fmla="*/ 2666876 h 6271005"/>
                  <a:gd name="connsiteX12" fmla="*/ 1090927 w 9642343"/>
                  <a:gd name="connsiteY12" fmla="*/ 1651000 h 6271005"/>
                  <a:gd name="connsiteX13" fmla="*/ 1471927 w 9642343"/>
                  <a:gd name="connsiteY13" fmla="*/ 1587500 h 6271005"/>
                  <a:gd name="connsiteX14" fmla="*/ 3059427 w 9642343"/>
                  <a:gd name="connsiteY14" fmla="*/ 762000 h 6271005"/>
                  <a:gd name="connsiteX15" fmla="*/ 4710427 w 9642343"/>
                  <a:gd name="connsiteY15" fmla="*/ 1663700 h 6271005"/>
                  <a:gd name="connsiteX16" fmla="*/ 6742427 w 9642343"/>
                  <a:gd name="connsiteY16" fmla="*/ 292100 h 6271005"/>
                  <a:gd name="connsiteX17" fmla="*/ 7161527 w 9642343"/>
                  <a:gd name="connsiteY17" fmla="*/ 1143000 h 6271005"/>
                  <a:gd name="connsiteX18" fmla="*/ 8609327 w 9642343"/>
                  <a:gd name="connsiteY18" fmla="*/ 304800 h 6271005"/>
                  <a:gd name="connsiteX19" fmla="*/ 8507727 w 9642343"/>
                  <a:gd name="connsiteY19" fmla="*/ 76200 h 6271005"/>
                  <a:gd name="connsiteX20" fmla="*/ 9053827 w 9642343"/>
                  <a:gd name="connsiteY20" fmla="*/ 50800 h 6271005"/>
                  <a:gd name="connsiteX21" fmla="*/ 9231627 w 9642343"/>
                  <a:gd name="connsiteY21" fmla="*/ 381000 h 6271005"/>
                  <a:gd name="connsiteX22" fmla="*/ 8901427 w 9642343"/>
                  <a:gd name="connsiteY22" fmla="*/ 609600 h 6271005"/>
                  <a:gd name="connsiteX23" fmla="*/ 9263822 w 9642343"/>
                  <a:gd name="connsiteY23" fmla="*/ 938684 h 6271005"/>
                  <a:gd name="connsiteX24" fmla="*/ 9498327 w 9642343"/>
                  <a:gd name="connsiteY24" fmla="*/ 1206500 h 6271005"/>
                  <a:gd name="connsiteX25" fmla="*/ 8399726 w 9642343"/>
                  <a:gd name="connsiteY25" fmla="*/ 2378844 h 6271005"/>
                  <a:gd name="connsiteX26" fmla="*/ 7895670 w 9642343"/>
                  <a:gd name="connsiteY26" fmla="*/ 2666876 h 6271005"/>
                  <a:gd name="connsiteX27" fmla="*/ 7679646 w 9642343"/>
                  <a:gd name="connsiteY27" fmla="*/ 2666876 h 6271005"/>
                  <a:gd name="connsiteX28" fmla="*/ 7247598 w 9642343"/>
                  <a:gd name="connsiteY28" fmla="*/ 2882900 h 6271005"/>
                  <a:gd name="connsiteX29" fmla="*/ 6005827 w 9642343"/>
                  <a:gd name="connsiteY29" fmla="*/ 3797300 h 6271005"/>
                  <a:gd name="connsiteX30" fmla="*/ 5497827 w 9642343"/>
                  <a:gd name="connsiteY30" fmla="*/ 4356100 h 6271005"/>
                  <a:gd name="connsiteX31" fmla="*/ 5231374 w 9642343"/>
                  <a:gd name="connsiteY31" fmla="*/ 4971132 h 6271005"/>
                  <a:gd name="connsiteX32" fmla="*/ 4295270 w 9642343"/>
                  <a:gd name="connsiteY32" fmla="*/ 5331172 h 6271005"/>
                  <a:gd name="connsiteX0" fmla="*/ 4295270 w 9551854"/>
                  <a:gd name="connsiteY0" fmla="*/ 5331172 h 6271005"/>
                  <a:gd name="connsiteX1" fmla="*/ 3935230 w 9551854"/>
                  <a:gd name="connsiteY1" fmla="*/ 4971132 h 6271005"/>
                  <a:gd name="connsiteX2" fmla="*/ 3719206 w 9551854"/>
                  <a:gd name="connsiteY2" fmla="*/ 4755108 h 6271005"/>
                  <a:gd name="connsiteX3" fmla="*/ 2999126 w 9551854"/>
                  <a:gd name="connsiteY3" fmla="*/ 4899124 h 6271005"/>
                  <a:gd name="connsiteX4" fmla="*/ 2567078 w 9551854"/>
                  <a:gd name="connsiteY4" fmla="*/ 5043140 h 6271005"/>
                  <a:gd name="connsiteX5" fmla="*/ 1558966 w 9551854"/>
                  <a:gd name="connsiteY5" fmla="*/ 5547196 h 6271005"/>
                  <a:gd name="connsiteX6" fmla="*/ 240027 w 9551854"/>
                  <a:gd name="connsiteY6" fmla="*/ 6223000 h 6271005"/>
                  <a:gd name="connsiteX7" fmla="*/ 118806 w 9551854"/>
                  <a:gd name="connsiteY7" fmla="*/ 5835228 h 6271005"/>
                  <a:gd name="connsiteX8" fmla="*/ 838886 w 9551854"/>
                  <a:gd name="connsiteY8" fmla="*/ 4971132 h 6271005"/>
                  <a:gd name="connsiteX9" fmla="*/ 1649727 w 9551854"/>
                  <a:gd name="connsiteY9" fmla="*/ 3835400 h 6271005"/>
                  <a:gd name="connsiteX10" fmla="*/ 622862 w 9551854"/>
                  <a:gd name="connsiteY10" fmla="*/ 3170932 h 6271005"/>
                  <a:gd name="connsiteX11" fmla="*/ 694870 w 9551854"/>
                  <a:gd name="connsiteY11" fmla="*/ 2666876 h 6271005"/>
                  <a:gd name="connsiteX12" fmla="*/ 1090927 w 9551854"/>
                  <a:gd name="connsiteY12" fmla="*/ 1651000 h 6271005"/>
                  <a:gd name="connsiteX13" fmla="*/ 1471927 w 9551854"/>
                  <a:gd name="connsiteY13" fmla="*/ 1587500 h 6271005"/>
                  <a:gd name="connsiteX14" fmla="*/ 3059427 w 9551854"/>
                  <a:gd name="connsiteY14" fmla="*/ 762000 h 6271005"/>
                  <a:gd name="connsiteX15" fmla="*/ 4710427 w 9551854"/>
                  <a:gd name="connsiteY15" fmla="*/ 1663700 h 6271005"/>
                  <a:gd name="connsiteX16" fmla="*/ 6742427 w 9551854"/>
                  <a:gd name="connsiteY16" fmla="*/ 292100 h 6271005"/>
                  <a:gd name="connsiteX17" fmla="*/ 7161527 w 9551854"/>
                  <a:gd name="connsiteY17" fmla="*/ 1143000 h 6271005"/>
                  <a:gd name="connsiteX18" fmla="*/ 8609327 w 9551854"/>
                  <a:gd name="connsiteY18" fmla="*/ 304800 h 6271005"/>
                  <a:gd name="connsiteX19" fmla="*/ 8507727 w 9551854"/>
                  <a:gd name="connsiteY19" fmla="*/ 76200 h 6271005"/>
                  <a:gd name="connsiteX20" fmla="*/ 9053827 w 9551854"/>
                  <a:gd name="connsiteY20" fmla="*/ 50800 h 6271005"/>
                  <a:gd name="connsiteX21" fmla="*/ 9231627 w 9551854"/>
                  <a:gd name="connsiteY21" fmla="*/ 381000 h 6271005"/>
                  <a:gd name="connsiteX22" fmla="*/ 8901427 w 9551854"/>
                  <a:gd name="connsiteY22" fmla="*/ 609600 h 6271005"/>
                  <a:gd name="connsiteX23" fmla="*/ 9263822 w 9551854"/>
                  <a:gd name="connsiteY23" fmla="*/ 938684 h 6271005"/>
                  <a:gd name="connsiteX24" fmla="*/ 9407838 w 9551854"/>
                  <a:gd name="connsiteY24" fmla="*/ 1298724 h 6271005"/>
                  <a:gd name="connsiteX25" fmla="*/ 8399726 w 9551854"/>
                  <a:gd name="connsiteY25" fmla="*/ 2378844 h 6271005"/>
                  <a:gd name="connsiteX26" fmla="*/ 7895670 w 9551854"/>
                  <a:gd name="connsiteY26" fmla="*/ 2666876 h 6271005"/>
                  <a:gd name="connsiteX27" fmla="*/ 7679646 w 9551854"/>
                  <a:gd name="connsiteY27" fmla="*/ 2666876 h 6271005"/>
                  <a:gd name="connsiteX28" fmla="*/ 7247598 w 9551854"/>
                  <a:gd name="connsiteY28" fmla="*/ 2882900 h 6271005"/>
                  <a:gd name="connsiteX29" fmla="*/ 6005827 w 9551854"/>
                  <a:gd name="connsiteY29" fmla="*/ 3797300 h 6271005"/>
                  <a:gd name="connsiteX30" fmla="*/ 5497827 w 9551854"/>
                  <a:gd name="connsiteY30" fmla="*/ 4356100 h 6271005"/>
                  <a:gd name="connsiteX31" fmla="*/ 5231374 w 9551854"/>
                  <a:gd name="connsiteY31" fmla="*/ 4971132 h 6271005"/>
                  <a:gd name="connsiteX32" fmla="*/ 4295270 w 9551854"/>
                  <a:gd name="connsiteY32" fmla="*/ 5331172 h 6271005"/>
                  <a:gd name="connsiteX0" fmla="*/ 4295270 w 9407838"/>
                  <a:gd name="connsiteY0" fmla="*/ 5331172 h 6271005"/>
                  <a:gd name="connsiteX1" fmla="*/ 3935230 w 9407838"/>
                  <a:gd name="connsiteY1" fmla="*/ 4971132 h 6271005"/>
                  <a:gd name="connsiteX2" fmla="*/ 3719206 w 9407838"/>
                  <a:gd name="connsiteY2" fmla="*/ 4755108 h 6271005"/>
                  <a:gd name="connsiteX3" fmla="*/ 2999126 w 9407838"/>
                  <a:gd name="connsiteY3" fmla="*/ 4899124 h 6271005"/>
                  <a:gd name="connsiteX4" fmla="*/ 2567078 w 9407838"/>
                  <a:gd name="connsiteY4" fmla="*/ 5043140 h 6271005"/>
                  <a:gd name="connsiteX5" fmla="*/ 1558966 w 9407838"/>
                  <a:gd name="connsiteY5" fmla="*/ 5547196 h 6271005"/>
                  <a:gd name="connsiteX6" fmla="*/ 240027 w 9407838"/>
                  <a:gd name="connsiteY6" fmla="*/ 6223000 h 6271005"/>
                  <a:gd name="connsiteX7" fmla="*/ 118806 w 9407838"/>
                  <a:gd name="connsiteY7" fmla="*/ 5835228 h 6271005"/>
                  <a:gd name="connsiteX8" fmla="*/ 838886 w 9407838"/>
                  <a:gd name="connsiteY8" fmla="*/ 4971132 h 6271005"/>
                  <a:gd name="connsiteX9" fmla="*/ 1649727 w 9407838"/>
                  <a:gd name="connsiteY9" fmla="*/ 3835400 h 6271005"/>
                  <a:gd name="connsiteX10" fmla="*/ 622862 w 9407838"/>
                  <a:gd name="connsiteY10" fmla="*/ 3170932 h 6271005"/>
                  <a:gd name="connsiteX11" fmla="*/ 694870 w 9407838"/>
                  <a:gd name="connsiteY11" fmla="*/ 2666876 h 6271005"/>
                  <a:gd name="connsiteX12" fmla="*/ 1090927 w 9407838"/>
                  <a:gd name="connsiteY12" fmla="*/ 1651000 h 6271005"/>
                  <a:gd name="connsiteX13" fmla="*/ 1471927 w 9407838"/>
                  <a:gd name="connsiteY13" fmla="*/ 1587500 h 6271005"/>
                  <a:gd name="connsiteX14" fmla="*/ 3059427 w 9407838"/>
                  <a:gd name="connsiteY14" fmla="*/ 762000 h 6271005"/>
                  <a:gd name="connsiteX15" fmla="*/ 4710427 w 9407838"/>
                  <a:gd name="connsiteY15" fmla="*/ 1663700 h 6271005"/>
                  <a:gd name="connsiteX16" fmla="*/ 6742427 w 9407838"/>
                  <a:gd name="connsiteY16" fmla="*/ 292100 h 6271005"/>
                  <a:gd name="connsiteX17" fmla="*/ 7161527 w 9407838"/>
                  <a:gd name="connsiteY17" fmla="*/ 1143000 h 6271005"/>
                  <a:gd name="connsiteX18" fmla="*/ 8609327 w 9407838"/>
                  <a:gd name="connsiteY18" fmla="*/ 304800 h 6271005"/>
                  <a:gd name="connsiteX19" fmla="*/ 8507727 w 9407838"/>
                  <a:gd name="connsiteY19" fmla="*/ 76200 h 6271005"/>
                  <a:gd name="connsiteX20" fmla="*/ 9053827 w 9407838"/>
                  <a:gd name="connsiteY20" fmla="*/ 50800 h 6271005"/>
                  <a:gd name="connsiteX21" fmla="*/ 9231627 w 9407838"/>
                  <a:gd name="connsiteY21" fmla="*/ 381000 h 6271005"/>
                  <a:gd name="connsiteX22" fmla="*/ 8901427 w 9407838"/>
                  <a:gd name="connsiteY22" fmla="*/ 609600 h 6271005"/>
                  <a:gd name="connsiteX23" fmla="*/ 9263822 w 9407838"/>
                  <a:gd name="connsiteY23" fmla="*/ 938684 h 6271005"/>
                  <a:gd name="connsiteX24" fmla="*/ 9263822 w 9407838"/>
                  <a:gd name="connsiteY24" fmla="*/ 1370732 h 6271005"/>
                  <a:gd name="connsiteX25" fmla="*/ 8399726 w 9407838"/>
                  <a:gd name="connsiteY25" fmla="*/ 2378844 h 6271005"/>
                  <a:gd name="connsiteX26" fmla="*/ 7895670 w 9407838"/>
                  <a:gd name="connsiteY26" fmla="*/ 2666876 h 6271005"/>
                  <a:gd name="connsiteX27" fmla="*/ 7679646 w 9407838"/>
                  <a:gd name="connsiteY27" fmla="*/ 2666876 h 6271005"/>
                  <a:gd name="connsiteX28" fmla="*/ 7247598 w 9407838"/>
                  <a:gd name="connsiteY28" fmla="*/ 2882900 h 6271005"/>
                  <a:gd name="connsiteX29" fmla="*/ 6005827 w 9407838"/>
                  <a:gd name="connsiteY29" fmla="*/ 3797300 h 6271005"/>
                  <a:gd name="connsiteX30" fmla="*/ 5497827 w 9407838"/>
                  <a:gd name="connsiteY30" fmla="*/ 4356100 h 6271005"/>
                  <a:gd name="connsiteX31" fmla="*/ 5231374 w 9407838"/>
                  <a:gd name="connsiteY31" fmla="*/ 4971132 h 6271005"/>
                  <a:gd name="connsiteX32" fmla="*/ 4295270 w 9407838"/>
                  <a:gd name="connsiteY32" fmla="*/ 5331172 h 627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07838" h="6271005">
                    <a:moveTo>
                      <a:pt x="4295270" y="5331172"/>
                    </a:moveTo>
                    <a:cubicBezTo>
                      <a:pt x="4079246" y="5331172"/>
                      <a:pt x="4041063" y="5098132"/>
                      <a:pt x="3935230" y="4971132"/>
                    </a:cubicBezTo>
                    <a:cubicBezTo>
                      <a:pt x="3867496" y="4846249"/>
                      <a:pt x="3875223" y="4767109"/>
                      <a:pt x="3719206" y="4755108"/>
                    </a:cubicBezTo>
                    <a:cubicBezTo>
                      <a:pt x="3563189" y="4743107"/>
                      <a:pt x="3191147" y="4851119"/>
                      <a:pt x="2999126" y="4899124"/>
                    </a:cubicBezTo>
                    <a:cubicBezTo>
                      <a:pt x="2807105" y="4947129"/>
                      <a:pt x="2711094" y="4995135"/>
                      <a:pt x="2567078" y="5043140"/>
                    </a:cubicBezTo>
                    <a:cubicBezTo>
                      <a:pt x="2327051" y="5151152"/>
                      <a:pt x="1946808" y="5350553"/>
                      <a:pt x="1558966" y="5547196"/>
                    </a:cubicBezTo>
                    <a:cubicBezTo>
                      <a:pt x="1171124" y="5743839"/>
                      <a:pt x="480054" y="6174995"/>
                      <a:pt x="240027" y="6223000"/>
                    </a:cubicBezTo>
                    <a:cubicBezTo>
                      <a:pt x="0" y="6271005"/>
                      <a:pt x="18996" y="6043873"/>
                      <a:pt x="118806" y="5835228"/>
                    </a:cubicBezTo>
                    <a:cubicBezTo>
                      <a:pt x="218616" y="5626583"/>
                      <a:pt x="614519" y="5292865"/>
                      <a:pt x="838886" y="4971132"/>
                    </a:cubicBezTo>
                    <a:cubicBezTo>
                      <a:pt x="1073836" y="4573199"/>
                      <a:pt x="1685731" y="4135433"/>
                      <a:pt x="1649727" y="3835400"/>
                    </a:cubicBezTo>
                    <a:cubicBezTo>
                      <a:pt x="1613723" y="3535367"/>
                      <a:pt x="782005" y="3365686"/>
                      <a:pt x="622862" y="3170932"/>
                    </a:cubicBezTo>
                    <a:cubicBezTo>
                      <a:pt x="463719" y="2976178"/>
                      <a:pt x="616859" y="2920198"/>
                      <a:pt x="694870" y="2666876"/>
                    </a:cubicBezTo>
                    <a:cubicBezTo>
                      <a:pt x="772881" y="2413554"/>
                      <a:pt x="961418" y="1830896"/>
                      <a:pt x="1090927" y="1651000"/>
                    </a:cubicBezTo>
                    <a:cubicBezTo>
                      <a:pt x="1220436" y="1471104"/>
                      <a:pt x="1143844" y="1735667"/>
                      <a:pt x="1471927" y="1587500"/>
                    </a:cubicBezTo>
                    <a:cubicBezTo>
                      <a:pt x="1800010" y="1439333"/>
                      <a:pt x="2519677" y="749300"/>
                      <a:pt x="3059427" y="762000"/>
                    </a:cubicBezTo>
                    <a:cubicBezTo>
                      <a:pt x="3599177" y="774700"/>
                      <a:pt x="4096594" y="1742017"/>
                      <a:pt x="4710427" y="1663700"/>
                    </a:cubicBezTo>
                    <a:cubicBezTo>
                      <a:pt x="5324260" y="1585383"/>
                      <a:pt x="6333910" y="378883"/>
                      <a:pt x="6742427" y="292100"/>
                    </a:cubicBezTo>
                    <a:cubicBezTo>
                      <a:pt x="7150944" y="205317"/>
                      <a:pt x="6850377" y="1140883"/>
                      <a:pt x="7161527" y="1143000"/>
                    </a:cubicBezTo>
                    <a:cubicBezTo>
                      <a:pt x="7472677" y="1145117"/>
                      <a:pt x="8384960" y="482600"/>
                      <a:pt x="8609327" y="304800"/>
                    </a:cubicBezTo>
                    <a:cubicBezTo>
                      <a:pt x="8833694" y="127000"/>
                      <a:pt x="8433644" y="118533"/>
                      <a:pt x="8507727" y="76200"/>
                    </a:cubicBezTo>
                    <a:cubicBezTo>
                      <a:pt x="8581810" y="33867"/>
                      <a:pt x="8933177" y="0"/>
                      <a:pt x="9053827" y="50800"/>
                    </a:cubicBezTo>
                    <a:cubicBezTo>
                      <a:pt x="9174477" y="101600"/>
                      <a:pt x="9257027" y="287867"/>
                      <a:pt x="9231627" y="381000"/>
                    </a:cubicBezTo>
                    <a:cubicBezTo>
                      <a:pt x="9206227" y="474133"/>
                      <a:pt x="8896061" y="516653"/>
                      <a:pt x="8901427" y="609600"/>
                    </a:cubicBezTo>
                    <a:cubicBezTo>
                      <a:pt x="8906793" y="702547"/>
                      <a:pt x="9203423" y="811829"/>
                      <a:pt x="9263822" y="938684"/>
                    </a:cubicBezTo>
                    <a:cubicBezTo>
                      <a:pt x="9324221" y="1065539"/>
                      <a:pt x="9407838" y="1130705"/>
                      <a:pt x="9263822" y="1370732"/>
                    </a:cubicBezTo>
                    <a:cubicBezTo>
                      <a:pt x="9119806" y="1610759"/>
                      <a:pt x="8627751" y="2162820"/>
                      <a:pt x="8399726" y="2378844"/>
                    </a:cubicBezTo>
                    <a:cubicBezTo>
                      <a:pt x="8171701" y="2594868"/>
                      <a:pt x="8015683" y="2618871"/>
                      <a:pt x="7895670" y="2666876"/>
                    </a:cubicBezTo>
                    <a:cubicBezTo>
                      <a:pt x="7775657" y="2714881"/>
                      <a:pt x="7787658" y="2630872"/>
                      <a:pt x="7679646" y="2666876"/>
                    </a:cubicBezTo>
                    <a:cubicBezTo>
                      <a:pt x="7571634" y="2702880"/>
                      <a:pt x="7526568" y="2694496"/>
                      <a:pt x="7247598" y="2882900"/>
                    </a:cubicBezTo>
                    <a:cubicBezTo>
                      <a:pt x="6968628" y="3071304"/>
                      <a:pt x="6297456" y="3551767"/>
                      <a:pt x="6005827" y="3797300"/>
                    </a:cubicBezTo>
                    <a:cubicBezTo>
                      <a:pt x="5714199" y="4042833"/>
                      <a:pt x="5626902" y="4160461"/>
                      <a:pt x="5497827" y="4356100"/>
                    </a:cubicBezTo>
                    <a:cubicBezTo>
                      <a:pt x="5368752" y="4551739"/>
                      <a:pt x="5431800" y="4808620"/>
                      <a:pt x="5231374" y="4971132"/>
                    </a:cubicBezTo>
                    <a:cubicBezTo>
                      <a:pt x="5030948" y="5133644"/>
                      <a:pt x="4511294" y="5331172"/>
                      <a:pt x="4295270" y="533117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279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4" name="Group 237"/>
            <p:cNvGrpSpPr>
              <a:grpSpLocks/>
            </p:cNvGrpSpPr>
            <p:nvPr/>
          </p:nvGrpSpPr>
          <p:grpSpPr bwMode="auto">
            <a:xfrm>
              <a:off x="9676090" y="8064321"/>
              <a:ext cx="498667" cy="390525"/>
              <a:chOff x="399" y="2012"/>
              <a:chExt cx="475" cy="312"/>
            </a:xfrm>
          </p:grpSpPr>
          <p:sp>
            <p:nvSpPr>
              <p:cNvPr id="48" name="AutoShape 238"/>
              <p:cNvSpPr>
                <a:spLocks noChangeArrowheads="1"/>
              </p:cNvSpPr>
              <p:nvPr/>
            </p:nvSpPr>
            <p:spPr bwMode="auto">
              <a:xfrm rot="-5400000">
                <a:off x="486" y="1937"/>
                <a:ext cx="180" cy="3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60 w 21600"/>
                  <a:gd name="T13" fmla="*/ 4530 h 21600"/>
                  <a:gd name="T14" fmla="*/ 17160 w 21600"/>
                  <a:gd name="T15" fmla="*/ 170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65012" tIns="32514" rIns="65012" bIns="32514" anchor="ctr"/>
              <a:lstStyle/>
              <a:p>
                <a:endParaRPr lang="ru-RU"/>
              </a:p>
            </p:txBody>
          </p:sp>
          <p:sp>
            <p:nvSpPr>
              <p:cNvPr id="49" name="Text Box 239"/>
              <p:cNvSpPr txBox="1">
                <a:spLocks noChangeArrowheads="1"/>
              </p:cNvSpPr>
              <p:nvPr/>
            </p:nvSpPr>
            <p:spPr bwMode="auto">
              <a:xfrm>
                <a:off x="399" y="2016"/>
                <a:ext cx="47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5005" tIns="32509" rIns="65005" bIns="32509">
                <a:spAutoFit/>
              </a:bodyPr>
              <a:lstStyle/>
              <a:p>
                <a:pPr defTabSz="912813"/>
                <a:r>
                  <a:rPr lang="ru-RU" sz="800" dirty="0" smtClean="0">
                    <a:solidFill>
                      <a:schemeClr val="bg1"/>
                    </a:solidFill>
                  </a:rPr>
                  <a:t>ПЧ-136</a:t>
                </a:r>
                <a:endParaRPr lang="ru-RU" sz="800" dirty="0"/>
              </a:p>
            </p:txBody>
          </p:sp>
          <p:sp>
            <p:nvSpPr>
              <p:cNvPr id="50" name="Line 240"/>
              <p:cNvSpPr>
                <a:spLocks noChangeShapeType="1"/>
              </p:cNvSpPr>
              <p:nvPr/>
            </p:nvSpPr>
            <p:spPr bwMode="auto">
              <a:xfrm>
                <a:off x="421" y="2186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D2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" name="TextBox 94"/>
            <p:cNvSpPr txBox="1">
              <a:spLocks noChangeArrowheads="1"/>
            </p:cNvSpPr>
            <p:nvPr/>
          </p:nvSpPr>
          <p:spPr bwMode="auto">
            <a:xfrm>
              <a:off x="8881186" y="8569146"/>
              <a:ext cx="1612110" cy="621664"/>
            </a:xfrm>
            <a:prstGeom prst="rect">
              <a:avLst/>
            </a:prstGeom>
            <a:solidFill>
              <a:srgbClr val="404040">
                <a:alpha val="36078"/>
              </a:srgbClr>
            </a:solidFill>
            <a:ln w="34925">
              <a:solidFill>
                <a:srgbClr val="666666"/>
              </a:solidFill>
              <a:miter lim="800000"/>
              <a:headEnd/>
              <a:tailEnd/>
            </a:ln>
          </p:spPr>
          <p:txBody>
            <a:bodyPr lIns="127968" tIns="63986" rIns="127968" bIns="63986">
              <a:spAutoFit/>
            </a:bodyPr>
            <a:lstStyle/>
            <a:p>
              <a:pPr algn="ctr" defTabSz="912813"/>
              <a:r>
                <a:rPr lang="ru-RU" sz="1100" dirty="0" smtClean="0"/>
                <a:t>ПЧ</a:t>
              </a:r>
              <a:r>
                <a:rPr lang="ru-RU" sz="1100" dirty="0" smtClean="0">
                  <a:latin typeface="Times New Roman" pitchFamily="18" charset="0"/>
                </a:rPr>
                <a:t>-136</a:t>
              </a:r>
            </a:p>
            <a:p>
              <a:pPr algn="ctr" defTabSz="912813"/>
              <a:r>
                <a:rPr lang="ru-RU" sz="1100" i="1" dirty="0" smtClean="0">
                  <a:latin typeface="Times New Roman" pitchFamily="18" charset="0"/>
                </a:rPr>
                <a:t> </a:t>
              </a:r>
              <a:r>
                <a:rPr lang="ru-RU" sz="1000" i="1" dirty="0" smtClean="0"/>
                <a:t>Расстояние</a:t>
              </a:r>
              <a:r>
                <a:rPr lang="ru-RU" sz="1000" i="1" dirty="0" smtClean="0">
                  <a:latin typeface="Calibri" pitchFamily="34" charset="0"/>
                </a:rPr>
                <a:t> – 14</a:t>
              </a:r>
              <a:r>
                <a:rPr lang="ru-RU" sz="1000" i="1" dirty="0" smtClean="0"/>
                <a:t>км</a:t>
              </a:r>
              <a:r>
                <a:rPr lang="ru-RU" sz="1000" i="1" dirty="0" smtClean="0">
                  <a:latin typeface="Calibri" pitchFamily="34" charset="0"/>
                </a:rPr>
                <a:t>,</a:t>
              </a:r>
            </a:p>
            <a:p>
              <a:pPr algn="ctr" defTabSz="912813"/>
              <a:r>
                <a:rPr lang="ru-RU" sz="1000" i="1" dirty="0" smtClean="0"/>
                <a:t>Н.п. </a:t>
              </a:r>
              <a:r>
                <a:rPr lang="ru-RU" sz="1000" i="1" dirty="0" err="1" smtClean="0"/>
                <a:t>Тальцы</a:t>
              </a:r>
              <a:endParaRPr lang="ru-RU" sz="1000" dirty="0"/>
            </a:p>
          </p:txBody>
        </p:sp>
        <p:sp>
          <p:nvSpPr>
            <p:cNvPr id="36" name="Line 236"/>
            <p:cNvSpPr>
              <a:spLocks noChangeShapeType="1"/>
            </p:cNvSpPr>
            <p:nvPr/>
          </p:nvSpPr>
          <p:spPr bwMode="auto">
            <a:xfrm flipH="1" flipV="1">
              <a:off x="9314480" y="8424683"/>
              <a:ext cx="1011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" name="Group 211"/>
            <p:cNvGrpSpPr>
              <a:grpSpLocks/>
            </p:cNvGrpSpPr>
            <p:nvPr/>
          </p:nvGrpSpPr>
          <p:grpSpPr bwMode="auto">
            <a:xfrm>
              <a:off x="6662667" y="1425657"/>
              <a:ext cx="555956" cy="280988"/>
              <a:chOff x="7767" y="3625"/>
              <a:chExt cx="1141" cy="488"/>
            </a:xfrm>
          </p:grpSpPr>
          <p:sp>
            <p:nvSpPr>
              <p:cNvPr id="39" name="Text Box 212"/>
              <p:cNvSpPr txBox="1">
                <a:spLocks noChangeArrowheads="1"/>
              </p:cNvSpPr>
              <p:nvPr/>
            </p:nvSpPr>
            <p:spPr bwMode="auto">
              <a:xfrm>
                <a:off x="8422" y="3827"/>
                <a:ext cx="178" cy="18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/>
                  <a:t> </a:t>
                </a:r>
                <a:endParaRPr lang="ru-RU"/>
              </a:p>
            </p:txBody>
          </p:sp>
          <p:grpSp>
            <p:nvGrpSpPr>
              <p:cNvPr id="40" name="Group 213"/>
              <p:cNvGrpSpPr>
                <a:grpSpLocks/>
              </p:cNvGrpSpPr>
              <p:nvPr/>
            </p:nvGrpSpPr>
            <p:grpSpPr bwMode="auto">
              <a:xfrm>
                <a:off x="7767" y="3625"/>
                <a:ext cx="570" cy="456"/>
                <a:chOff x="4527" y="2437"/>
                <a:chExt cx="570" cy="456"/>
              </a:xfrm>
            </p:grpSpPr>
            <p:grpSp>
              <p:nvGrpSpPr>
                <p:cNvPr id="42" name="Group 214"/>
                <p:cNvGrpSpPr>
                  <a:grpSpLocks/>
                </p:cNvGrpSpPr>
                <p:nvPr/>
              </p:nvGrpSpPr>
              <p:grpSpPr bwMode="auto">
                <a:xfrm>
                  <a:off x="4527" y="2437"/>
                  <a:ext cx="570" cy="456"/>
                  <a:chOff x="1647" y="3805"/>
                  <a:chExt cx="570" cy="456"/>
                </a:xfrm>
              </p:grpSpPr>
              <p:sp>
                <p:nvSpPr>
                  <p:cNvPr id="45" name="Freeform 215"/>
                  <p:cNvSpPr>
                    <a:spLocks/>
                  </p:cNvSpPr>
                  <p:nvPr/>
                </p:nvSpPr>
                <p:spPr bwMode="auto">
                  <a:xfrm>
                    <a:off x="1647" y="3805"/>
                    <a:ext cx="570" cy="456"/>
                  </a:xfrm>
                  <a:custGeom>
                    <a:avLst/>
                    <a:gdLst>
                      <a:gd name="T0" fmla="*/ 0 w 570"/>
                      <a:gd name="T1" fmla="*/ 456 h 456"/>
                      <a:gd name="T2" fmla="*/ 570 w 570"/>
                      <a:gd name="T3" fmla="*/ 456 h 456"/>
                      <a:gd name="T4" fmla="*/ 570 w 570"/>
                      <a:gd name="T5" fmla="*/ 171 h 456"/>
                      <a:gd name="T6" fmla="*/ 285 w 570"/>
                      <a:gd name="T7" fmla="*/ 0 h 456"/>
                      <a:gd name="T8" fmla="*/ 0 w 570"/>
                      <a:gd name="T9" fmla="*/ 171 h 456"/>
                      <a:gd name="T10" fmla="*/ 0 w 570"/>
                      <a:gd name="T11" fmla="*/ 456 h 4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0"/>
                      <a:gd name="T19" fmla="*/ 0 h 456"/>
                      <a:gd name="T20" fmla="*/ 570 w 570"/>
                      <a:gd name="T21" fmla="*/ 456 h 4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0" h="456">
                        <a:moveTo>
                          <a:pt x="0" y="456"/>
                        </a:moveTo>
                        <a:cubicBezTo>
                          <a:pt x="570" y="456"/>
                          <a:pt x="9" y="456"/>
                          <a:pt x="570" y="456"/>
                        </a:cubicBezTo>
                        <a:cubicBezTo>
                          <a:pt x="570" y="180"/>
                          <a:pt x="570" y="447"/>
                          <a:pt x="570" y="171"/>
                        </a:cubicBezTo>
                        <a:cubicBezTo>
                          <a:pt x="285" y="0"/>
                          <a:pt x="570" y="168"/>
                          <a:pt x="285" y="0"/>
                        </a:cubicBezTo>
                        <a:cubicBezTo>
                          <a:pt x="0" y="168"/>
                          <a:pt x="285" y="0"/>
                          <a:pt x="0" y="171"/>
                        </a:cubicBezTo>
                        <a:cubicBezTo>
                          <a:pt x="0" y="450"/>
                          <a:pt x="0" y="165"/>
                          <a:pt x="0" y="45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39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2700000" scaled="1"/>
                  </a:gradFill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4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650" y="3980"/>
                    <a:ext cx="56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lIns="36000" tIns="36000" rIns="36000" bIns="36000"/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85" y="3859"/>
                    <a:ext cx="91" cy="91"/>
                  </a:xfrm>
                  <a:prstGeom prst="plus">
                    <a:avLst>
                      <a:gd name="adj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lIns="91428" tIns="45714" rIns="91428" bIns="45714"/>
                  <a:lstStyle/>
                  <a:p>
                    <a:pPr defTabSz="912813"/>
                    <a:endParaRPr lang="ru-RU"/>
                  </a:p>
                </p:txBody>
              </p:sp>
            </p:grpSp>
            <p:sp>
              <p:nvSpPr>
                <p:cNvPr id="43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21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20" y="2620"/>
                  <a:ext cx="272" cy="2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" name="Text Box 220"/>
              <p:cNvSpPr txBox="1">
                <a:spLocks noChangeArrowheads="1"/>
              </p:cNvSpPr>
              <p:nvPr/>
            </p:nvSpPr>
            <p:spPr bwMode="auto">
              <a:xfrm>
                <a:off x="8641" y="3740"/>
                <a:ext cx="267" cy="373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 defTabSz="912813"/>
                <a:r>
                  <a:rPr lang="ru-RU" sz="1100" b="1" dirty="0"/>
                  <a:t>_</a:t>
                </a:r>
                <a:r>
                  <a:rPr lang="ru-RU" sz="800" b="1" u="sng" dirty="0"/>
                  <a:t>МУЗ ЦРБ</a:t>
                </a:r>
                <a:endParaRPr lang="ru-RU" sz="800" b="1" dirty="0"/>
              </a:p>
              <a:p>
                <a:pPr algn="ctr" defTabSz="912813"/>
                <a:r>
                  <a:rPr lang="ru-RU" sz="800" b="1" dirty="0"/>
                  <a:t>190</a:t>
                </a:r>
                <a:endParaRPr lang="ru-RU" dirty="0"/>
              </a:p>
            </p:txBody>
          </p:sp>
        </p:grpSp>
        <p:sp>
          <p:nvSpPr>
            <p:cNvPr id="38" name="AutoShape 221"/>
            <p:cNvSpPr>
              <a:spLocks noChangeArrowheads="1"/>
            </p:cNvSpPr>
            <p:nvPr/>
          </p:nvSpPr>
          <p:spPr bwMode="auto">
            <a:xfrm>
              <a:off x="7678454" y="1327645"/>
              <a:ext cx="1862211" cy="614883"/>
            </a:xfrm>
            <a:prstGeom prst="wedgeRoundRectCallout">
              <a:avLst>
                <a:gd name="adj1" fmla="val -97103"/>
                <a:gd name="adj2" fmla="val -24224"/>
                <a:gd name="adj3" fmla="val 16667"/>
              </a:avLst>
            </a:prstGeom>
            <a:solidFill>
              <a:srgbClr val="FF66FF">
                <a:alpha val="8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39" tIns="63973" rIns="127939" bIns="63973"/>
            <a:lstStyle/>
            <a:p>
              <a:pPr algn="ctr" defTabSz="912813"/>
              <a:r>
                <a:rPr lang="ru-RU" sz="800" dirty="0" smtClean="0"/>
                <a:t>ОГБУЗ «Иркутская районная больница  ", Зарубин  Владимир Яковлевич, тел. 69-98-86, койко-мест 100</a:t>
              </a:r>
              <a:endParaRPr lang="ru-RU" dirty="0"/>
            </a:p>
          </p:txBody>
        </p:sp>
      </p:grpSp>
      <p:graphicFrame>
        <p:nvGraphicFramePr>
          <p:cNvPr id="10" name="Group 253"/>
          <p:cNvGraphicFramePr>
            <a:graphicFrameLocks noGrp="1"/>
          </p:cNvGraphicFramePr>
          <p:nvPr/>
        </p:nvGraphicFramePr>
        <p:xfrm>
          <a:off x="0" y="0"/>
          <a:ext cx="12801600" cy="1187400"/>
        </p:xfrm>
        <a:graphic>
          <a:graphicData uri="http://schemas.openxmlformats.org/drawingml/2006/table">
            <a:tbl>
              <a:tblPr/>
              <a:tblGrid>
                <a:gridCol w="1280160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Паспорт территории н.п.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Бурдаковка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Иркутский район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Общая информация</a:t>
                      </a:r>
                    </a:p>
                  </a:txBody>
                  <a:tcPr marL="91104" marR="91104" marT="45500" marB="45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9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888"/>
            <a:ext cx="12801600" cy="897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 l="76328" t="60872" r="4179" b="12109"/>
          <a:stretch>
            <a:fillRect/>
          </a:stretch>
        </p:blipFill>
        <p:spPr bwMode="auto">
          <a:xfrm>
            <a:off x="10563225" y="7421563"/>
            <a:ext cx="22383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8985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127875" tIns="63937" rIns="127875" bIns="63937">
            <a:spAutoFit/>
          </a:bodyPr>
          <a:lstStyle/>
          <a:p>
            <a:pPr algn="ctr" defTabSz="1790700"/>
            <a:r>
              <a:rPr lang="ru-RU" sz="2500">
                <a:solidFill>
                  <a:schemeClr val="tx2"/>
                </a:solidFill>
              </a:rPr>
              <a:t>Наличие точки доступа в сеть «Интернет» на территории  социально значимых объектов Иркутского района</a:t>
            </a:r>
            <a:r>
              <a:rPr lang="ru-RU" sz="20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 cstate="print"/>
          <a:srcRect l="76913" t="80061" r="20145" b="15511"/>
          <a:stretch>
            <a:fillRect/>
          </a:stretch>
        </p:blipFill>
        <p:spPr bwMode="auto">
          <a:xfrm>
            <a:off x="6702425" y="6111875"/>
            <a:ext cx="2000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3" cstate="print"/>
          <a:srcRect l="76913" t="73311" r="20131" b="23044"/>
          <a:stretch>
            <a:fillRect/>
          </a:stretch>
        </p:blipFill>
        <p:spPr bwMode="auto">
          <a:xfrm>
            <a:off x="3952875" y="3863975"/>
            <a:ext cx="301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3" cstate="print"/>
          <a:srcRect l="76913" t="80061" r="20145" b="15511"/>
          <a:stretch>
            <a:fillRect/>
          </a:stretch>
        </p:blipFill>
        <p:spPr bwMode="auto">
          <a:xfrm>
            <a:off x="4787900" y="1878013"/>
            <a:ext cx="2000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3" cstate="print"/>
          <a:srcRect l="76913" t="73311" r="20131" b="23044"/>
          <a:stretch>
            <a:fillRect/>
          </a:stretch>
        </p:blipFill>
        <p:spPr bwMode="auto">
          <a:xfrm>
            <a:off x="4745038" y="5305425"/>
            <a:ext cx="3032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3" cstate="print"/>
          <a:srcRect l="76913" t="73311" r="20131" b="23044"/>
          <a:stretch>
            <a:fillRect/>
          </a:stretch>
        </p:blipFill>
        <p:spPr bwMode="auto">
          <a:xfrm>
            <a:off x="4887913" y="3937000"/>
            <a:ext cx="301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2"/>
          <p:cNvPicPr>
            <a:picLocks noChangeAspect="1" noChangeArrowheads="1"/>
          </p:cNvPicPr>
          <p:nvPr/>
        </p:nvPicPr>
        <p:blipFill>
          <a:blip r:embed="rId3" cstate="print"/>
          <a:srcRect l="76913" t="80061" r="20145" b="15511"/>
          <a:stretch>
            <a:fillRect/>
          </a:stretch>
        </p:blipFill>
        <p:spPr bwMode="auto">
          <a:xfrm>
            <a:off x="6918325" y="6327775"/>
            <a:ext cx="2000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888"/>
            <a:ext cx="12801600" cy="897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7107238" y="5305425"/>
            <a:ext cx="3427412" cy="4295775"/>
          </a:xfrm>
          <a:prstGeom prst="rect">
            <a:avLst/>
          </a:prstGeom>
          <a:solidFill>
            <a:srgbClr val="00FFFF">
              <a:alpha val="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9396" name="Picture 3" descr="slide0001_image001"/>
          <p:cNvPicPr>
            <a:picLocks noChangeAspect="1" noChangeArrowheads="1"/>
          </p:cNvPicPr>
          <p:nvPr/>
        </p:nvPicPr>
        <p:blipFill>
          <a:blip r:embed="rId4" cstate="print"/>
          <a:srcRect l="15747" t="8513" r="8646" b="453"/>
          <a:stretch>
            <a:fillRect/>
          </a:stretch>
        </p:blipFill>
        <p:spPr bwMode="auto">
          <a:xfrm>
            <a:off x="0" y="666750"/>
            <a:ext cx="12801600" cy="893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0" y="4479925"/>
            <a:ext cx="12801600" cy="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87975" y="8329613"/>
            <a:ext cx="1012825" cy="560387"/>
            <a:chOff x="2279" y="1510"/>
            <a:chExt cx="414" cy="17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62" y="1510"/>
              <a:ext cx="251" cy="177"/>
              <a:chOff x="2244" y="1133"/>
              <a:chExt cx="454" cy="43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44" y="1162"/>
                <a:ext cx="38" cy="406"/>
                <a:chOff x="3364" y="1709"/>
                <a:chExt cx="33" cy="406"/>
              </a:xfrm>
            </p:grpSpPr>
            <p:grpSp>
              <p:nvGrpSpPr>
                <p:cNvPr id="5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364" y="1709"/>
                  <a:ext cx="32" cy="406"/>
                  <a:chOff x="901" y="2135"/>
                  <a:chExt cx="156" cy="3009"/>
                </a:xfrm>
              </p:grpSpPr>
              <p:sp>
                <p:nvSpPr>
                  <p:cNvPr id="59486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973" y="2135"/>
                    <a:ext cx="84" cy="3001"/>
                  </a:xfrm>
                  <a:custGeom>
                    <a:avLst/>
                    <a:gdLst>
                      <a:gd name="T0" fmla="*/ 41 w 84"/>
                      <a:gd name="T1" fmla="*/ 0 h 3001"/>
                      <a:gd name="T2" fmla="*/ 83 w 84"/>
                      <a:gd name="T3" fmla="*/ 0 h 3001"/>
                      <a:gd name="T4" fmla="*/ 83 w 84"/>
                      <a:gd name="T5" fmla="*/ 3000 h 3001"/>
                      <a:gd name="T6" fmla="*/ 0 w 84"/>
                      <a:gd name="T7" fmla="*/ 3000 h 3001"/>
                      <a:gd name="T8" fmla="*/ 41 w 84"/>
                      <a:gd name="T9" fmla="*/ 0 h 30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3001"/>
                      <a:gd name="T17" fmla="*/ 84 w 84"/>
                      <a:gd name="T18" fmla="*/ 3001 h 30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3001">
                        <a:moveTo>
                          <a:pt x="41" y="0"/>
                        </a:moveTo>
                        <a:lnTo>
                          <a:pt x="83" y="0"/>
                        </a:lnTo>
                        <a:lnTo>
                          <a:pt x="83" y="3000"/>
                        </a:lnTo>
                        <a:lnTo>
                          <a:pt x="0" y="3000"/>
                        </a:lnTo>
                        <a:lnTo>
                          <a:pt x="41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99933"/>
                      </a:gs>
                      <a:gs pos="100000">
                        <a:srgbClr val="7A7A29"/>
                      </a:gs>
                    </a:gsLst>
                    <a:lin ang="0" scaled="1"/>
                  </a:gra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lIns="91432" tIns="45716" rIns="91432" bIns="45716"/>
                  <a:lstStyle/>
                  <a:p>
                    <a:endParaRPr lang="ru-RU"/>
                  </a:p>
                </p:txBody>
              </p:sp>
              <p:sp>
                <p:nvSpPr>
                  <p:cNvPr id="59487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901" y="2143"/>
                    <a:ext cx="121" cy="3001"/>
                  </a:xfrm>
                  <a:custGeom>
                    <a:avLst/>
                    <a:gdLst>
                      <a:gd name="T0" fmla="*/ 57 w 121"/>
                      <a:gd name="T1" fmla="*/ 0 h 3001"/>
                      <a:gd name="T2" fmla="*/ 111 w 121"/>
                      <a:gd name="T3" fmla="*/ 0 h 3001"/>
                      <a:gd name="T4" fmla="*/ 120 w 121"/>
                      <a:gd name="T5" fmla="*/ 3000 h 3001"/>
                      <a:gd name="T6" fmla="*/ 0 w 121"/>
                      <a:gd name="T7" fmla="*/ 3000 h 3001"/>
                      <a:gd name="T8" fmla="*/ 57 w 121"/>
                      <a:gd name="T9" fmla="*/ 0 h 30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1"/>
                      <a:gd name="T16" fmla="*/ 0 h 3001"/>
                      <a:gd name="T17" fmla="*/ 121 w 121"/>
                      <a:gd name="T18" fmla="*/ 3001 h 30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1" h="3001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120" y="3000"/>
                        </a:lnTo>
                        <a:lnTo>
                          <a:pt x="0" y="3000"/>
                        </a:lnTo>
                        <a:lnTo>
                          <a:pt x="5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663300"/>
                      </a:gs>
                      <a:gs pos="100000">
                        <a:srgbClr val="522900"/>
                      </a:gs>
                    </a:gsLst>
                    <a:lin ang="0" scaled="1"/>
                  </a:gra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 lIns="91432" tIns="45716" rIns="91432" bIns="45716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484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3383" y="1940"/>
                  <a:ext cx="14" cy="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8005" tIns="64002" rIns="128005" bIns="64002" anchor="ctr"/>
                <a:lstStyle/>
                <a:p>
                  <a:pPr defTabSz="1279525"/>
                  <a:endParaRPr lang="ru-RU" sz="2500" b="0">
                    <a:latin typeface="Calibri" pitchFamily="34" charset="0"/>
                  </a:endParaRPr>
                </a:p>
              </p:txBody>
            </p:sp>
            <p:sp>
              <p:nvSpPr>
                <p:cNvPr id="59485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378" y="1722"/>
                  <a:ext cx="14" cy="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8005" tIns="64002" rIns="128005" bIns="64002" anchor="ctr"/>
                <a:lstStyle/>
                <a:p>
                  <a:pPr defTabSz="1279525"/>
                  <a:endParaRPr lang="ru-RU" sz="2500" b="0">
                    <a:latin typeface="Calibri" pitchFamily="34" charset="0"/>
                  </a:endParaRPr>
                </a:p>
              </p:txBody>
            </p:sp>
          </p:grpSp>
          <p:pic>
            <p:nvPicPr>
              <p:cNvPr id="59482" name="Picture 11" descr="флаг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45" y="1133"/>
                <a:ext cx="45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279" y="1544"/>
              <a:ext cx="414" cy="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873125">
                <a:defRPr/>
              </a:pPr>
              <a:r>
                <a:rPr lang="ru-RU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ГУ</a:t>
              </a:r>
            </a:p>
          </p:txBody>
        </p:sp>
      </p:grpSp>
      <p:sp>
        <p:nvSpPr>
          <p:cNvPr id="59399" name="Прямоугольник 4"/>
          <p:cNvSpPr>
            <a:spLocks noChangeArrowheads="1"/>
          </p:cNvSpPr>
          <p:nvPr/>
        </p:nvSpPr>
        <p:spPr bwMode="auto">
          <a:xfrm>
            <a:off x="0" y="4763"/>
            <a:ext cx="12801600" cy="892175"/>
          </a:xfrm>
          <a:prstGeom prst="rect">
            <a:avLst/>
          </a:prstGeom>
          <a:solidFill>
            <a:srgbClr val="D9D9D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algn="ctr" defTabSz="1279525"/>
            <a:r>
              <a:rPr lang="ru-RU" sz="2500" b="0">
                <a:solidFill>
                  <a:srgbClr val="000000"/>
                </a:solidFill>
                <a:cs typeface="Times New Roman" pitchFamily="18" charset="0"/>
              </a:rPr>
              <a:t>ПАСПОРТ ТЕРРИТОРИИ ИРКУТСКОЙ ОБЛАСТИ</a:t>
            </a:r>
          </a:p>
          <a:p>
            <a:pPr algn="ctr" defTabSz="1279525"/>
            <a:r>
              <a:rPr lang="ru-RU" sz="2500" b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ru-RU" sz="2000" b="0"/>
              <a:t>Организация связи с функциональными и территориальными подсистемами РСЧС</a:t>
            </a:r>
            <a:r>
              <a:rPr lang="ru-RU" sz="2000" b="0">
                <a:latin typeface="Arial" charset="0"/>
              </a:rPr>
              <a:t>)</a:t>
            </a:r>
            <a:endParaRPr lang="ru-RU" sz="25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9400" name="Rectangle 16"/>
          <p:cNvSpPr>
            <a:spLocks noChangeArrowheads="1"/>
          </p:cNvSpPr>
          <p:nvPr/>
        </p:nvSpPr>
        <p:spPr bwMode="auto">
          <a:xfrm>
            <a:off x="-544513" y="477838"/>
            <a:ext cx="2571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pPr defTabSz="1279525" eaLnBrk="0" hangingPunct="0"/>
            <a:endParaRPr lang="ru-RU" sz="2500" b="0">
              <a:latin typeface="Arial" charset="0"/>
            </a:endParaRPr>
          </a:p>
        </p:txBody>
      </p:sp>
      <p:graphicFrame>
        <p:nvGraphicFramePr>
          <p:cNvPr id="759825" name="Group 17"/>
          <p:cNvGraphicFramePr>
            <a:graphicFrameLocks noGrp="1"/>
          </p:cNvGraphicFramePr>
          <p:nvPr/>
        </p:nvGraphicFramePr>
        <p:xfrm>
          <a:off x="150813" y="2682875"/>
          <a:ext cx="12499975" cy="3357499"/>
        </p:xfrm>
        <a:graphic>
          <a:graphicData uri="http://schemas.openxmlformats.org/drawingml/2006/table">
            <a:tbl>
              <a:tblPr/>
              <a:tblGrid>
                <a:gridCol w="449262"/>
                <a:gridCol w="1538288"/>
                <a:gridCol w="541337"/>
                <a:gridCol w="506413"/>
                <a:gridCol w="608012"/>
                <a:gridCol w="606425"/>
                <a:gridCol w="709613"/>
                <a:gridCol w="606425"/>
                <a:gridCol w="784225"/>
                <a:gridCol w="606425"/>
                <a:gridCol w="503237"/>
                <a:gridCol w="603250"/>
                <a:gridCol w="504825"/>
                <a:gridCol w="604838"/>
                <a:gridCol w="504825"/>
                <a:gridCol w="604837"/>
                <a:gridCol w="504825"/>
                <a:gridCol w="603250"/>
                <a:gridCol w="504825"/>
                <a:gridCol w="604838"/>
              </a:tblGrid>
              <a:tr h="650875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ФиТП РСЧС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Подписано соглашений с ФиТП РСЧС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Подписано регламентов с ФиТП РСЧС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Организованно каналов связи с ФиТП РСЧС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Прямой канал связи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Прямой канал связи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56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Иркутская область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78" name="Rectangle 94"/>
          <p:cNvSpPr>
            <a:spLocks noChangeArrowheads="1"/>
          </p:cNvSpPr>
          <p:nvPr/>
        </p:nvSpPr>
        <p:spPr bwMode="auto">
          <a:xfrm>
            <a:off x="-544513" y="9020175"/>
            <a:ext cx="2571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 anchor="ctr">
            <a:spAutoFit/>
          </a:bodyPr>
          <a:lstStyle/>
          <a:p>
            <a:pPr defTabSz="1279525"/>
            <a:endParaRPr lang="ru-RU" sz="25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ПАСПОРТ ТЕРРИТОРИИ НАСЕЛЕННОГО ПУНКТА</a:t>
            </a:r>
          </a:p>
          <a:p>
            <a:pPr algn="ctr" defTabSz="1279525">
              <a:lnSpc>
                <a:spcPct val="80000"/>
              </a:lnSpc>
            </a:pPr>
            <a:endParaRPr lang="ru-RU" sz="2100"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</a:pPr>
            <a:r>
              <a:rPr lang="ru-RU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(характеристика населенного пункта)</a:t>
            </a:r>
            <a:r>
              <a:rPr lang="ru-RU" sz="21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02105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74255"/>
              </p:ext>
            </p:extLst>
          </p:nvPr>
        </p:nvGraphicFramePr>
        <p:xfrm>
          <a:off x="-47625" y="1098550"/>
          <a:ext cx="12790488" cy="1529080"/>
        </p:xfrm>
        <a:graphic>
          <a:graphicData uri="http://schemas.openxmlformats.org/drawingml/2006/table">
            <a:tbl>
              <a:tblPr/>
              <a:tblGrid>
                <a:gridCol w="5494338"/>
                <a:gridCol w="7296150"/>
              </a:tblGrid>
              <a:tr h="431800">
                <a:tc gridSpan="2">
                  <a:txBody>
                    <a:bodyPr/>
                    <a:lstStyle/>
                    <a:p>
                      <a:pPr marL="0" marR="0" lvl="0" indent="0" algn="ctr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ХАРАКТЕРИСТИКА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Количество проживающего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Количество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Социально – значимых объектов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Котельных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102" name="Text Box 219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400">
                <a:latin typeface="Times New Roman" pitchFamily="18" charset="0"/>
                <a:cs typeface="Arial" pitchFamily="34" charset="0"/>
              </a:rPr>
              <a:t>п. 3.5.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63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12801600" cy="127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00" tIns="23204" rIns="46400" bIns="23204" anchor="ctr" anchorCtr="1"/>
          <a:lstStyle/>
          <a:p>
            <a:pPr algn="ctr" defTabSz="1276350">
              <a:lnSpc>
                <a:spcPct val="90000"/>
              </a:lnSpc>
              <a:tabLst>
                <a:tab pos="3228975" algn="l"/>
                <a:tab pos="3490913" algn="l"/>
                <a:tab pos="3584575" algn="l"/>
              </a:tabLst>
            </a:pPr>
            <a:r>
              <a:rPr lang="ru-RU" sz="2500" b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 defTabSz="1276350">
              <a:lnSpc>
                <a:spcPct val="90000"/>
              </a:lnSpc>
              <a:tabLst>
                <a:tab pos="3228975" algn="l"/>
                <a:tab pos="3490913" algn="l"/>
                <a:tab pos="3584575" algn="l"/>
              </a:tabLst>
            </a:pPr>
            <a:r>
              <a:rPr lang="ru-RU" sz="2500" b="0"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</a:p>
          <a:p>
            <a:pPr algn="ctr" defTabSz="1276350">
              <a:lnSpc>
                <a:spcPct val="90000"/>
              </a:lnSpc>
              <a:tabLst>
                <a:tab pos="3228975" algn="l"/>
                <a:tab pos="3490913" algn="l"/>
                <a:tab pos="3584575" algn="l"/>
              </a:tabLst>
            </a:pPr>
            <a:r>
              <a:rPr lang="ru-RU" sz="2500" b="0">
                <a:latin typeface="Times New Roman" pitchFamily="18" charset="0"/>
                <a:cs typeface="Times New Roman" pitchFamily="18" charset="0"/>
              </a:rPr>
              <a:t>(Информация по объектам социального и культурного назначения) </a:t>
            </a:r>
          </a:p>
          <a:p>
            <a:pPr algn="ctr" defTabSz="1276350">
              <a:lnSpc>
                <a:spcPct val="90000"/>
              </a:lnSpc>
              <a:tabLst>
                <a:tab pos="3228975" algn="l"/>
                <a:tab pos="3490913" algn="l"/>
                <a:tab pos="3584575" algn="l"/>
              </a:tabLst>
            </a:pP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25890"/>
              </p:ext>
            </p:extLst>
          </p:nvPr>
        </p:nvGraphicFramePr>
        <p:xfrm>
          <a:off x="0" y="1374451"/>
          <a:ext cx="12801600" cy="2505174"/>
        </p:xfrm>
        <a:graphic>
          <a:graphicData uri="http://schemas.openxmlformats.org/drawingml/2006/table">
            <a:tbl>
              <a:tblPr/>
              <a:tblGrid>
                <a:gridCol w="855663"/>
                <a:gridCol w="3313112"/>
                <a:gridCol w="1511300"/>
                <a:gridCol w="1944688"/>
                <a:gridCol w="2016125"/>
                <a:gridCol w="3160712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руководителя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общеобразовательное учреждение Иркутского районного муниципального образования «</a:t>
                      </a:r>
                      <a:r>
                        <a:rPr kumimoji="0" 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Бурдаковская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школа- детский сад» 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Смагина Светлана Владимировна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690-519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казенное учреждение Ушаковского муниципального образования «Культурно-спортивный комплекс»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Вишнёва Елена Алексеевна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89025666980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8270" marR="128270" marT="64135" marB="641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7728</TotalTime>
  <Words>11982</Words>
  <Application>Microsoft Office PowerPoint</Application>
  <PresentationFormat>A3 (297x420 мм)</PresentationFormat>
  <Paragraphs>4114</Paragraphs>
  <Slides>71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6</vt:i4>
      </vt:variant>
      <vt:variant>
        <vt:lpstr>Заголовки слайдов</vt:lpstr>
      </vt:variant>
      <vt:variant>
        <vt:i4>71</vt:i4>
      </vt:variant>
    </vt:vector>
  </HeadingPairs>
  <TitlesOfParts>
    <vt:vector size="78" baseType="lpstr">
      <vt:lpstr>Оформление по умолчанию</vt:lpstr>
      <vt:lpstr>CorelDRAW</vt:lpstr>
      <vt:lpstr>Clip</vt:lpstr>
      <vt:lpstr>Worksheet</vt:lpstr>
      <vt:lpstr>Лист</vt:lpstr>
      <vt:lpstr>Visio</vt:lpstr>
      <vt:lpstr>Document</vt:lpstr>
      <vt:lpstr>Презентация PowerPoint</vt:lpstr>
      <vt:lpstr>Презентация PowerPoint</vt:lpstr>
      <vt:lpstr>Презентация PowerPoint</vt:lpstr>
      <vt:lpstr>УСЛОВНЫЕ ОБОЗНАЧЕНИЯ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по подстанциям и РИЭ</vt:lpstr>
      <vt:lpstr>Таблица вызовов и статистика по годам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РИСКИ ВОЗНИКНОВЕНИЯ ПОЖАРОВ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ИНФОРМАЦИОННО-СПРАВОЧНЫЕ МАТЕРИАЛЫ</vt:lpstr>
      <vt:lpstr>Презентация PowerPoint</vt:lpstr>
      <vt:lpstr>Презентация PowerPoint</vt:lpstr>
      <vt:lpstr>Презентация PowerPoint</vt:lpstr>
      <vt:lpstr>ИНФОРМАЦИОННО -СПРАВОЧНЫЕ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Паспорт территории Иркутского района Иркутской области Организация информирование населения с использованием терминальных комплексов ОКСИОН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Солохоа И. В.</Manager>
  <Company>НЦУКС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территории Чернянского района Белгородской области</dc:title>
  <dc:creator>Пучков М. В.</dc:creator>
  <cp:lastModifiedBy>Денис Кулагин</cp:lastModifiedBy>
  <cp:revision>603</cp:revision>
  <dcterms:created xsi:type="dcterms:W3CDTF">2009-06-17T06:08:07Z</dcterms:created>
  <dcterms:modified xsi:type="dcterms:W3CDTF">2019-10-01T03:32:08Z</dcterms:modified>
</cp:coreProperties>
</file>